
<file path=[Content_Types].xml><?xml version="1.0" encoding="utf-8"?>
<Types xmlns="http://schemas.openxmlformats.org/package/2006/content-types">
  <Default Extension="jpeg" ContentType="image/jpeg"/>
  <Default Extension="JPG" ContentType="image/.jpg"/>
  <Default Extension="wav" ContentType="audio/x-wav"/>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00.svg" ContentType="image/svg+xml"/>
  <Override PartName="/ppt/media/image102.svg" ContentType="image/svg+xml"/>
  <Override PartName="/ppt/media/image12.svg" ContentType="image/svg+xml"/>
  <Override PartName="/ppt/media/image8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handoutMasterIdLst>
    <p:handoutMasterId r:id="rId165"/>
  </p:handoutMasterIdLst>
  <p:sldIdLst>
    <p:sldId id="256" r:id="rId3"/>
    <p:sldId id="426" r:id="rId4"/>
    <p:sldId id="506" r:id="rId5"/>
    <p:sldId id="258" r:id="rId6"/>
    <p:sldId id="425" r:id="rId7"/>
    <p:sldId id="505" r:id="rId9"/>
    <p:sldId id="344" r:id="rId10"/>
    <p:sldId id="507" r:id="rId11"/>
    <p:sldId id="270" r:id="rId12"/>
    <p:sldId id="586" r:id="rId13"/>
    <p:sldId id="587" r:id="rId14"/>
    <p:sldId id="588" r:id="rId15"/>
    <p:sldId id="589" r:id="rId16"/>
    <p:sldId id="590" r:id="rId17"/>
    <p:sldId id="591" r:id="rId18"/>
    <p:sldId id="592" r:id="rId19"/>
    <p:sldId id="593" r:id="rId20"/>
    <p:sldId id="594" r:id="rId21"/>
    <p:sldId id="595" r:id="rId22"/>
    <p:sldId id="596" r:id="rId23"/>
    <p:sldId id="597" r:id="rId24"/>
    <p:sldId id="599" r:id="rId25"/>
    <p:sldId id="600" r:id="rId26"/>
    <p:sldId id="598" r:id="rId27"/>
    <p:sldId id="601" r:id="rId28"/>
    <p:sldId id="602" r:id="rId29"/>
    <p:sldId id="603" r:id="rId30"/>
    <p:sldId id="604" r:id="rId31"/>
    <p:sldId id="605" r:id="rId32"/>
    <p:sldId id="606" r:id="rId33"/>
    <p:sldId id="607" r:id="rId34"/>
    <p:sldId id="608" r:id="rId35"/>
    <p:sldId id="609" r:id="rId36"/>
    <p:sldId id="610" r:id="rId37"/>
    <p:sldId id="611" r:id="rId38"/>
    <p:sldId id="612" r:id="rId39"/>
    <p:sldId id="613" r:id="rId40"/>
    <p:sldId id="614" r:id="rId41"/>
    <p:sldId id="616" r:id="rId42"/>
    <p:sldId id="617" r:id="rId43"/>
    <p:sldId id="618" r:id="rId44"/>
    <p:sldId id="619" r:id="rId45"/>
    <p:sldId id="620" r:id="rId46"/>
    <p:sldId id="622" r:id="rId47"/>
    <p:sldId id="621" r:id="rId48"/>
    <p:sldId id="624" r:id="rId49"/>
    <p:sldId id="625" r:id="rId50"/>
    <p:sldId id="626" r:id="rId51"/>
    <p:sldId id="627" r:id="rId52"/>
    <p:sldId id="628" r:id="rId53"/>
    <p:sldId id="629" r:id="rId54"/>
    <p:sldId id="630" r:id="rId55"/>
    <p:sldId id="631" r:id="rId56"/>
    <p:sldId id="632" r:id="rId57"/>
    <p:sldId id="633" r:id="rId58"/>
    <p:sldId id="751" r:id="rId59"/>
    <p:sldId id="753" r:id="rId60"/>
    <p:sldId id="754" r:id="rId61"/>
    <p:sldId id="755" r:id="rId62"/>
    <p:sldId id="634" r:id="rId63"/>
    <p:sldId id="636" r:id="rId64"/>
    <p:sldId id="637" r:id="rId65"/>
    <p:sldId id="638" r:id="rId66"/>
    <p:sldId id="639" r:id="rId67"/>
    <p:sldId id="640" r:id="rId68"/>
    <p:sldId id="641" r:id="rId69"/>
    <p:sldId id="643" r:id="rId70"/>
    <p:sldId id="644" r:id="rId71"/>
    <p:sldId id="854" r:id="rId72"/>
    <p:sldId id="645" r:id="rId73"/>
    <p:sldId id="651" r:id="rId74"/>
    <p:sldId id="646" r:id="rId75"/>
    <p:sldId id="647" r:id="rId76"/>
    <p:sldId id="648" r:id="rId77"/>
    <p:sldId id="649" r:id="rId78"/>
    <p:sldId id="650" r:id="rId79"/>
    <p:sldId id="652" r:id="rId80"/>
    <p:sldId id="653" r:id="rId81"/>
    <p:sldId id="655" r:id="rId82"/>
    <p:sldId id="657" r:id="rId83"/>
    <p:sldId id="656" r:id="rId84"/>
    <p:sldId id="658" r:id="rId85"/>
    <p:sldId id="659" r:id="rId86"/>
    <p:sldId id="660" r:id="rId87"/>
    <p:sldId id="661" r:id="rId88"/>
    <p:sldId id="662" r:id="rId89"/>
    <p:sldId id="665" r:id="rId90"/>
    <p:sldId id="666" r:id="rId91"/>
    <p:sldId id="667" r:id="rId92"/>
    <p:sldId id="669" r:id="rId93"/>
    <p:sldId id="670" r:id="rId94"/>
    <p:sldId id="671" r:id="rId95"/>
    <p:sldId id="672" r:id="rId96"/>
    <p:sldId id="674" r:id="rId97"/>
    <p:sldId id="678" r:id="rId98"/>
    <p:sldId id="679" r:id="rId99"/>
    <p:sldId id="681" r:id="rId100"/>
    <p:sldId id="682" r:id="rId101"/>
    <p:sldId id="686" r:id="rId102"/>
    <p:sldId id="675" r:id="rId103"/>
    <p:sldId id="676" r:id="rId104"/>
    <p:sldId id="690" r:id="rId105"/>
    <p:sldId id="691" r:id="rId106"/>
    <p:sldId id="692" r:id="rId107"/>
    <p:sldId id="693" r:id="rId108"/>
    <p:sldId id="694" r:id="rId109"/>
    <p:sldId id="695" r:id="rId110"/>
    <p:sldId id="696" r:id="rId111"/>
    <p:sldId id="697" r:id="rId112"/>
    <p:sldId id="698" r:id="rId113"/>
    <p:sldId id="699" r:id="rId114"/>
    <p:sldId id="700" r:id="rId115"/>
    <p:sldId id="701" r:id="rId116"/>
    <p:sldId id="702" r:id="rId117"/>
    <p:sldId id="703" r:id="rId118"/>
    <p:sldId id="704" r:id="rId119"/>
    <p:sldId id="705" r:id="rId120"/>
    <p:sldId id="706" r:id="rId121"/>
    <p:sldId id="707" r:id="rId122"/>
    <p:sldId id="709" r:id="rId123"/>
    <p:sldId id="708" r:id="rId124"/>
    <p:sldId id="710" r:id="rId125"/>
    <p:sldId id="712" r:id="rId126"/>
    <p:sldId id="713" r:id="rId127"/>
    <p:sldId id="714" r:id="rId128"/>
    <p:sldId id="715" r:id="rId129"/>
    <p:sldId id="716" r:id="rId130"/>
    <p:sldId id="718" r:id="rId131"/>
    <p:sldId id="719" r:id="rId132"/>
    <p:sldId id="720" r:id="rId133"/>
    <p:sldId id="721" r:id="rId134"/>
    <p:sldId id="722" r:id="rId135"/>
    <p:sldId id="723" r:id="rId136"/>
    <p:sldId id="724" r:id="rId137"/>
    <p:sldId id="725" r:id="rId138"/>
    <p:sldId id="726" r:id="rId139"/>
    <p:sldId id="727" r:id="rId140"/>
    <p:sldId id="728" r:id="rId141"/>
    <p:sldId id="729" r:id="rId142"/>
    <p:sldId id="730" r:id="rId143"/>
    <p:sldId id="731" r:id="rId144"/>
    <p:sldId id="732" r:id="rId145"/>
    <p:sldId id="734" r:id="rId146"/>
    <p:sldId id="733" r:id="rId147"/>
    <p:sldId id="735" r:id="rId148"/>
    <p:sldId id="736" r:id="rId149"/>
    <p:sldId id="737" r:id="rId150"/>
    <p:sldId id="738" r:id="rId151"/>
    <p:sldId id="739" r:id="rId152"/>
    <p:sldId id="740" r:id="rId153"/>
    <p:sldId id="741" r:id="rId154"/>
    <p:sldId id="742" r:id="rId155"/>
    <p:sldId id="743" r:id="rId156"/>
    <p:sldId id="744" r:id="rId157"/>
    <p:sldId id="747" r:id="rId158"/>
    <p:sldId id="748" r:id="rId159"/>
    <p:sldId id="944" r:id="rId160"/>
    <p:sldId id="945" r:id="rId161"/>
    <p:sldId id="749" r:id="rId162"/>
    <p:sldId id="948" r:id="rId163"/>
    <p:sldId id="267" r:id="rId16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4E3F"/>
    <a:srgbClr val="BB120F"/>
    <a:srgbClr val="221B56"/>
    <a:srgbClr val="553058"/>
    <a:srgbClr val="A02A7D"/>
    <a:srgbClr val="362A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71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notesMaster" Target="notesMasters/notesMaster1.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8" Type="http://schemas.openxmlformats.org/officeDocument/2006/relationships/tableStyles" Target="tableStyles.xml"/><Relationship Id="rId167" Type="http://schemas.openxmlformats.org/officeDocument/2006/relationships/viewProps" Target="viewProps.xml"/><Relationship Id="rId166" Type="http://schemas.openxmlformats.org/officeDocument/2006/relationships/presProps" Target="presProps.xml"/><Relationship Id="rId165" Type="http://schemas.openxmlformats.org/officeDocument/2006/relationships/handoutMaster" Target="handoutMasters/handoutMaster1.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Calibri" panose="020F0502020204030204" pitchFamily="3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Calibri" panose="020F0502020204030204" pitchFamily="34" charset="0"/>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Calibri" panose="020F0502020204030204" pitchFamily="3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Calibri" panose="020F0502020204030204" pitchFamily="34" charset="0"/>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Calibri" panose="020F0502020204030204" pitchFamily="34" charset="0"/>
        <a:cs typeface="+mn-cs"/>
      </a:defRPr>
    </a:lvl1pPr>
    <a:lvl2pPr marL="457200" algn="l" defTabSz="914400" rtl="0" eaLnBrk="1" latinLnBrk="0" hangingPunct="1">
      <a:defRPr sz="1200" kern="1200">
        <a:solidFill>
          <a:schemeClr val="tx1"/>
        </a:solidFill>
        <a:latin typeface="+mn-lt"/>
        <a:ea typeface="Calibri" panose="020F0502020204030204" pitchFamily="34" charset="0"/>
        <a:cs typeface="+mn-cs"/>
      </a:defRPr>
    </a:lvl2pPr>
    <a:lvl3pPr marL="914400" algn="l" defTabSz="914400" rtl="0" eaLnBrk="1" latinLnBrk="0" hangingPunct="1">
      <a:defRPr sz="1200" kern="1200">
        <a:solidFill>
          <a:schemeClr val="tx1"/>
        </a:solidFill>
        <a:latin typeface="+mn-lt"/>
        <a:ea typeface="Calibri" panose="020F0502020204030204" pitchFamily="34" charset="0"/>
        <a:cs typeface="+mn-cs"/>
      </a:defRPr>
    </a:lvl3pPr>
    <a:lvl4pPr marL="1371600" algn="l" defTabSz="914400" rtl="0" eaLnBrk="1" latinLnBrk="0" hangingPunct="1">
      <a:defRPr sz="1200" kern="1200">
        <a:solidFill>
          <a:schemeClr val="tx1"/>
        </a:solidFill>
        <a:latin typeface="+mn-lt"/>
        <a:ea typeface="Calibri" panose="020F0502020204030204" pitchFamily="34" charset="0"/>
        <a:cs typeface="+mn-cs"/>
      </a:defRPr>
    </a:lvl4pPr>
    <a:lvl5pPr marL="1828800" algn="l" defTabSz="914400" rtl="0" eaLnBrk="1" latinLnBrk="0" hangingPunct="1">
      <a:defRPr sz="1200" kern="1200">
        <a:solidFill>
          <a:schemeClr val="tx1"/>
        </a:solidFill>
        <a:latin typeface="+mn-lt"/>
        <a:ea typeface="Calibri" panose="020F050202020403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1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1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1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1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1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1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1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1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1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F4A4CFA3-DB98-45A2-AAE3-52D9BDB7DD8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874A263-F159-4676-87FC-72AFA819E214}"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4A4CFA3-DB98-45A2-AAE3-52D9BDB7DD8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874A263-F159-4676-87FC-72AFA819E21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4A4CFA3-DB98-45A2-AAE3-52D9BDB7DD8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874A263-F159-4676-87FC-72AFA819E214}"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4A4CFA3-DB98-45A2-AAE3-52D9BDB7DD8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874A263-F159-4676-87FC-72AFA819E21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4A4CFA3-DB98-45A2-AAE3-52D9BDB7DD8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874A263-F159-4676-87FC-72AFA819E21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F4A4CFA3-DB98-45A2-AAE3-52D9BDB7DD8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874A263-F159-4676-87FC-72AFA819E21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F4A4CFA3-DB98-45A2-AAE3-52D9BDB7DD8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874A263-F159-4676-87FC-72AFA819E21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F4A4CFA3-DB98-45A2-AAE3-52D9BDB7DD8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874A263-F159-4676-87FC-72AFA819E21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F4A4CFA3-DB98-45A2-AAE3-52D9BDB7DD8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874A263-F159-4676-87FC-72AFA819E21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4A4CFA3-DB98-45A2-AAE3-52D9BDB7DD8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874A263-F159-4676-87FC-72AFA819E21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F4A4CFA3-DB98-45A2-AAE3-52D9BDB7DD8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874A263-F159-4676-87FC-72AFA819E21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F4A4CFA3-DB98-45A2-AAE3-52D9BDB7DD8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874A263-F159-4676-87FC-72AFA819E21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Calibri" panose="020F0502020204030204" pitchFamily="34" charset="0"/>
              </a:defRPr>
            </a:lvl1pPr>
          </a:lstStyle>
          <a:p>
            <a:fld id="{F4A4CFA3-DB98-45A2-AAE3-52D9BDB7DD8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Calibri" panose="020F0502020204030204" pitchFamily="34"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Calibri" panose="020F0502020204030204" pitchFamily="34" charset="0"/>
              </a:defRPr>
            </a:lvl1pPr>
          </a:lstStyle>
          <a:p>
            <a:fld id="{6874A263-F159-4676-87FC-72AFA819E21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Calibri" panose="020F050202020403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01.xml.rels><?xml version="1.0" encoding="UTF-8" standalone="yes"?>
<Relationships xmlns="http://schemas.openxmlformats.org/package/2006/relationships"><Relationship Id="rId7" Type="http://schemas.openxmlformats.org/officeDocument/2006/relationships/notesSlide" Target="../notesSlides/notesSlide93.xml"/><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2.xml.rels><?xml version="1.0" encoding="UTF-8" standalone="yes"?>
<Relationships xmlns="http://schemas.openxmlformats.org/package/2006/relationships"><Relationship Id="rId5" Type="http://schemas.openxmlformats.org/officeDocument/2006/relationships/notesSlide" Target="../notesSlides/notesSlide94.xml"/><Relationship Id="rId4" Type="http://schemas.openxmlformats.org/officeDocument/2006/relationships/slideLayout" Target="../slideLayouts/slideLayout4.xml"/><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2.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104.xml.rels><?xml version="1.0" encoding="UTF-8" standalone="yes"?>
<Relationships xmlns="http://schemas.openxmlformats.org/package/2006/relationships"><Relationship Id="rId4" Type="http://schemas.openxmlformats.org/officeDocument/2006/relationships/notesSlide" Target="../notesSlides/notesSlide96.xml"/><Relationship Id="rId3" Type="http://schemas.openxmlformats.org/officeDocument/2006/relationships/slideLayout" Target="../slideLayouts/slideLayout2.xml"/><Relationship Id="rId2" Type="http://schemas.openxmlformats.org/officeDocument/2006/relationships/image" Target="../media/image76.png"/><Relationship Id="rId1" Type="http://schemas.openxmlformats.org/officeDocument/2006/relationships/image" Target="../media/image2.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8.xml.rels><?xml version="1.0" encoding="UTF-8" standalone="yes"?>
<Relationships xmlns="http://schemas.openxmlformats.org/package/2006/relationships"><Relationship Id="rId5" Type="http://schemas.openxmlformats.org/officeDocument/2006/relationships/notesSlide" Target="../notesSlides/notesSlide100.xml"/><Relationship Id="rId4" Type="http://schemas.openxmlformats.org/officeDocument/2006/relationships/slideLayout" Target="../slideLayouts/slideLayout2.xml"/><Relationship Id="rId3" Type="http://schemas.openxmlformats.org/officeDocument/2006/relationships/audio" Target="../media/audio3.wav"/><Relationship Id="rId2" Type="http://schemas.openxmlformats.org/officeDocument/2006/relationships/audio" Target="../media/audio2.wav"/><Relationship Id="rId1" Type="http://schemas.openxmlformats.org/officeDocument/2006/relationships/image" Target="../media/image2.png"/></Relationships>
</file>

<file path=ppt/slides/_rels/slide109.xml.rels><?xml version="1.0" encoding="UTF-8" standalone="yes"?>
<Relationships xmlns="http://schemas.openxmlformats.org/package/2006/relationships"><Relationship Id="rId5" Type="http://schemas.openxmlformats.org/officeDocument/2006/relationships/notesSlide" Target="../notesSlides/notesSlide101.xml"/><Relationship Id="rId4" Type="http://schemas.openxmlformats.org/officeDocument/2006/relationships/slideLayout" Target="../slideLayouts/slideLayout2.xml"/><Relationship Id="rId3" Type="http://schemas.openxmlformats.org/officeDocument/2006/relationships/audio" Target="../media/audio4.wav"/><Relationship Id="rId2" Type="http://schemas.openxmlformats.org/officeDocument/2006/relationships/audio" Target="../media/audio2.wav"/><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2.pn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11.xml.rels><?xml version="1.0" encoding="UTF-8" standalone="yes"?>
<Relationships xmlns="http://schemas.openxmlformats.org/package/2006/relationships"><Relationship Id="rId4" Type="http://schemas.openxmlformats.org/officeDocument/2006/relationships/notesSlide" Target="../notesSlides/notesSlide103.xml"/><Relationship Id="rId3" Type="http://schemas.openxmlformats.org/officeDocument/2006/relationships/slideLayout" Target="../slideLayouts/slideLayout2.xml"/><Relationship Id="rId2" Type="http://schemas.openxmlformats.org/officeDocument/2006/relationships/image" Target="../media/image77.png"/><Relationship Id="rId1" Type="http://schemas.openxmlformats.org/officeDocument/2006/relationships/image" Target="../media/image2.pn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13.xml.rels><?xml version="1.0" encoding="UTF-8" standalone="yes"?>
<Relationships xmlns="http://schemas.openxmlformats.org/package/2006/relationships"><Relationship Id="rId4" Type="http://schemas.openxmlformats.org/officeDocument/2006/relationships/notesSlide" Target="../notesSlides/notesSlide105.xml"/><Relationship Id="rId3" Type="http://schemas.openxmlformats.org/officeDocument/2006/relationships/slideLayout" Target="../slideLayouts/slideLayout2.xml"/><Relationship Id="rId2" Type="http://schemas.openxmlformats.org/officeDocument/2006/relationships/image" Target="../media/image78.png"/><Relationship Id="rId1" Type="http://schemas.openxmlformats.org/officeDocument/2006/relationships/image" Target="../media/image2.png"/></Relationships>
</file>

<file path=ppt/slides/_rels/slide114.xml.rels><?xml version="1.0" encoding="UTF-8" standalone="yes"?>
<Relationships xmlns="http://schemas.openxmlformats.org/package/2006/relationships"><Relationship Id="rId4" Type="http://schemas.openxmlformats.org/officeDocument/2006/relationships/notesSlide" Target="../notesSlides/notesSlide106.xml"/><Relationship Id="rId3" Type="http://schemas.openxmlformats.org/officeDocument/2006/relationships/slideLayout" Target="../slideLayouts/slideLayout2.xml"/><Relationship Id="rId2" Type="http://schemas.openxmlformats.org/officeDocument/2006/relationships/image" Target="../media/image79.png"/><Relationship Id="rId1" Type="http://schemas.openxmlformats.org/officeDocument/2006/relationships/image" Target="../media/image2.png"/></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18.xml.rels><?xml version="1.0" encoding="UTF-8" standalone="yes"?>
<Relationships xmlns="http://schemas.openxmlformats.org/package/2006/relationships"><Relationship Id="rId4" Type="http://schemas.openxmlformats.org/officeDocument/2006/relationships/notesSlide" Target="../notesSlides/notesSlide110.xml"/><Relationship Id="rId3" Type="http://schemas.openxmlformats.org/officeDocument/2006/relationships/slideLayout" Target="../slideLayouts/slideLayout2.xml"/><Relationship Id="rId2" Type="http://schemas.openxmlformats.org/officeDocument/2006/relationships/image" Target="../media/image80.png"/><Relationship Id="rId1" Type="http://schemas.openxmlformats.org/officeDocument/2006/relationships/image" Target="../media/image2.png"/></Relationships>
</file>

<file path=ppt/slides/_rels/slide119.xml.rels><?xml version="1.0" encoding="UTF-8" standalone="yes"?>
<Relationships xmlns="http://schemas.openxmlformats.org/package/2006/relationships"><Relationship Id="rId4" Type="http://schemas.openxmlformats.org/officeDocument/2006/relationships/notesSlide" Target="../notesSlides/notesSlide111.xml"/><Relationship Id="rId3" Type="http://schemas.openxmlformats.org/officeDocument/2006/relationships/slideLayout" Target="../slideLayouts/slideLayout2.xml"/><Relationship Id="rId2" Type="http://schemas.openxmlformats.org/officeDocument/2006/relationships/image" Target="../media/image81.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21.xml.rels><?xml version="1.0" encoding="UTF-8" standalone="yes"?>
<Relationships xmlns="http://schemas.openxmlformats.org/package/2006/relationships"><Relationship Id="rId7" Type="http://schemas.openxmlformats.org/officeDocument/2006/relationships/notesSlide" Target="../notesSlides/notesSlide113.xml"/><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25.xml.rels><?xml version="1.0" encoding="UTF-8" standalone="yes"?>
<Relationships xmlns="http://schemas.openxmlformats.org/package/2006/relationships"><Relationship Id="rId5" Type="http://schemas.openxmlformats.org/officeDocument/2006/relationships/notesSlide" Target="../notesSlides/notesSlide117.xml"/><Relationship Id="rId4" Type="http://schemas.openxmlformats.org/officeDocument/2006/relationships/slideLayout" Target="../slideLayouts/slideLayout4.xml"/><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image" Target="../media/image2.png"/></Relationships>
</file>

<file path=ppt/slides/_rels/slide126.xml.rels><?xml version="1.0" encoding="UTF-8" standalone="yes"?>
<Relationships xmlns="http://schemas.openxmlformats.org/package/2006/relationships"><Relationship Id="rId6" Type="http://schemas.openxmlformats.org/officeDocument/2006/relationships/notesSlide" Target="../notesSlides/notesSlide118.xml"/><Relationship Id="rId5" Type="http://schemas.openxmlformats.org/officeDocument/2006/relationships/slideLayout" Target="../slideLayouts/slideLayout2.xml"/><Relationship Id="rId4" Type="http://schemas.openxmlformats.org/officeDocument/2006/relationships/audio" Target="../media/audio6.wav"/><Relationship Id="rId3" Type="http://schemas.openxmlformats.org/officeDocument/2006/relationships/audio" Target="../media/audio5.wav"/><Relationship Id="rId2" Type="http://schemas.openxmlformats.org/officeDocument/2006/relationships/image" Target="../media/image84.png"/><Relationship Id="rId1" Type="http://schemas.openxmlformats.org/officeDocument/2006/relationships/image" Target="../media/image2.png"/></Relationships>
</file>

<file path=ppt/slides/_rels/slide127.xml.rels><?xml version="1.0" encoding="UTF-8" standalone="yes"?>
<Relationships xmlns="http://schemas.openxmlformats.org/package/2006/relationships"><Relationship Id="rId4" Type="http://schemas.openxmlformats.org/officeDocument/2006/relationships/notesSlide" Target="../notesSlides/notesSlide119.xml"/><Relationship Id="rId3" Type="http://schemas.openxmlformats.org/officeDocument/2006/relationships/slideLayout" Target="../slideLayouts/slideLayout4.xml"/><Relationship Id="rId2" Type="http://schemas.openxmlformats.org/officeDocument/2006/relationships/image" Target="../media/image85.png"/><Relationship Id="rId1" Type="http://schemas.openxmlformats.org/officeDocument/2006/relationships/image" Target="../media/image2.png"/></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2.png"/></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131.xml.rels><?xml version="1.0" encoding="UTF-8" standalone="yes"?>
<Relationships xmlns="http://schemas.openxmlformats.org/package/2006/relationships"><Relationship Id="rId4" Type="http://schemas.openxmlformats.org/officeDocument/2006/relationships/notesSlide" Target="../notesSlides/notesSlide123.xml"/><Relationship Id="rId3" Type="http://schemas.openxmlformats.org/officeDocument/2006/relationships/slideLayout" Target="../slideLayouts/slideLayout4.xml"/><Relationship Id="rId2" Type="http://schemas.openxmlformats.org/officeDocument/2006/relationships/image" Target="../media/image86.png"/><Relationship Id="rId1" Type="http://schemas.openxmlformats.org/officeDocument/2006/relationships/image" Target="../media/image2.png"/></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37.xml.rels><?xml version="1.0" encoding="UTF-8" standalone="yes"?>
<Relationships xmlns="http://schemas.openxmlformats.org/package/2006/relationships"><Relationship Id="rId7" Type="http://schemas.openxmlformats.org/officeDocument/2006/relationships/notesSlide" Target="../notesSlides/notesSlide129.xml"/><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38.xml.rels><?xml version="1.0" encoding="UTF-8" standalone="yes"?>
<Relationships xmlns="http://schemas.openxmlformats.org/package/2006/relationships"><Relationship Id="rId4" Type="http://schemas.openxmlformats.org/officeDocument/2006/relationships/notesSlide" Target="../notesSlides/notesSlide130.xml"/><Relationship Id="rId3" Type="http://schemas.openxmlformats.org/officeDocument/2006/relationships/slideLayout" Target="../slideLayouts/slideLayout4.xml"/><Relationship Id="rId2" Type="http://schemas.openxmlformats.org/officeDocument/2006/relationships/image" Target="../media/image87.png"/><Relationship Id="rId1" Type="http://schemas.openxmlformats.org/officeDocument/2006/relationships/image" Target="../media/image2.png"/></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12.svg"/><Relationship Id="rId2" Type="http://schemas.openxmlformats.org/officeDocument/2006/relationships/image" Target="../media/image11.jpeg"/><Relationship Id="rId1" Type="http://schemas.openxmlformats.org/officeDocument/2006/relationships/image" Target="../media/image2.png"/></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142.xml.rels><?xml version="1.0" encoding="UTF-8" standalone="yes"?>
<Relationships xmlns="http://schemas.openxmlformats.org/package/2006/relationships"><Relationship Id="rId5" Type="http://schemas.openxmlformats.org/officeDocument/2006/relationships/notesSlide" Target="../notesSlides/notesSlide134.xml"/><Relationship Id="rId4" Type="http://schemas.openxmlformats.org/officeDocument/2006/relationships/slideLayout" Target="../slideLayouts/slideLayout4.xml"/><Relationship Id="rId3" Type="http://schemas.openxmlformats.org/officeDocument/2006/relationships/image" Target="../media/image89.svg"/><Relationship Id="rId2" Type="http://schemas.openxmlformats.org/officeDocument/2006/relationships/image" Target="../media/image88.jpeg"/><Relationship Id="rId1" Type="http://schemas.openxmlformats.org/officeDocument/2006/relationships/image" Target="../media/image2.png"/></Relationships>
</file>

<file path=ppt/slides/_rels/slide143.xml.rels><?xml version="1.0" encoding="UTF-8" standalone="yes"?>
<Relationships xmlns="http://schemas.openxmlformats.org/package/2006/relationships"><Relationship Id="rId7" Type="http://schemas.openxmlformats.org/officeDocument/2006/relationships/notesSlide" Target="../notesSlides/notesSlide135.xml"/><Relationship Id="rId6" Type="http://schemas.openxmlformats.org/officeDocument/2006/relationships/slideLayout" Target="../slideLayouts/slideLayout4.xml"/><Relationship Id="rId5" Type="http://schemas.openxmlformats.org/officeDocument/2006/relationships/image" Target="../media/image93.png"/><Relationship Id="rId4" Type="http://schemas.openxmlformats.org/officeDocument/2006/relationships/image" Target="../media/image92.png"/><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2.png"/></Relationships>
</file>

<file path=ppt/slides/_rels/slide144.xml.rels><?xml version="1.0" encoding="UTF-8" standalone="yes"?>
<Relationships xmlns="http://schemas.openxmlformats.org/package/2006/relationships"><Relationship Id="rId5" Type="http://schemas.openxmlformats.org/officeDocument/2006/relationships/notesSlide" Target="../notesSlides/notesSlide136.xml"/><Relationship Id="rId4" Type="http://schemas.openxmlformats.org/officeDocument/2006/relationships/slideLayout" Target="../slideLayouts/slideLayout4.xml"/><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140.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41.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2.png"/></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142.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151.xml.rels><?xml version="1.0" encoding="UTF-8" standalone="yes"?>
<Relationships xmlns="http://schemas.openxmlformats.org/package/2006/relationships"><Relationship Id="rId4" Type="http://schemas.openxmlformats.org/officeDocument/2006/relationships/notesSlide" Target="../notesSlides/notesSlide143.xml"/><Relationship Id="rId3" Type="http://schemas.openxmlformats.org/officeDocument/2006/relationships/slideLayout" Target="../slideLayouts/slideLayout4.xml"/><Relationship Id="rId2" Type="http://schemas.openxmlformats.org/officeDocument/2006/relationships/image" Target="../media/image96.png"/><Relationship Id="rId1" Type="http://schemas.openxmlformats.org/officeDocument/2006/relationships/image" Target="../media/image2.png"/></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44.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153.xml.rels><?xml version="1.0" encoding="UTF-8" standalone="yes"?>
<Relationships xmlns="http://schemas.openxmlformats.org/package/2006/relationships"><Relationship Id="rId4" Type="http://schemas.openxmlformats.org/officeDocument/2006/relationships/notesSlide" Target="../notesSlides/notesSlide145.xml"/><Relationship Id="rId3" Type="http://schemas.openxmlformats.org/officeDocument/2006/relationships/slideLayout" Target="../slideLayouts/slideLayout4.xml"/><Relationship Id="rId2" Type="http://schemas.openxmlformats.org/officeDocument/2006/relationships/image" Target="../media/image97.png"/><Relationship Id="rId1" Type="http://schemas.openxmlformats.org/officeDocument/2006/relationships/image" Target="../media/image2.png"/></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146.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147.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156.xml.rels><?xml version="1.0" encoding="UTF-8" standalone="yes"?>
<Relationships xmlns="http://schemas.openxmlformats.org/package/2006/relationships"><Relationship Id="rId4" Type="http://schemas.openxmlformats.org/officeDocument/2006/relationships/notesSlide" Target="../notesSlides/notesSlide148.xml"/><Relationship Id="rId3" Type="http://schemas.openxmlformats.org/officeDocument/2006/relationships/slideLayout" Target="../slideLayouts/slideLayout4.xml"/><Relationship Id="rId2" Type="http://schemas.openxmlformats.org/officeDocument/2006/relationships/image" Target="../media/image98.png"/><Relationship Id="rId1" Type="http://schemas.openxmlformats.org/officeDocument/2006/relationships/image" Target="../media/image2.png"/></Relationships>
</file>

<file path=ppt/slides/_rels/slide157.xml.rels><?xml version="1.0" encoding="UTF-8" standalone="yes"?>
<Relationships xmlns="http://schemas.openxmlformats.org/package/2006/relationships"><Relationship Id="rId5" Type="http://schemas.openxmlformats.org/officeDocument/2006/relationships/notesSlide" Target="../notesSlides/notesSlide149.xml"/><Relationship Id="rId4" Type="http://schemas.openxmlformats.org/officeDocument/2006/relationships/slideLayout" Target="../slideLayouts/slideLayout4.xml"/><Relationship Id="rId3" Type="http://schemas.openxmlformats.org/officeDocument/2006/relationships/image" Target="../media/image100.svg"/><Relationship Id="rId2" Type="http://schemas.openxmlformats.org/officeDocument/2006/relationships/image" Target="../media/image99.jpeg"/><Relationship Id="rId1" Type="http://schemas.openxmlformats.org/officeDocument/2006/relationships/image" Target="../media/image2.png"/></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150.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51.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60.xml.rels><?xml version="1.0" encoding="UTF-8" standalone="yes"?>
<Relationships xmlns="http://schemas.openxmlformats.org/package/2006/relationships"><Relationship Id="rId6" Type="http://schemas.openxmlformats.org/officeDocument/2006/relationships/notesSlide" Target="../notesSlides/notesSlide152.xml"/><Relationship Id="rId5" Type="http://schemas.openxmlformats.org/officeDocument/2006/relationships/slideLayout" Target="../slideLayouts/slideLayout4.xml"/><Relationship Id="rId4" Type="http://schemas.openxmlformats.org/officeDocument/2006/relationships/image" Target="../media/image103.png"/><Relationship Id="rId3" Type="http://schemas.openxmlformats.org/officeDocument/2006/relationships/image" Target="../media/image102.svg"/><Relationship Id="rId2" Type="http://schemas.openxmlformats.org/officeDocument/2006/relationships/image" Target="../media/image101.jpeg"/><Relationship Id="rId1" Type="http://schemas.openxmlformats.org/officeDocument/2006/relationships/image" Target="../media/image2.png"/></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4.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6.xml.rels><?xml version="1.0" encoding="UTF-8" standalone="yes"?>
<Relationships xmlns="http://schemas.openxmlformats.org/package/2006/relationships"><Relationship Id="rId7" Type="http://schemas.openxmlformats.org/officeDocument/2006/relationships/notesSlide" Target="../notesSlides/notesSlide28.xml"/><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png"/></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2.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pn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2.png"/></Relationships>
</file>

<file path=ppt/slides/_rels/slide46.xml.rels><?xml version="1.0" encoding="UTF-8" standalone="yes"?>
<Relationships xmlns="http://schemas.openxmlformats.org/package/2006/relationships"><Relationship Id="rId6" Type="http://schemas.openxmlformats.org/officeDocument/2006/relationships/notesSlide" Target="../notesSlides/notesSlide38.xml"/><Relationship Id="rId5" Type="http://schemas.openxmlformats.org/officeDocument/2006/relationships/slideLayout" Target="../slideLayouts/slideLayout4.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2.pn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2.pn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2.pn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2.pn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4.xml"/><Relationship Id="rId2" Type="http://schemas.openxmlformats.org/officeDocument/2006/relationships/image" Target="../media/image39.wmf"/><Relationship Id="rId1" Type="http://schemas.openxmlformats.org/officeDocument/2006/relationships/image" Target="../media/image2.png"/></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54.xml.rels><?xml version="1.0" encoding="UTF-8" standalone="yes"?>
<Relationships xmlns="http://schemas.openxmlformats.org/package/2006/relationships"><Relationship Id="rId7" Type="http://schemas.openxmlformats.org/officeDocument/2006/relationships/notesSlide" Target="../notesSlides/notesSlide46.xml"/><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62.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4.xml"/><Relationship Id="rId2" Type="http://schemas.openxmlformats.org/officeDocument/2006/relationships/image" Target="../media/image41.png"/><Relationship Id="rId1" Type="http://schemas.openxmlformats.org/officeDocument/2006/relationships/image" Target="../media/image2.png"/></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4.xml"/><Relationship Id="rId2" Type="http://schemas.openxmlformats.org/officeDocument/2006/relationships/image" Target="../media/image42.png"/><Relationship Id="rId1" Type="http://schemas.openxmlformats.org/officeDocument/2006/relationships/image" Target="../media/image2.png"/></Relationships>
</file>

<file path=ppt/slides/_rels/slide64.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4.xml"/><Relationship Id="rId2" Type="http://schemas.openxmlformats.org/officeDocument/2006/relationships/image" Target="../media/image43.png"/><Relationship Id="rId1" Type="http://schemas.openxmlformats.org/officeDocument/2006/relationships/image" Target="../media/image2.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66.xml.rels><?xml version="1.0" encoding="UTF-8" standalone="yes"?>
<Relationships xmlns="http://schemas.openxmlformats.org/package/2006/relationships"><Relationship Id="rId4" Type="http://schemas.openxmlformats.org/officeDocument/2006/relationships/notesSlide" Target="../notesSlides/notesSlide58.xml"/><Relationship Id="rId3" Type="http://schemas.openxmlformats.org/officeDocument/2006/relationships/slideLayout" Target="../slideLayouts/slideLayout4.xml"/><Relationship Id="rId2" Type="http://schemas.openxmlformats.org/officeDocument/2006/relationships/image" Target="../media/image44.png"/><Relationship Id="rId1" Type="http://schemas.openxmlformats.org/officeDocument/2006/relationships/image" Target="../media/image2.png"/></Relationships>
</file>

<file path=ppt/slides/_rels/slide67.xml.rels><?xml version="1.0" encoding="UTF-8" standalone="yes"?>
<Relationships xmlns="http://schemas.openxmlformats.org/package/2006/relationships"><Relationship Id="rId4" Type="http://schemas.openxmlformats.org/officeDocument/2006/relationships/notesSlide" Target="../notesSlides/notesSlide59.xml"/><Relationship Id="rId3" Type="http://schemas.openxmlformats.org/officeDocument/2006/relationships/slideLayout" Target="../slideLayouts/slideLayout4.xml"/><Relationship Id="rId2" Type="http://schemas.openxmlformats.org/officeDocument/2006/relationships/image" Target="../media/image45.png"/><Relationship Id="rId1" Type="http://schemas.openxmlformats.org/officeDocument/2006/relationships/image" Target="../media/image2.png"/></Relationships>
</file>

<file path=ppt/slides/_rels/slide68.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4.xml"/><Relationship Id="rId2" Type="http://schemas.openxmlformats.org/officeDocument/2006/relationships/image" Target="../media/image46.png"/><Relationship Id="rId1" Type="http://schemas.openxmlformats.org/officeDocument/2006/relationships/image" Target="../media/image2.png"/></Relationships>
</file>

<file path=ppt/slides/_rels/slide69.xml.rels><?xml version="1.0" encoding="UTF-8" standalone="yes"?>
<Relationships xmlns="http://schemas.openxmlformats.org/package/2006/relationships"><Relationship Id="rId4" Type="http://schemas.openxmlformats.org/officeDocument/2006/relationships/notesSlide" Target="../notesSlides/notesSlide61.xml"/><Relationship Id="rId3" Type="http://schemas.openxmlformats.org/officeDocument/2006/relationships/slideLayout" Target="../slideLayouts/slideLayout4.xml"/><Relationship Id="rId2" Type="http://schemas.openxmlformats.org/officeDocument/2006/relationships/image" Target="../media/image47.jpe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70.xml.rels><?xml version="1.0" encoding="UTF-8" standalone="yes"?>
<Relationships xmlns="http://schemas.openxmlformats.org/package/2006/relationships"><Relationship Id="rId4" Type="http://schemas.openxmlformats.org/officeDocument/2006/relationships/notesSlide" Target="../notesSlides/notesSlide62.xml"/><Relationship Id="rId3" Type="http://schemas.openxmlformats.org/officeDocument/2006/relationships/slideLayout" Target="../slideLayouts/slideLayout4.xml"/><Relationship Id="rId2" Type="http://schemas.openxmlformats.org/officeDocument/2006/relationships/image" Target="../media/image48.png"/><Relationship Id="rId1" Type="http://schemas.openxmlformats.org/officeDocument/2006/relationships/image" Target="../media/image2.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72.xml.rels><?xml version="1.0" encoding="UTF-8" standalone="yes"?>
<Relationships xmlns="http://schemas.openxmlformats.org/package/2006/relationships"><Relationship Id="rId4" Type="http://schemas.openxmlformats.org/officeDocument/2006/relationships/notesSlide" Target="../notesSlides/notesSlide64.xml"/><Relationship Id="rId3" Type="http://schemas.openxmlformats.org/officeDocument/2006/relationships/slideLayout" Target="../slideLayouts/slideLayout4.xml"/><Relationship Id="rId2" Type="http://schemas.openxmlformats.org/officeDocument/2006/relationships/image" Target="../media/image49.png"/><Relationship Id="rId1" Type="http://schemas.openxmlformats.org/officeDocument/2006/relationships/image" Target="../media/image2.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74.xml.rels><?xml version="1.0" encoding="UTF-8" standalone="yes"?>
<Relationships xmlns="http://schemas.openxmlformats.org/package/2006/relationships"><Relationship Id="rId5" Type="http://schemas.openxmlformats.org/officeDocument/2006/relationships/notesSlide" Target="../notesSlides/notesSlide66.xml"/><Relationship Id="rId4" Type="http://schemas.openxmlformats.org/officeDocument/2006/relationships/slideLayout" Target="../slideLayouts/slideLayout4.xml"/><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2.png"/></Relationships>
</file>

<file path=ppt/slides/_rels/slide75.xml.rels><?xml version="1.0" encoding="UTF-8" standalone="yes"?>
<Relationships xmlns="http://schemas.openxmlformats.org/package/2006/relationships"><Relationship Id="rId7" Type="http://schemas.openxmlformats.org/officeDocument/2006/relationships/notesSlide" Target="../notesSlides/notesSlide67.xml"/><Relationship Id="rId6"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2.png"/></Relationships>
</file>

<file path=ppt/slides/_rels/slide76.xml.rels><?xml version="1.0" encoding="UTF-8" standalone="yes"?>
<Relationships xmlns="http://schemas.openxmlformats.org/package/2006/relationships"><Relationship Id="rId5" Type="http://schemas.openxmlformats.org/officeDocument/2006/relationships/notesSlide" Target="../notesSlides/notesSlide68.xml"/><Relationship Id="rId4" Type="http://schemas.openxmlformats.org/officeDocument/2006/relationships/slideLayout" Target="../slideLayouts/slideLayout4.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2.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78.xml.rels><?xml version="1.0" encoding="UTF-8" standalone="yes"?>
<Relationships xmlns="http://schemas.openxmlformats.org/package/2006/relationships"><Relationship Id="rId4" Type="http://schemas.openxmlformats.org/officeDocument/2006/relationships/notesSlide" Target="../notesSlides/notesSlide70.xml"/><Relationship Id="rId3" Type="http://schemas.openxmlformats.org/officeDocument/2006/relationships/slideLayout" Target="../slideLayouts/slideLayout4.xml"/><Relationship Id="rId2" Type="http://schemas.openxmlformats.org/officeDocument/2006/relationships/image" Target="../media/image58.png"/><Relationship Id="rId1" Type="http://schemas.openxmlformats.org/officeDocument/2006/relationships/image" Target="../media/image2.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80.xml.rels><?xml version="1.0" encoding="UTF-8" standalone="yes"?>
<Relationships xmlns="http://schemas.openxmlformats.org/package/2006/relationships"><Relationship Id="rId7" Type="http://schemas.openxmlformats.org/officeDocument/2006/relationships/notesSlide" Target="../notesSlides/notesSlide72.xml"/><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81.xml.rels><?xml version="1.0" encoding="UTF-8" standalone="yes"?>
<Relationships xmlns="http://schemas.openxmlformats.org/package/2006/relationships"><Relationship Id="rId4" Type="http://schemas.openxmlformats.org/officeDocument/2006/relationships/notesSlide" Target="../notesSlides/notesSlide73.xml"/><Relationship Id="rId3" Type="http://schemas.openxmlformats.org/officeDocument/2006/relationships/slideLayout" Target="../slideLayouts/slideLayout4.xml"/><Relationship Id="rId2" Type="http://schemas.openxmlformats.org/officeDocument/2006/relationships/image" Target="../media/image59.png"/><Relationship Id="rId1" Type="http://schemas.openxmlformats.org/officeDocument/2006/relationships/image" Target="../media/image2.png"/></Relationships>
</file>

<file path=ppt/slides/_rels/slide82.xml.rels><?xml version="1.0" encoding="UTF-8" standalone="yes"?>
<Relationships xmlns="http://schemas.openxmlformats.org/package/2006/relationships"><Relationship Id="rId5" Type="http://schemas.openxmlformats.org/officeDocument/2006/relationships/notesSlide" Target="../notesSlides/notesSlide74.xml"/><Relationship Id="rId4" Type="http://schemas.openxmlformats.org/officeDocument/2006/relationships/slideLayout" Target="../slideLayouts/slideLayout4.xml"/><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2.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86.xml.rels><?xml version="1.0" encoding="UTF-8" standalone="yes"?>
<Relationships xmlns="http://schemas.openxmlformats.org/package/2006/relationships"><Relationship Id="rId4" Type="http://schemas.openxmlformats.org/officeDocument/2006/relationships/notesSlide" Target="../notesSlides/notesSlide78.xml"/><Relationship Id="rId3" Type="http://schemas.openxmlformats.org/officeDocument/2006/relationships/slideLayout" Target="../slideLayouts/slideLayout4.xml"/><Relationship Id="rId2" Type="http://schemas.openxmlformats.org/officeDocument/2006/relationships/audio" Target="../media/audio1.wav"/><Relationship Id="rId1" Type="http://schemas.openxmlformats.org/officeDocument/2006/relationships/image" Target="../media/image2.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88.xml.rels><?xml version="1.0" encoding="UTF-8" standalone="yes"?>
<Relationships xmlns="http://schemas.openxmlformats.org/package/2006/relationships"><Relationship Id="rId4" Type="http://schemas.openxmlformats.org/officeDocument/2006/relationships/notesSlide" Target="../notesSlides/notesSlide80.xml"/><Relationship Id="rId3" Type="http://schemas.openxmlformats.org/officeDocument/2006/relationships/slideLayout" Target="../slideLayouts/slideLayout4.xml"/><Relationship Id="rId2" Type="http://schemas.openxmlformats.org/officeDocument/2006/relationships/image" Target="../media/image62.png"/><Relationship Id="rId1" Type="http://schemas.openxmlformats.org/officeDocument/2006/relationships/image" Target="../media/image2.png"/></Relationships>
</file>

<file path=ppt/slides/_rels/slide89.xml.rels><?xml version="1.0" encoding="UTF-8" standalone="yes"?>
<Relationships xmlns="http://schemas.openxmlformats.org/package/2006/relationships"><Relationship Id="rId5" Type="http://schemas.openxmlformats.org/officeDocument/2006/relationships/notesSlide" Target="../notesSlides/notesSlide81.xml"/><Relationship Id="rId4" Type="http://schemas.openxmlformats.org/officeDocument/2006/relationships/slideLayout" Target="../slideLayouts/slideLayout4.xml"/><Relationship Id="rId3" Type="http://schemas.openxmlformats.org/officeDocument/2006/relationships/image" Target="../media/image64.png"/><Relationship Id="rId2" Type="http://schemas.openxmlformats.org/officeDocument/2006/relationships/image" Target="../media/image2.png"/><Relationship Id="rId1" Type="http://schemas.openxmlformats.org/officeDocument/2006/relationships/image" Target="../media/image63.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2.png"/></Relationships>
</file>

<file path=ppt/slides/_rels/slide90.xml.rels><?xml version="1.0" encoding="UTF-8" standalone="yes"?>
<Relationships xmlns="http://schemas.openxmlformats.org/package/2006/relationships"><Relationship Id="rId4" Type="http://schemas.openxmlformats.org/officeDocument/2006/relationships/notesSlide" Target="../notesSlides/notesSlide82.xml"/><Relationship Id="rId3" Type="http://schemas.openxmlformats.org/officeDocument/2006/relationships/slideLayout" Target="../slideLayouts/slideLayout4.xml"/><Relationship Id="rId2" Type="http://schemas.openxmlformats.org/officeDocument/2006/relationships/image" Target="../media/image65.png"/><Relationship Id="rId1" Type="http://schemas.openxmlformats.org/officeDocument/2006/relationships/image" Target="../media/image2.png"/></Relationships>
</file>

<file path=ppt/slides/_rels/slide91.xml.rels><?xml version="1.0" encoding="UTF-8" standalone="yes"?>
<Relationships xmlns="http://schemas.openxmlformats.org/package/2006/relationships"><Relationship Id="rId4" Type="http://schemas.openxmlformats.org/officeDocument/2006/relationships/notesSlide" Target="../notesSlides/notesSlide83.xml"/><Relationship Id="rId3" Type="http://schemas.openxmlformats.org/officeDocument/2006/relationships/slideLayout" Target="../slideLayouts/slideLayout4.xml"/><Relationship Id="rId2" Type="http://schemas.openxmlformats.org/officeDocument/2006/relationships/image" Target="../media/image66.png"/><Relationship Id="rId1" Type="http://schemas.openxmlformats.org/officeDocument/2006/relationships/image" Target="../media/image2.png"/></Relationships>
</file>

<file path=ppt/slides/_rels/slide92.xml.rels><?xml version="1.0" encoding="UTF-8" standalone="yes"?>
<Relationships xmlns="http://schemas.openxmlformats.org/package/2006/relationships"><Relationship Id="rId4" Type="http://schemas.openxmlformats.org/officeDocument/2006/relationships/notesSlide" Target="../notesSlides/notesSlide84.xml"/><Relationship Id="rId3" Type="http://schemas.openxmlformats.org/officeDocument/2006/relationships/slideLayout" Target="../slideLayouts/slideLayout4.xml"/><Relationship Id="rId2" Type="http://schemas.openxmlformats.org/officeDocument/2006/relationships/image" Target="../media/image67.png"/><Relationship Id="rId1" Type="http://schemas.openxmlformats.org/officeDocument/2006/relationships/image" Target="../media/image2.png"/></Relationships>
</file>

<file path=ppt/slides/_rels/slide93.xml.rels><?xml version="1.0" encoding="UTF-8" standalone="yes"?>
<Relationships xmlns="http://schemas.openxmlformats.org/package/2006/relationships"><Relationship Id="rId4" Type="http://schemas.openxmlformats.org/officeDocument/2006/relationships/notesSlide" Target="../notesSlides/notesSlide85.xml"/><Relationship Id="rId3" Type="http://schemas.openxmlformats.org/officeDocument/2006/relationships/slideLayout" Target="../slideLayouts/slideLayout4.xml"/><Relationship Id="rId2" Type="http://schemas.openxmlformats.org/officeDocument/2006/relationships/image" Target="../media/image68.png"/><Relationship Id="rId1" Type="http://schemas.openxmlformats.org/officeDocument/2006/relationships/image" Target="../media/image2.png"/></Relationships>
</file>

<file path=ppt/slides/_rels/slide94.xml.rels><?xml version="1.0" encoding="UTF-8" standalone="yes"?>
<Relationships xmlns="http://schemas.openxmlformats.org/package/2006/relationships"><Relationship Id="rId4" Type="http://schemas.openxmlformats.org/officeDocument/2006/relationships/notesSlide" Target="../notesSlides/notesSlide86.xml"/><Relationship Id="rId3" Type="http://schemas.openxmlformats.org/officeDocument/2006/relationships/slideLayout" Target="../slideLayouts/slideLayout4.xml"/><Relationship Id="rId2" Type="http://schemas.openxmlformats.org/officeDocument/2006/relationships/image" Target="../media/image69.png"/><Relationship Id="rId1" Type="http://schemas.openxmlformats.org/officeDocument/2006/relationships/image" Target="../media/image2.png"/></Relationships>
</file>

<file path=ppt/slides/_rels/slide95.xml.rels><?xml version="1.0" encoding="UTF-8" standalone="yes"?>
<Relationships xmlns="http://schemas.openxmlformats.org/package/2006/relationships"><Relationship Id="rId4" Type="http://schemas.openxmlformats.org/officeDocument/2006/relationships/notesSlide" Target="../notesSlides/notesSlide87.xml"/><Relationship Id="rId3" Type="http://schemas.openxmlformats.org/officeDocument/2006/relationships/slideLayout" Target="../slideLayouts/slideLayout4.xml"/><Relationship Id="rId2" Type="http://schemas.openxmlformats.org/officeDocument/2006/relationships/image" Target="../media/image70.png"/><Relationship Id="rId1" Type="http://schemas.openxmlformats.org/officeDocument/2006/relationships/image" Target="../media/image2.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97.xml.rels><?xml version="1.0" encoding="UTF-8" standalone="yes"?>
<Relationships xmlns="http://schemas.openxmlformats.org/package/2006/relationships"><Relationship Id="rId4" Type="http://schemas.openxmlformats.org/officeDocument/2006/relationships/notesSlide" Target="../notesSlides/notesSlide89.xml"/><Relationship Id="rId3" Type="http://schemas.openxmlformats.org/officeDocument/2006/relationships/slideLayout" Target="../slideLayouts/slideLayout4.xml"/><Relationship Id="rId2" Type="http://schemas.openxmlformats.org/officeDocument/2006/relationships/image" Target="../media/image71.png"/><Relationship Id="rId1" Type="http://schemas.openxmlformats.org/officeDocument/2006/relationships/image" Target="../media/image2.png"/></Relationships>
</file>

<file path=ppt/slides/_rels/slide98.xml.rels><?xml version="1.0" encoding="UTF-8" standalone="yes"?>
<Relationships xmlns="http://schemas.openxmlformats.org/package/2006/relationships"><Relationship Id="rId4" Type="http://schemas.openxmlformats.org/officeDocument/2006/relationships/notesSlide" Target="../notesSlides/notesSlide90.xml"/><Relationship Id="rId3" Type="http://schemas.openxmlformats.org/officeDocument/2006/relationships/slideLayout" Target="../slideLayouts/slideLayout4.xml"/><Relationship Id="rId2" Type="http://schemas.openxmlformats.org/officeDocument/2006/relationships/image" Target="../media/image72.jpeg"/><Relationship Id="rId1" Type="http://schemas.openxmlformats.org/officeDocument/2006/relationships/image" Target="../media/image2.png"/></Relationships>
</file>

<file path=ppt/slides/_rels/slide99.xml.rels><?xml version="1.0" encoding="UTF-8" standalone="yes"?>
<Relationships xmlns="http://schemas.openxmlformats.org/package/2006/relationships"><Relationship Id="rId4" Type="http://schemas.openxmlformats.org/officeDocument/2006/relationships/notesSlide" Target="../notesSlides/notesSlide91.xml"/><Relationship Id="rId3" Type="http://schemas.openxmlformats.org/officeDocument/2006/relationships/slideLayout" Target="../slideLayouts/slideLayout4.xml"/><Relationship Id="rId2" Type="http://schemas.openxmlformats.org/officeDocument/2006/relationships/image" Target="../media/image73.jpe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p:cNvSpPr/>
          <p:nvPr/>
        </p:nvSpPr>
        <p:spPr>
          <a:xfrm>
            <a:off x="8370570" y="5099050"/>
            <a:ext cx="2170430" cy="398780"/>
          </a:xfrm>
          <a:prstGeom prst="rect">
            <a:avLst/>
          </a:prstGeom>
        </p:spPr>
        <p:txBody>
          <a:bodyPr wrap="square">
            <a:spAutoFit/>
          </a:bodyPr>
          <a:lstStyle/>
          <a:p>
            <a:pPr algn="dist"/>
            <a:r>
              <a:rPr lang="zh-CN" altLang="en-US" sz="2000" dirty="0">
                <a:solidFill>
                  <a:schemeClr val="bg1"/>
                </a:solidFill>
                <a:ea typeface="Calibri" panose="020F0502020204030204" pitchFamily="34" charset="0"/>
              </a:rPr>
              <a:t>Alexander</a:t>
            </a:r>
            <a:r>
              <a:rPr lang="en-US" altLang="zh-CN" sz="2000" dirty="0">
                <a:solidFill>
                  <a:schemeClr val="bg1"/>
                </a:solidFill>
                <a:ea typeface="Calibri" panose="020F0502020204030204" pitchFamily="34" charset="0"/>
              </a:rPr>
              <a:t> </a:t>
            </a:r>
            <a:r>
              <a:rPr lang="en-US" altLang="zh-CN" sz="2000" dirty="0">
                <a:solidFill>
                  <a:schemeClr val="bg1"/>
                </a:solidFill>
                <a:ea typeface="Calibri" panose="020F0502020204030204" pitchFamily="34" charset="0"/>
              </a:rPr>
              <a:t>Wong</a:t>
            </a:r>
            <a:endParaRPr lang="en-US" altLang="zh-CN" sz="2000" dirty="0">
              <a:solidFill>
                <a:schemeClr val="bg1"/>
              </a:solidFill>
              <a:ea typeface="Calibri" panose="020F0502020204030204" pitchFamily="34" charset="0"/>
            </a:endParaRPr>
          </a:p>
        </p:txBody>
      </p:sp>
      <p:sp>
        <p:nvSpPr>
          <p:cNvPr id="8" name="圆角矩形 7"/>
          <p:cNvSpPr/>
          <p:nvPr/>
        </p:nvSpPr>
        <p:spPr>
          <a:xfrm>
            <a:off x="8290387" y="5098863"/>
            <a:ext cx="2517508" cy="400110"/>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pitchFamily="34" charset="0"/>
            </a:endParaRPr>
          </a:p>
        </p:txBody>
      </p:sp>
      <p:sp>
        <p:nvSpPr>
          <p:cNvPr id="2" name="文本框 1"/>
          <p:cNvSpPr txBox="1"/>
          <p:nvPr/>
        </p:nvSpPr>
        <p:spPr>
          <a:xfrm>
            <a:off x="621665" y="1733550"/>
            <a:ext cx="10866120" cy="645160"/>
          </a:xfrm>
          <a:prstGeom prst="rect">
            <a:avLst/>
          </a:prstGeom>
          <a:noFill/>
        </p:spPr>
        <p:txBody>
          <a:bodyPr wrap="square" rtlCol="0">
            <a:spAutoFit/>
          </a:bodyPr>
          <a:p>
            <a:pPr algn="ctr"/>
            <a:r>
              <a:rPr lang="en-US" altLang="zh-CN" sz="3600" b="1" dirty="0" smtClean="0">
                <a:solidFill>
                  <a:schemeClr val="bg1"/>
                </a:solidFill>
                <a:latin typeface="Calibri" panose="020F0502020204030204" pitchFamily="34" charset="0"/>
                <a:ea typeface="Calibri" panose="020F0502020204030204" pitchFamily="34" charset="0"/>
              </a:rPr>
              <a:t>The Ultimate Apache Flink : Real-time Data Processing</a:t>
            </a:r>
            <a:endParaRPr lang="en-US" altLang="zh-CN" sz="3600" b="1" dirty="0" smtClean="0">
              <a:solidFill>
                <a:schemeClr val="bg1"/>
              </a:solidFill>
              <a:latin typeface="Calibri" panose="020F0502020204030204" pitchFamily="34" charset="0"/>
              <a:ea typeface="Calibri" panose="020F0502020204030204" pitchFamily="34" charset="0"/>
            </a:endParaRPr>
          </a:p>
        </p:txBody>
      </p:sp>
      <p:sp>
        <p:nvSpPr>
          <p:cNvPr id="3" name="Text Box 2"/>
          <p:cNvSpPr txBox="1"/>
          <p:nvPr/>
        </p:nvSpPr>
        <p:spPr>
          <a:xfrm>
            <a:off x="5271135" y="2832100"/>
            <a:ext cx="5725795" cy="2183765"/>
          </a:xfrm>
          <a:prstGeom prst="rect">
            <a:avLst/>
          </a:prstGeom>
          <a:noFill/>
        </p:spPr>
        <p:txBody>
          <a:bodyPr wrap="square" rtlCol="0">
            <a:spAutoFit/>
          </a:bodyPr>
          <a:p>
            <a:r>
              <a:rPr lang="en-US" sz="2400" i="1" u="sng">
                <a:solidFill>
                  <a:schemeClr val="bg1"/>
                </a:solidFill>
                <a:effectLst>
                  <a:outerShdw blurRad="38100" dist="38100" dir="2700000" algn="tl">
                    <a:srgbClr val="000000">
                      <a:alpha val="43137"/>
                    </a:srgbClr>
                  </a:outerShdw>
                </a:effectLst>
              </a:rPr>
              <a:t>Stateful Computations over Data Streams</a:t>
            </a:r>
            <a:endParaRPr lang="en-US" sz="2400" i="1" u="sng">
              <a:solidFill>
                <a:schemeClr val="bg1"/>
              </a:solidFill>
              <a:effectLst>
                <a:outerShdw blurRad="38100" dist="38100" dir="2700000" algn="tl">
                  <a:srgbClr val="000000">
                    <a:alpha val="43137"/>
                  </a:srgbClr>
                </a:outerShdw>
              </a:effectLst>
            </a:endParaRPr>
          </a:p>
          <a:p>
            <a:endParaRPr lang="en-US" sz="2400" i="1" u="sng">
              <a:solidFill>
                <a:schemeClr val="bg1"/>
              </a:solidFill>
              <a:effectLst>
                <a:outerShdw blurRad="38100" dist="38100" dir="2700000" algn="tl">
                  <a:srgbClr val="000000">
                    <a:alpha val="43137"/>
                  </a:srgbClr>
                </a:outerShdw>
              </a:effectLst>
            </a:endParaRPr>
          </a:p>
          <a:p>
            <a:pPr indent="457200">
              <a:lnSpc>
                <a:spcPct val="100000"/>
              </a:lnSpc>
            </a:pPr>
            <a:r>
              <a:rPr lang="en-US" sz="1600" i="1">
                <a:solidFill>
                  <a:schemeClr val="bg1"/>
                </a:solidFill>
                <a:effectLst>
                  <a:outerShdw blurRad="38100" dist="38100" dir="2700000" algn="tl">
                    <a:srgbClr val="000000">
                      <a:alpha val="43137"/>
                    </a:srgbClr>
                  </a:outerShdw>
                </a:effectLst>
              </a:rPr>
              <a:t>Apache Flink is a framework and distributed processing engine for stateful computations over unbounded and bounded data streams. Flink has been designed to run in all common cluster environments, perform computations at in-memory speed and at any scale</a:t>
            </a:r>
            <a:r>
              <a:rPr lang="en-US" sz="2400" i="1" u="sng">
                <a:solidFill>
                  <a:schemeClr val="bg1"/>
                </a:solidFill>
                <a:effectLst>
                  <a:outerShdw blurRad="38100" dist="38100" dir="2700000" algn="tl">
                    <a:srgbClr val="000000">
                      <a:alpha val="43137"/>
                    </a:srgbClr>
                  </a:outerShdw>
                </a:effectLst>
              </a:rPr>
              <a:t>.</a:t>
            </a:r>
            <a:endParaRPr lang="en-US" sz="2400" i="1" u="sng">
              <a:solidFill>
                <a:schemeClr val="bg1"/>
              </a:solidFill>
              <a:effectLst>
                <a:outerShdw blurRad="38100" dist="38100" dir="2700000" algn="tl">
                  <a:srgbClr val="000000">
                    <a:alpha val="43137"/>
                  </a:srgbClr>
                </a:outerShdw>
              </a:effectLst>
            </a:endParaRPr>
          </a:p>
        </p:txBody>
      </p:sp>
      <p:pic>
        <p:nvPicPr>
          <p:cNvPr id="34" name="Picture 33"/>
          <p:cNvPicPr>
            <a:picLocks noChangeAspect="1"/>
          </p:cNvPicPr>
          <p:nvPr/>
        </p:nvPicPr>
        <p:blipFill>
          <a:blip r:embed="rId2"/>
          <a:stretch>
            <a:fillRect/>
          </a:stretch>
        </p:blipFill>
        <p:spPr>
          <a:xfrm>
            <a:off x="0" y="5435600"/>
            <a:ext cx="2771775" cy="142875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10515600" cy="941070"/>
          </a:xfrm>
        </p:spPr>
        <p:txBody>
          <a:bodyPr>
            <a:normAutofit/>
          </a:bodyPr>
          <a:p>
            <a:r>
              <a:rPr lang="en-US">
                <a:sym typeface="+mn-ea"/>
              </a:rPr>
              <a:t>Apache Flink Features</a:t>
            </a:r>
            <a:endParaRPr lang="en-US"/>
          </a:p>
        </p:txBody>
      </p:sp>
      <p:sp>
        <p:nvSpPr>
          <p:cNvPr id="10" name="Content Placeholder 8"/>
          <p:cNvSpPr>
            <a:spLocks noGrp="1"/>
          </p:cNvSpPr>
          <p:nvPr/>
        </p:nvSpPr>
        <p:spPr>
          <a:xfrm>
            <a:off x="928370" y="1461770"/>
            <a:ext cx="10129520" cy="4226560"/>
          </a:xfrm>
          <a:prstGeom prst="rect">
            <a:avLst/>
          </a:prstGeom>
          <a:noFill/>
          <a:ln w="9525">
            <a:noFill/>
          </a:ln>
        </p:spPr>
        <p:txBody>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charset="0"/>
              <a:buChar char="q"/>
            </a:pPr>
            <a:r>
              <a:rPr lang="en-US" sz="1800"/>
              <a:t>True Streaming engine</a:t>
            </a:r>
            <a:endParaRPr lang="en-US" sz="1800"/>
          </a:p>
          <a:p>
            <a:pPr lvl="1">
              <a:buFont typeface="Wingdings" panose="05000000000000000000" charset="0"/>
              <a:buChar char="ü"/>
            </a:pPr>
            <a:r>
              <a:rPr lang="en-US" sz="1575"/>
              <a:t>Exactly-once guarantees</a:t>
            </a:r>
            <a:endParaRPr lang="en-US" sz="1575"/>
          </a:p>
          <a:p>
            <a:pPr lvl="1">
              <a:buFont typeface="Wingdings" panose="05000000000000000000" charset="0"/>
              <a:buChar char="ü"/>
            </a:pPr>
            <a:r>
              <a:rPr lang="en-US" sz="1575"/>
              <a:t>Low latency</a:t>
            </a:r>
            <a:endParaRPr lang="en-US" sz="1575"/>
          </a:p>
          <a:p>
            <a:pPr lvl="1">
              <a:buFont typeface="Wingdings" panose="05000000000000000000" charset="0"/>
              <a:buChar char="ü"/>
            </a:pPr>
            <a:r>
              <a:rPr lang="en-US" sz="1575"/>
              <a:t>High throughput</a:t>
            </a:r>
            <a:endParaRPr lang="en-US" sz="1575"/>
          </a:p>
          <a:p>
            <a:pPr lvl="1">
              <a:buFont typeface="Wingdings" panose="05000000000000000000" charset="0"/>
              <a:buChar char="ü"/>
            </a:pPr>
            <a:r>
              <a:rPr lang="en-US" sz="1575"/>
              <a:t>Powerful computation model</a:t>
            </a:r>
            <a:endParaRPr lang="en-US" sz="1575"/>
          </a:p>
          <a:p>
            <a:pPr lvl="1">
              <a:buFont typeface="Wingdings" panose="05000000000000000000" charset="0"/>
              <a:buChar char="ü"/>
            </a:pPr>
            <a:r>
              <a:rPr lang="en-US" sz="1575"/>
              <a:t>Low overhead</a:t>
            </a:r>
            <a:endParaRPr lang="en-US" sz="1575"/>
          </a:p>
          <a:p>
            <a:pPr lvl="1">
              <a:buFont typeface="Wingdings" panose="05000000000000000000" charset="0"/>
              <a:buChar char="ü"/>
            </a:pPr>
            <a:r>
              <a:rPr lang="en-US" sz="1575"/>
              <a:t>Flow control</a:t>
            </a:r>
            <a:endParaRPr lang="en-US" sz="1575"/>
          </a:p>
          <a:p>
            <a:pPr>
              <a:buFont typeface="Wingdings" panose="05000000000000000000" charset="0"/>
              <a:buChar char="q"/>
            </a:pPr>
            <a:r>
              <a:rPr lang="en-US" sz="1800"/>
              <a:t>Custom Memory Manager</a:t>
            </a:r>
            <a:endParaRPr lang="en-US" sz="1800"/>
          </a:p>
          <a:p>
            <a:pPr>
              <a:buFont typeface="Wingdings" panose="05000000000000000000" charset="0"/>
              <a:buChar char="q"/>
            </a:pPr>
            <a:r>
              <a:rPr lang="en-US" sz="1800"/>
              <a:t>Native closed-loop iteration operators</a:t>
            </a:r>
            <a:endParaRPr lang="en-US" sz="1800"/>
          </a:p>
          <a:p>
            <a:pPr>
              <a:buFont typeface="Wingdings" panose="05000000000000000000" charset="0"/>
              <a:buChar char="q"/>
            </a:pPr>
            <a:r>
              <a:rPr lang="en-US" sz="1800"/>
              <a:t>Automatic cost-based optimizer</a:t>
            </a:r>
            <a:endParaRPr lang="en-US" sz="1800"/>
          </a:p>
          <a:p>
            <a:pPr>
              <a:buFont typeface="Wingdings" panose="05000000000000000000" charset="0"/>
              <a:buChar char="q"/>
            </a:pPr>
            <a:r>
              <a:rPr lang="en-US" sz="1800"/>
              <a:t>Ease to use</a:t>
            </a:r>
            <a:endParaRPr lang="en-US" sz="1800"/>
          </a:p>
          <a:p>
            <a:pPr>
              <a:buFont typeface="Wingdings" panose="05000000000000000000" charset="0"/>
              <a:buChar char="q"/>
            </a:pPr>
            <a:r>
              <a:rPr lang="en-US" sz="1800"/>
              <a:t>Unified Framework</a:t>
            </a:r>
            <a:endParaRPr lang="en-US" sz="1800"/>
          </a:p>
          <a:p>
            <a:pPr>
              <a:buFont typeface="Wingdings" panose="05000000000000000000" charset="0"/>
              <a:buChar char="q"/>
            </a:pPr>
            <a:r>
              <a:rPr lang="en-US" sz="1800"/>
              <a:t>Etc.</a:t>
            </a:r>
            <a:endParaRPr lang="en-US" sz="1800"/>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62A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pitchFamily="34" charset="0"/>
            </a:endParaRPr>
          </a:p>
        </p:txBody>
      </p:sp>
      <p:sp>
        <p:nvSpPr>
          <p:cNvPr id="3" name="椭圆 2"/>
          <p:cNvSpPr/>
          <p:nvPr/>
        </p:nvSpPr>
        <p:spPr>
          <a:xfrm>
            <a:off x="3016156" y="1108882"/>
            <a:ext cx="4804011" cy="4804011"/>
          </a:xfrm>
          <a:prstGeom prst="ellipse">
            <a:avLst/>
          </a:prstGeom>
          <a:gradFill flip="none" rotWithShape="1">
            <a:gsLst>
              <a:gs pos="0">
                <a:srgbClr val="A02A7D"/>
              </a:gs>
              <a:gs pos="41000">
                <a:srgbClr val="553058"/>
              </a:gs>
              <a:gs pos="83000">
                <a:srgbClr val="221B56"/>
              </a:gs>
              <a:gs pos="100000">
                <a:srgbClr val="221B56"/>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pitchFamily="34" charset="0"/>
            </a:endParaRPr>
          </a:p>
        </p:txBody>
      </p:sp>
      <p:sp>
        <p:nvSpPr>
          <p:cNvPr id="4" name="椭圆 3"/>
          <p:cNvSpPr/>
          <p:nvPr/>
        </p:nvSpPr>
        <p:spPr>
          <a:xfrm>
            <a:off x="982637" y="673856"/>
            <a:ext cx="3475063" cy="3475063"/>
          </a:xfrm>
          <a:prstGeom prst="ellipse">
            <a:avLst/>
          </a:prstGeom>
          <a:no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pitchFamily="34" charset="0"/>
            </a:endParaRPr>
          </a:p>
        </p:txBody>
      </p:sp>
      <p:sp>
        <p:nvSpPr>
          <p:cNvPr id="5" name="矩形 4"/>
          <p:cNvSpPr/>
          <p:nvPr/>
        </p:nvSpPr>
        <p:spPr>
          <a:xfrm>
            <a:off x="1792822" y="1696843"/>
            <a:ext cx="955040" cy="1014730"/>
          </a:xfrm>
          <a:prstGeom prst="rect">
            <a:avLst/>
          </a:prstGeom>
          <a:noFill/>
        </p:spPr>
        <p:txBody>
          <a:bodyPr wrap="none">
            <a:spAutoFit/>
          </a:bodyPr>
          <a:lstStyle/>
          <a:p>
            <a:r>
              <a:rPr lang="en-US" altLang="zh-CN" sz="6000" b="1" dirty="0" smtClean="0">
                <a:solidFill>
                  <a:schemeClr val="bg1"/>
                </a:solidFill>
                <a:latin typeface="Calibri" panose="020F0502020204030204" pitchFamily="34" charset="0"/>
                <a:ea typeface="Calibri" panose="020F0502020204030204" pitchFamily="34" charset="0"/>
              </a:rPr>
              <a:t>06</a:t>
            </a:r>
            <a:endParaRPr lang="zh-CN" altLang="en-US" sz="6000" b="1" dirty="0">
              <a:solidFill>
                <a:schemeClr val="bg1"/>
              </a:solidFill>
              <a:ea typeface="Calibri" panose="020F0502020204030204" pitchFamily="34" charset="0"/>
            </a:endParaRPr>
          </a:p>
        </p:txBody>
      </p:sp>
      <p:sp>
        <p:nvSpPr>
          <p:cNvPr id="6" name="矩形 5"/>
          <p:cNvSpPr/>
          <p:nvPr/>
        </p:nvSpPr>
        <p:spPr>
          <a:xfrm>
            <a:off x="4999990" y="3429000"/>
            <a:ext cx="6444615" cy="521970"/>
          </a:xfrm>
          <a:prstGeom prst="rect">
            <a:avLst/>
          </a:prstGeom>
        </p:spPr>
        <p:txBody>
          <a:bodyPr wrap="square">
            <a:spAutoFit/>
          </a:bodyPr>
          <a:lstStyle/>
          <a:p>
            <a:pPr algn="ctr"/>
            <a:r>
              <a:rPr lang="en-US" altLang="zh-CN" sz="2800" b="1" dirty="0" smtClean="0">
                <a:solidFill>
                  <a:schemeClr val="bg1"/>
                </a:solidFill>
                <a:latin typeface="Calibri" panose="020F0502020204030204" pitchFamily="34" charset="0"/>
                <a:ea typeface="Calibri" panose="020F0502020204030204" pitchFamily="34" charset="0"/>
                <a:sym typeface="+mn-ea"/>
              </a:rPr>
              <a:t>WaterMark</a:t>
            </a:r>
            <a:endParaRPr lang="en-US" altLang="zh-CN" sz="2800" b="1" dirty="0" smtClean="0">
              <a:solidFill>
                <a:schemeClr val="bg1"/>
              </a:solidFill>
              <a:latin typeface="Calibri" panose="020F0502020204030204" pitchFamily="34" charset="0"/>
              <a:ea typeface="Calibri" panose="020F0502020204030204" pitchFamily="34" charset="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2988945" y="262890"/>
            <a:ext cx="67691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2800" b="1" dirty="0" smtClean="0">
                <a:latin typeface="Calibri" panose="020F0502020204030204" pitchFamily="34" charset="0"/>
                <a:ea typeface="Calibri" panose="020F0502020204030204" pitchFamily="34" charset="0"/>
                <a:sym typeface="+mn-ea"/>
              </a:rPr>
              <a:t>WaterMark</a:t>
            </a:r>
            <a:endParaRPr lang="en-US" altLang="zh-CN" sz="2800" b="1" dirty="0" smtClean="0">
              <a:latin typeface="Calibri" panose="020F0502020204030204" pitchFamily="34" charset="0"/>
              <a:ea typeface="Calibri" panose="020F0502020204030204" pitchFamily="34" charset="0"/>
              <a:sym typeface="+mn-ea"/>
            </a:endParaRPr>
          </a:p>
        </p:txBody>
      </p:sp>
      <p:pic>
        <p:nvPicPr>
          <p:cNvPr id="34" name="Picture 33"/>
          <p:cNvPicPr>
            <a:picLocks noChangeAspect="1"/>
          </p:cNvPicPr>
          <p:nvPr/>
        </p:nvPicPr>
        <p:blipFill>
          <a:blip r:embed="rId1"/>
          <a:stretch>
            <a:fillRect/>
          </a:stretch>
        </p:blipFill>
        <p:spPr>
          <a:xfrm>
            <a:off x="133985" y="-12700"/>
            <a:ext cx="2771775" cy="1428750"/>
          </a:xfrm>
          <a:prstGeom prst="rect">
            <a:avLst/>
          </a:prstGeom>
        </p:spPr>
      </p:pic>
      <p:grpSp>
        <p:nvGrpSpPr>
          <p:cNvPr id="35" name="组合 7"/>
          <p:cNvGrpSpPr/>
          <p:nvPr/>
        </p:nvGrpSpPr>
        <p:grpSpPr>
          <a:xfrm>
            <a:off x="1063625" y="1976755"/>
            <a:ext cx="2536190" cy="2863836"/>
            <a:chOff x="518989" y="2033518"/>
            <a:chExt cx="2894431" cy="3487189"/>
          </a:xfrm>
        </p:grpSpPr>
        <p:sp>
          <p:nvSpPr>
            <p:cNvPr id="36" name="椭圆 2"/>
            <p:cNvSpPr/>
            <p:nvPr/>
          </p:nvSpPr>
          <p:spPr>
            <a:xfrm>
              <a:off x="982542" y="2033518"/>
              <a:ext cx="2059741" cy="2073783"/>
            </a:xfrm>
            <a:prstGeom prst="ellipse">
              <a:avLst/>
            </a:prstGeom>
            <a:gradFill flip="none" rotWithShape="1">
              <a:gsLst>
                <a:gs pos="0">
                  <a:srgbClr val="A02A7D"/>
                </a:gs>
                <a:gs pos="41000">
                  <a:srgbClr val="553058"/>
                </a:gs>
                <a:gs pos="83000">
                  <a:srgbClr val="221B56"/>
                </a:gs>
                <a:gs pos="100000">
                  <a:srgbClr val="221B56"/>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pitchFamily="34" charset="0"/>
              </a:endParaRPr>
            </a:p>
          </p:txBody>
        </p:sp>
        <p:grpSp>
          <p:nvGrpSpPr>
            <p:cNvPr id="37" name="组合 3"/>
            <p:cNvGrpSpPr/>
            <p:nvPr/>
          </p:nvGrpSpPr>
          <p:grpSpPr>
            <a:xfrm>
              <a:off x="518989" y="4379436"/>
              <a:ext cx="2894431" cy="1141271"/>
              <a:chOff x="6140347" y="3037816"/>
              <a:chExt cx="2894431" cy="1141271"/>
            </a:xfrm>
          </p:grpSpPr>
          <p:sp>
            <p:nvSpPr>
              <p:cNvPr id="38" name="TextBox 15"/>
              <p:cNvSpPr txBox="1">
                <a:spLocks noChangeArrowheads="1"/>
              </p:cNvSpPr>
              <p:nvPr/>
            </p:nvSpPr>
            <p:spPr bwMode="auto">
              <a:xfrm>
                <a:off x="6225369" y="3037816"/>
                <a:ext cx="2633452" cy="373464"/>
              </a:xfrm>
              <a:prstGeom prst="rect">
                <a:avLst/>
              </a:prstGeom>
              <a:noFill/>
              <a:ln w="9525">
                <a:noFill/>
                <a:miter lim="800000"/>
              </a:ln>
            </p:spPr>
            <p:txBody>
              <a:bodyPr wrap="square">
                <a:spAutoFit/>
              </a:bodyPr>
              <a:p>
                <a:pPr algn="ctr" eaLnBrk="1" hangingPunct="1"/>
                <a:r>
                  <a:rPr lang="en-US" altLang="zh-CN" sz="1400" b="1" dirty="0" smtClean="0">
                    <a:latin typeface="Calibri" panose="020F0502020204030204" pitchFamily="34" charset="0"/>
                    <a:ea typeface="Calibri" panose="020F0502020204030204" pitchFamily="34" charset="0"/>
                  </a:rPr>
                  <a:t>Time Semantics</a:t>
                </a:r>
                <a:endParaRPr lang="en-US" altLang="zh-CN" sz="1400" b="1" dirty="0" smtClean="0">
                  <a:latin typeface="Calibri" panose="020F0502020204030204" pitchFamily="34" charset="0"/>
                  <a:ea typeface="Calibri" panose="020F0502020204030204" pitchFamily="34" charset="0"/>
                </a:endParaRPr>
              </a:p>
            </p:txBody>
          </p:sp>
          <p:sp>
            <p:nvSpPr>
              <p:cNvPr id="39" name="Rectangle 16"/>
              <p:cNvSpPr>
                <a:spLocks noChangeArrowheads="1"/>
              </p:cNvSpPr>
              <p:nvPr/>
            </p:nvSpPr>
            <p:spPr bwMode="auto">
              <a:xfrm>
                <a:off x="6140347" y="3449944"/>
                <a:ext cx="2894431" cy="729143"/>
              </a:xfrm>
              <a:prstGeom prst="rect">
                <a:avLst/>
              </a:prstGeom>
              <a:noFill/>
              <a:ln w="9525">
                <a:noFill/>
                <a:miter lim="800000"/>
              </a:ln>
            </p:spPr>
            <p:txBody>
              <a:bodyPr wrap="square">
                <a:spAutoFit/>
              </a:bodyPr>
              <a:p>
                <a:pPr marL="285750" indent="-285750" algn="just" eaLnBrk="1" hangingPunct="1">
                  <a:buFont typeface="Arial" panose="020B0604020202020204" pitchFamily="34" charset="0"/>
                  <a:buChar char="•"/>
                </a:pPr>
                <a:r>
                  <a:rPr lang="en-US" altLang="zh-CN" sz="1100" dirty="0" smtClean="0">
                    <a:latin typeface="Calibri" panose="020F0502020204030204" pitchFamily="34" charset="0"/>
                    <a:ea typeface="Calibri" panose="020F0502020204030204" pitchFamily="34" charset="0"/>
                  </a:rPr>
                  <a:t>Processing Time</a:t>
                </a:r>
                <a:endParaRPr lang="en-US" altLang="zh-CN" sz="11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altLang="zh-CN" sz="1100" dirty="0" smtClean="0">
                    <a:latin typeface="Calibri" panose="020F0502020204030204" pitchFamily="34" charset="0"/>
                    <a:ea typeface="Calibri" panose="020F0502020204030204" pitchFamily="34" charset="0"/>
                  </a:rPr>
                  <a:t>Event Time</a:t>
                </a:r>
                <a:endParaRPr lang="en-US" altLang="zh-CN" sz="11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altLang="zh-CN" sz="1100" dirty="0" smtClean="0">
                    <a:latin typeface="Calibri" panose="020F0502020204030204" pitchFamily="34" charset="0"/>
                    <a:ea typeface="Calibri" panose="020F0502020204030204" pitchFamily="34" charset="0"/>
                  </a:rPr>
                  <a:t>Processing Time vs Event Time</a:t>
                </a:r>
                <a:endParaRPr lang="en-US" altLang="zh-CN" sz="1100" dirty="0" smtClean="0">
                  <a:latin typeface="Calibri" panose="020F0502020204030204" pitchFamily="34" charset="0"/>
                  <a:ea typeface="Calibri" panose="020F0502020204030204" pitchFamily="34" charset="0"/>
                </a:endParaRPr>
              </a:p>
            </p:txBody>
          </p:sp>
        </p:grpSp>
        <p:pic>
          <p:nvPicPr>
            <p:cNvPr id="40"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9618" y="2615492"/>
              <a:ext cx="910512" cy="910512"/>
            </a:xfrm>
            <a:prstGeom prst="rect">
              <a:avLst/>
            </a:prstGeom>
          </p:spPr>
        </p:pic>
      </p:grpSp>
      <p:grpSp>
        <p:nvGrpSpPr>
          <p:cNvPr id="41" name="组合 8"/>
          <p:cNvGrpSpPr/>
          <p:nvPr/>
        </p:nvGrpSpPr>
        <p:grpSpPr>
          <a:xfrm>
            <a:off x="3719830" y="1977390"/>
            <a:ext cx="2228850" cy="2907140"/>
            <a:chOff x="982641" y="2035065"/>
            <a:chExt cx="2429510" cy="3542227"/>
          </a:xfrm>
        </p:grpSpPr>
        <p:sp>
          <p:nvSpPr>
            <p:cNvPr id="42" name="椭圆 9"/>
            <p:cNvSpPr/>
            <p:nvPr/>
          </p:nvSpPr>
          <p:spPr>
            <a:xfrm>
              <a:off x="1132149" y="2035065"/>
              <a:ext cx="2074460" cy="2074460"/>
            </a:xfrm>
            <a:prstGeom prst="ellipse">
              <a:avLst/>
            </a:prstGeom>
            <a:gradFill flip="none" rotWithShape="1">
              <a:gsLst>
                <a:gs pos="0">
                  <a:srgbClr val="A02A7D"/>
                </a:gs>
                <a:gs pos="41000">
                  <a:srgbClr val="553058"/>
                </a:gs>
                <a:gs pos="83000">
                  <a:srgbClr val="221B56"/>
                </a:gs>
                <a:gs pos="100000">
                  <a:srgbClr val="221B56"/>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pitchFamily="34" charset="0"/>
              </a:endParaRPr>
            </a:p>
          </p:txBody>
        </p:sp>
        <p:grpSp>
          <p:nvGrpSpPr>
            <p:cNvPr id="43" name="组合 10"/>
            <p:cNvGrpSpPr/>
            <p:nvPr/>
          </p:nvGrpSpPr>
          <p:grpSpPr>
            <a:xfrm>
              <a:off x="982641" y="4380982"/>
              <a:ext cx="2429510" cy="1196310"/>
              <a:chOff x="6603999" y="3039362"/>
              <a:chExt cx="2429510" cy="1196310"/>
            </a:xfrm>
          </p:grpSpPr>
          <p:sp>
            <p:nvSpPr>
              <p:cNvPr id="44" name="TextBox 15"/>
              <p:cNvSpPr txBox="1">
                <a:spLocks noChangeArrowheads="1"/>
              </p:cNvSpPr>
              <p:nvPr/>
            </p:nvSpPr>
            <p:spPr bwMode="auto">
              <a:xfrm>
                <a:off x="6653143" y="3039362"/>
                <a:ext cx="2330530" cy="355138"/>
              </a:xfrm>
              <a:prstGeom prst="rect">
                <a:avLst/>
              </a:prstGeom>
              <a:noFill/>
              <a:ln w="9525">
                <a:noFill/>
                <a:miter lim="800000"/>
              </a:ln>
            </p:spPr>
            <p:txBody>
              <a:bodyPr wrap="square">
                <a:spAutoFit/>
              </a:bodyPr>
              <a:p>
                <a:pPr algn="ctr" eaLnBrk="1" hangingPunct="1"/>
                <a:r>
                  <a:rPr lang="en-US" altLang="zh-CN" sz="1300" b="1" dirty="0" smtClean="0">
                    <a:latin typeface="Calibri" panose="020F0502020204030204" pitchFamily="34" charset="0"/>
                    <a:ea typeface="Calibri" panose="020F0502020204030204" pitchFamily="34" charset="0"/>
                  </a:rPr>
                  <a:t>Watermark introduce</a:t>
                </a:r>
                <a:endParaRPr lang="en-US" altLang="zh-CN" sz="1300" b="1" dirty="0" smtClean="0">
                  <a:latin typeface="Calibri" panose="020F0502020204030204" pitchFamily="34" charset="0"/>
                  <a:ea typeface="Calibri" panose="020F0502020204030204" pitchFamily="34" charset="0"/>
                </a:endParaRPr>
              </a:p>
            </p:txBody>
          </p:sp>
          <p:sp>
            <p:nvSpPr>
              <p:cNvPr id="45" name="Rectangle 16"/>
              <p:cNvSpPr>
                <a:spLocks noChangeArrowheads="1"/>
              </p:cNvSpPr>
              <p:nvPr/>
            </p:nvSpPr>
            <p:spPr bwMode="auto">
              <a:xfrm>
                <a:off x="6603999" y="3449572"/>
                <a:ext cx="2429510" cy="786100"/>
              </a:xfrm>
              <a:prstGeom prst="rect">
                <a:avLst/>
              </a:prstGeom>
              <a:noFill/>
              <a:ln w="9525">
                <a:noFill/>
                <a:miter lim="800000"/>
              </a:ln>
            </p:spPr>
            <p:txBody>
              <a:bodyPr wrap="square">
                <a:spAutoFit/>
              </a:bodyPr>
              <a:p>
                <a:pPr marL="285750" indent="-285750" algn="just" eaLnBrk="1" hangingPunct="1">
                  <a:buFont typeface="Arial" panose="020B0604020202020204" pitchFamily="34" charset="0"/>
                  <a:buChar char="•"/>
                </a:pPr>
                <a:r>
                  <a:rPr lang="en-US" sz="1200" dirty="0" smtClean="0">
                    <a:latin typeface="Calibri" panose="020F0502020204030204" pitchFamily="34" charset="0"/>
                    <a:ea typeface="Calibri" panose="020F0502020204030204" pitchFamily="34" charset="0"/>
                  </a:rPr>
                  <a:t>What is Watermark</a:t>
                </a:r>
                <a:endParaRPr lang="en-US" sz="12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sz="1200" dirty="0" smtClean="0">
                    <a:latin typeface="Calibri" panose="020F0502020204030204" pitchFamily="34" charset="0"/>
                    <a:ea typeface="Calibri" panose="020F0502020204030204" pitchFamily="34" charset="0"/>
                  </a:rPr>
                  <a:t>out-of-orderness elements</a:t>
                </a:r>
                <a:endParaRPr lang="en-US" sz="12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sz="1200" dirty="0" smtClean="0">
                    <a:latin typeface="Calibri" panose="020F0502020204030204" pitchFamily="34" charset="0"/>
                    <a:ea typeface="Calibri" panose="020F0502020204030204" pitchFamily="34" charset="0"/>
                  </a:rPr>
                  <a:t>late data</a:t>
                </a:r>
                <a:endParaRPr lang="en-US" sz="1200" dirty="0" smtClean="0">
                  <a:latin typeface="Calibri" panose="020F0502020204030204" pitchFamily="34" charset="0"/>
                  <a:ea typeface="Calibri" panose="020F0502020204030204" pitchFamily="34" charset="0"/>
                </a:endParaRPr>
              </a:p>
            </p:txBody>
          </p:sp>
        </p:grpSp>
      </p:grpSp>
      <p:grpSp>
        <p:nvGrpSpPr>
          <p:cNvPr id="46" name="组合 14"/>
          <p:cNvGrpSpPr/>
          <p:nvPr/>
        </p:nvGrpSpPr>
        <p:grpSpPr>
          <a:xfrm>
            <a:off x="6012815" y="1974850"/>
            <a:ext cx="2400300" cy="3279036"/>
            <a:chOff x="902928" y="2033518"/>
            <a:chExt cx="2566295" cy="3992983"/>
          </a:xfrm>
        </p:grpSpPr>
        <p:sp>
          <p:nvSpPr>
            <p:cNvPr id="47" name="椭圆 15"/>
            <p:cNvSpPr/>
            <p:nvPr/>
          </p:nvSpPr>
          <p:spPr>
            <a:xfrm>
              <a:off x="1109702" y="2033518"/>
              <a:ext cx="2074460" cy="2074460"/>
            </a:xfrm>
            <a:prstGeom prst="ellipse">
              <a:avLst/>
            </a:prstGeom>
            <a:gradFill flip="none" rotWithShape="1">
              <a:gsLst>
                <a:gs pos="0">
                  <a:srgbClr val="A02A7D"/>
                </a:gs>
                <a:gs pos="41000">
                  <a:srgbClr val="553058"/>
                </a:gs>
                <a:gs pos="83000">
                  <a:srgbClr val="221B56"/>
                </a:gs>
                <a:gs pos="100000">
                  <a:srgbClr val="221B56"/>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pitchFamily="34" charset="0"/>
              </a:endParaRPr>
            </a:p>
          </p:txBody>
        </p:sp>
        <p:grpSp>
          <p:nvGrpSpPr>
            <p:cNvPr id="48" name="组合 16"/>
            <p:cNvGrpSpPr/>
            <p:nvPr/>
          </p:nvGrpSpPr>
          <p:grpSpPr>
            <a:xfrm>
              <a:off x="902928" y="4380982"/>
              <a:ext cx="2566295" cy="1645519"/>
              <a:chOff x="6524286" y="3039362"/>
              <a:chExt cx="2566295" cy="1645519"/>
            </a:xfrm>
          </p:grpSpPr>
          <p:sp>
            <p:nvSpPr>
              <p:cNvPr id="49" name="TextBox 15"/>
              <p:cNvSpPr txBox="1">
                <a:spLocks noChangeArrowheads="1"/>
              </p:cNvSpPr>
              <p:nvPr/>
            </p:nvSpPr>
            <p:spPr bwMode="auto">
              <a:xfrm>
                <a:off x="6524286" y="3039362"/>
                <a:ext cx="2566295" cy="354926"/>
              </a:xfrm>
              <a:prstGeom prst="rect">
                <a:avLst/>
              </a:prstGeom>
              <a:noFill/>
              <a:ln w="9525">
                <a:noFill/>
                <a:miter lim="800000"/>
              </a:ln>
            </p:spPr>
            <p:txBody>
              <a:bodyPr wrap="square">
                <a:spAutoFit/>
              </a:bodyPr>
              <a:p>
                <a:pPr algn="ctr" eaLnBrk="1" hangingPunct="1"/>
                <a:r>
                  <a:rPr lang="en-US" altLang="zh-CN" sz="1300" b="1" dirty="0" smtClean="0">
                    <a:latin typeface="Calibri" panose="020F0502020204030204" pitchFamily="34" charset="0"/>
                    <a:ea typeface="Calibri" panose="020F0502020204030204" pitchFamily="34" charset="0"/>
                  </a:rPr>
                  <a:t>Watermark API</a:t>
                </a:r>
                <a:endParaRPr lang="en-US" altLang="zh-CN" sz="1300" b="1" dirty="0" smtClean="0">
                  <a:latin typeface="Calibri" panose="020F0502020204030204" pitchFamily="34" charset="0"/>
                  <a:ea typeface="Calibri" panose="020F0502020204030204" pitchFamily="34" charset="0"/>
                </a:endParaRPr>
              </a:p>
            </p:txBody>
          </p:sp>
          <p:sp>
            <p:nvSpPr>
              <p:cNvPr id="50" name="Rectangle 16"/>
              <p:cNvSpPr>
                <a:spLocks noChangeArrowheads="1"/>
              </p:cNvSpPr>
              <p:nvPr/>
            </p:nvSpPr>
            <p:spPr bwMode="auto">
              <a:xfrm>
                <a:off x="6530396" y="3449213"/>
                <a:ext cx="2502477" cy="1235668"/>
              </a:xfrm>
              <a:prstGeom prst="rect">
                <a:avLst/>
              </a:prstGeom>
              <a:noFill/>
              <a:ln w="9525">
                <a:noFill/>
                <a:miter lim="800000"/>
              </a:ln>
            </p:spPr>
            <p:txBody>
              <a:bodyPr wrap="square">
                <a:spAutoFit/>
              </a:bodyPr>
              <a:p>
                <a:pPr marL="285750" indent="-285750" algn="just" eaLnBrk="1" hangingPunct="1">
                  <a:buClrTx/>
                  <a:buSzTx/>
                  <a:buFont typeface="Arial" panose="020B0604020202020204" pitchFamily="34" charset="0"/>
                  <a:buChar char="•"/>
                </a:pPr>
                <a:r>
                  <a:rPr lang="en-US" sz="1200" dirty="0" smtClean="0">
                    <a:latin typeface="Calibri" panose="020F0502020204030204" pitchFamily="34" charset="0"/>
                    <a:ea typeface="Calibri" panose="020F0502020204030204" pitchFamily="34" charset="0"/>
                  </a:rPr>
                  <a:t>Watermark Strategy</a:t>
                </a:r>
                <a:endParaRPr lang="en-US" sz="1200" dirty="0" smtClean="0">
                  <a:latin typeface="Calibri" panose="020F0502020204030204" pitchFamily="34" charset="0"/>
                  <a:ea typeface="Calibri" panose="020F0502020204030204" pitchFamily="34" charset="0"/>
                </a:endParaRPr>
              </a:p>
              <a:p>
                <a:pPr marL="285750" indent="-285750" algn="just" eaLnBrk="1" hangingPunct="1">
                  <a:buClrTx/>
                  <a:buSzTx/>
                  <a:buFont typeface="Arial" panose="020B0604020202020204" pitchFamily="34" charset="0"/>
                  <a:buChar char="•"/>
                </a:pPr>
                <a:r>
                  <a:rPr lang="en-US" sz="1200" dirty="0" smtClean="0">
                    <a:latin typeface="Calibri" panose="020F0502020204030204" pitchFamily="34" charset="0"/>
                    <a:ea typeface="Calibri" panose="020F0502020204030204" pitchFamily="34" charset="0"/>
                  </a:rPr>
                  <a:t>Watermark Propagation</a:t>
                </a:r>
                <a:endParaRPr lang="en-US" sz="1200" dirty="0" smtClean="0">
                  <a:latin typeface="Calibri" panose="020F0502020204030204" pitchFamily="34" charset="0"/>
                  <a:ea typeface="Calibri" panose="020F0502020204030204" pitchFamily="34" charset="0"/>
                </a:endParaRPr>
              </a:p>
              <a:p>
                <a:pPr marL="285750" indent="-285750" algn="just" eaLnBrk="1" hangingPunct="1">
                  <a:buClrTx/>
                  <a:buSzTx/>
                  <a:buFont typeface="Arial" panose="020B0604020202020204" pitchFamily="34" charset="0"/>
                  <a:buChar char="•"/>
                </a:pPr>
                <a:r>
                  <a:rPr lang="en-US" sz="1200" dirty="0" smtClean="0">
                    <a:latin typeface="Calibri" panose="020F0502020204030204" pitchFamily="34" charset="0"/>
                    <a:ea typeface="Calibri" panose="020F0502020204030204" pitchFamily="34" charset="0"/>
                  </a:rPr>
                  <a:t>Idle Sources</a:t>
                </a:r>
                <a:endParaRPr lang="en-US" sz="1200" dirty="0" smtClean="0">
                  <a:latin typeface="Calibri" panose="020F0502020204030204" pitchFamily="34" charset="0"/>
                  <a:ea typeface="Calibri" panose="020F0502020204030204" pitchFamily="34" charset="0"/>
                </a:endParaRPr>
              </a:p>
              <a:p>
                <a:pPr marL="285750" indent="-285750" algn="just" eaLnBrk="1" hangingPunct="1">
                  <a:buClrTx/>
                  <a:buSzTx/>
                  <a:buFont typeface="Arial" panose="020B0604020202020204" pitchFamily="34" charset="0"/>
                  <a:buChar char="•"/>
                </a:pPr>
                <a:r>
                  <a:rPr lang="en-US" sz="1200" dirty="0" smtClean="0">
                    <a:latin typeface="Calibri" panose="020F0502020204030204" pitchFamily="34" charset="0"/>
                    <a:ea typeface="Calibri" panose="020F0502020204030204" pitchFamily="34" charset="0"/>
                  </a:rPr>
                  <a:t>Allowed Lateness</a:t>
                </a:r>
                <a:endParaRPr lang="en-US" sz="1200" dirty="0" smtClean="0">
                  <a:latin typeface="Calibri" panose="020F0502020204030204" pitchFamily="34" charset="0"/>
                  <a:ea typeface="Calibri" panose="020F0502020204030204" pitchFamily="34" charset="0"/>
                </a:endParaRPr>
              </a:p>
              <a:p>
                <a:pPr marL="285750" indent="-285750" algn="just" eaLnBrk="1" hangingPunct="1">
                  <a:buClrTx/>
                  <a:buSzTx/>
                  <a:buFont typeface="Arial" panose="020B0604020202020204" pitchFamily="34" charset="0"/>
                  <a:buChar char="•"/>
                </a:pPr>
                <a:r>
                  <a:rPr lang="en-US" sz="1200" dirty="0" smtClean="0">
                    <a:latin typeface="Calibri" panose="020F0502020204030204" pitchFamily="34" charset="0"/>
                    <a:ea typeface="Calibri" panose="020F0502020204030204" pitchFamily="34" charset="0"/>
                  </a:rPr>
                  <a:t>Late data side output</a:t>
                </a:r>
                <a:endParaRPr lang="en-US" sz="1200" dirty="0" smtClean="0">
                  <a:latin typeface="Calibri" panose="020F0502020204030204" pitchFamily="34" charset="0"/>
                  <a:ea typeface="Calibri" panose="020F0502020204030204" pitchFamily="34" charset="0"/>
                </a:endParaRPr>
              </a:p>
            </p:txBody>
          </p:sp>
        </p:grpSp>
      </p:grpSp>
      <p:grpSp>
        <p:nvGrpSpPr>
          <p:cNvPr id="51" name="组合 20"/>
          <p:cNvGrpSpPr/>
          <p:nvPr/>
        </p:nvGrpSpPr>
        <p:grpSpPr>
          <a:xfrm>
            <a:off x="8412480" y="2006600"/>
            <a:ext cx="2372360" cy="2723665"/>
            <a:chOff x="765498" y="2033518"/>
            <a:chExt cx="2894519" cy="3318406"/>
          </a:xfrm>
        </p:grpSpPr>
        <p:sp>
          <p:nvSpPr>
            <p:cNvPr id="52" name="椭圆 21"/>
            <p:cNvSpPr/>
            <p:nvPr/>
          </p:nvSpPr>
          <p:spPr>
            <a:xfrm>
              <a:off x="1185420" y="2033518"/>
              <a:ext cx="2201105" cy="2074179"/>
            </a:xfrm>
            <a:prstGeom prst="ellipse">
              <a:avLst/>
            </a:prstGeom>
            <a:gradFill flip="none" rotWithShape="1">
              <a:gsLst>
                <a:gs pos="0">
                  <a:srgbClr val="A02A7D"/>
                </a:gs>
                <a:gs pos="41000">
                  <a:srgbClr val="553058"/>
                </a:gs>
                <a:gs pos="83000">
                  <a:srgbClr val="221B56"/>
                </a:gs>
                <a:gs pos="100000">
                  <a:srgbClr val="221B56"/>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pitchFamily="34" charset="0"/>
              </a:endParaRPr>
            </a:p>
          </p:txBody>
        </p:sp>
        <p:grpSp>
          <p:nvGrpSpPr>
            <p:cNvPr id="53" name="组合 22"/>
            <p:cNvGrpSpPr/>
            <p:nvPr/>
          </p:nvGrpSpPr>
          <p:grpSpPr>
            <a:xfrm>
              <a:off x="765498" y="4343846"/>
              <a:ext cx="2894519" cy="1008078"/>
              <a:chOff x="6386856" y="3002226"/>
              <a:chExt cx="2894519" cy="1008078"/>
            </a:xfrm>
          </p:grpSpPr>
          <p:sp>
            <p:nvSpPr>
              <p:cNvPr id="54" name="TextBox 15"/>
              <p:cNvSpPr txBox="1">
                <a:spLocks noChangeArrowheads="1"/>
              </p:cNvSpPr>
              <p:nvPr/>
            </p:nvSpPr>
            <p:spPr bwMode="auto">
              <a:xfrm>
                <a:off x="6521665" y="3002226"/>
                <a:ext cx="2759710" cy="355109"/>
              </a:xfrm>
              <a:prstGeom prst="rect">
                <a:avLst/>
              </a:prstGeom>
              <a:noFill/>
              <a:ln w="9525">
                <a:noFill/>
                <a:miter lim="800000"/>
              </a:ln>
            </p:spPr>
            <p:txBody>
              <a:bodyPr wrap="square">
                <a:spAutoFit/>
              </a:bodyPr>
              <a:p>
                <a:pPr algn="ctr" eaLnBrk="1" hangingPunct="1"/>
                <a:r>
                  <a:rPr lang="en-US" altLang="zh-CN" sz="1300" b="1" dirty="0" smtClean="0">
                    <a:latin typeface="Calibri" panose="020F0502020204030204" pitchFamily="34" charset="0"/>
                    <a:ea typeface="Calibri" panose="020F0502020204030204" pitchFamily="34" charset="0"/>
                  </a:rPr>
                  <a:t>DataStream Join</a:t>
                </a:r>
                <a:endParaRPr lang="en-US" altLang="zh-CN" sz="1300" b="1" dirty="0" smtClean="0">
                  <a:latin typeface="Calibri" panose="020F0502020204030204" pitchFamily="34" charset="0"/>
                  <a:ea typeface="Calibri" panose="020F0502020204030204" pitchFamily="34" charset="0"/>
                </a:endParaRPr>
              </a:p>
            </p:txBody>
          </p:sp>
          <p:sp>
            <p:nvSpPr>
              <p:cNvPr id="55" name="Rectangle 16"/>
              <p:cNvSpPr>
                <a:spLocks noChangeArrowheads="1"/>
              </p:cNvSpPr>
              <p:nvPr/>
            </p:nvSpPr>
            <p:spPr bwMode="auto">
              <a:xfrm>
                <a:off x="6386856" y="3449401"/>
                <a:ext cx="2827114" cy="560903"/>
              </a:xfrm>
              <a:prstGeom prst="rect">
                <a:avLst/>
              </a:prstGeom>
              <a:noFill/>
              <a:ln w="9525">
                <a:noFill/>
                <a:miter lim="800000"/>
              </a:ln>
            </p:spPr>
            <p:txBody>
              <a:bodyPr wrap="square">
                <a:spAutoFit/>
              </a:bodyPr>
              <a:p>
                <a:pPr marL="285750" indent="-285750" algn="just" eaLnBrk="1" hangingPunct="1">
                  <a:buFont typeface="Arial" panose="020B0604020202020204" pitchFamily="34" charset="0"/>
                  <a:buChar char="•"/>
                </a:pPr>
                <a:r>
                  <a:rPr lang="en-US" sz="1200">
                    <a:sym typeface="+mn-ea"/>
                  </a:rPr>
                  <a:t>Window Join</a:t>
                </a:r>
                <a:endParaRPr lang="en-US" sz="1200">
                  <a:sym typeface="+mn-ea"/>
                </a:endParaRPr>
              </a:p>
              <a:p>
                <a:pPr marL="285750" indent="-285750" algn="just" eaLnBrk="1" hangingPunct="1">
                  <a:buFont typeface="Arial" panose="020B0604020202020204" pitchFamily="34" charset="0"/>
                  <a:buChar char="•"/>
                </a:pPr>
                <a:r>
                  <a:rPr lang="en-US" sz="1200">
                    <a:sym typeface="+mn-ea"/>
                  </a:rPr>
                  <a:t>Interval Join</a:t>
                </a:r>
                <a:endParaRPr lang="en-US" sz="1200">
                  <a:sym typeface="+mn-ea"/>
                </a:endParaRPr>
              </a:p>
            </p:txBody>
          </p:sp>
        </p:grpSp>
      </p:grpSp>
      <p:pic>
        <p:nvPicPr>
          <p:cNvPr id="56" name="图片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3255" y="2541270"/>
            <a:ext cx="723265" cy="633095"/>
          </a:xfrm>
          <a:prstGeom prst="rect">
            <a:avLst/>
          </a:prstGeom>
        </p:spPr>
      </p:pic>
      <p:pic>
        <p:nvPicPr>
          <p:cNvPr id="57" name="图片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2895" y="2351405"/>
            <a:ext cx="1108710" cy="850265"/>
          </a:xfrm>
          <a:prstGeom prst="rect">
            <a:avLst/>
          </a:prstGeom>
        </p:spPr>
      </p:pic>
      <p:pic>
        <p:nvPicPr>
          <p:cNvPr id="58" name="图片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17355" y="2559050"/>
            <a:ext cx="682625" cy="5975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
                                        </p:tgtEl>
                                        <p:attrNameLst>
                                          <p:attrName>style.visibility</p:attrName>
                                        </p:attrNameLst>
                                      </p:cBhvr>
                                      <p:to>
                                        <p:strVal val="visible"/>
                                      </p:to>
                                    </p:set>
                                    <p:anim calcmode="lin" valueType="num">
                                      <p:cBhvr additive="base">
                                        <p:cTn id="13" dur="500" fill="hold"/>
                                        <p:tgtEl>
                                          <p:spTgt spid="41"/>
                                        </p:tgtEl>
                                        <p:attrNameLst>
                                          <p:attrName>ppt_x</p:attrName>
                                        </p:attrNameLst>
                                      </p:cBhvr>
                                      <p:tavLst>
                                        <p:tav tm="0">
                                          <p:val>
                                            <p:strVal val="#ppt_x"/>
                                          </p:val>
                                        </p:tav>
                                        <p:tav tm="100000">
                                          <p:val>
                                            <p:strVal val="#ppt_x"/>
                                          </p:val>
                                        </p:tav>
                                      </p:tavLst>
                                    </p:anim>
                                    <p:anim calcmode="lin" valueType="num">
                                      <p:cBhvr additive="base">
                                        <p:cTn id="14" dur="500" fill="hold"/>
                                        <p:tgtEl>
                                          <p:spTgt spid="4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6"/>
                                        </p:tgtEl>
                                        <p:attrNameLst>
                                          <p:attrName>style.visibility</p:attrName>
                                        </p:attrNameLst>
                                      </p:cBhvr>
                                      <p:to>
                                        <p:strVal val="visible"/>
                                      </p:to>
                                    </p:set>
                                    <p:anim calcmode="lin" valueType="num">
                                      <p:cBhvr additive="base">
                                        <p:cTn id="17" dur="500" fill="hold"/>
                                        <p:tgtEl>
                                          <p:spTgt spid="56"/>
                                        </p:tgtEl>
                                        <p:attrNameLst>
                                          <p:attrName>ppt_x</p:attrName>
                                        </p:attrNameLst>
                                      </p:cBhvr>
                                      <p:tavLst>
                                        <p:tav tm="0">
                                          <p:val>
                                            <p:strVal val="#ppt_x"/>
                                          </p:val>
                                        </p:tav>
                                        <p:tav tm="100000">
                                          <p:val>
                                            <p:strVal val="#ppt_x"/>
                                          </p:val>
                                        </p:tav>
                                      </p:tavLst>
                                    </p:anim>
                                    <p:anim calcmode="lin" valueType="num">
                                      <p:cBhvr additive="base">
                                        <p:cTn id="1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500" fill="hold"/>
                                        <p:tgtEl>
                                          <p:spTgt spid="46"/>
                                        </p:tgtEl>
                                        <p:attrNameLst>
                                          <p:attrName>ppt_x</p:attrName>
                                        </p:attrNameLst>
                                      </p:cBhvr>
                                      <p:tavLst>
                                        <p:tav tm="0">
                                          <p:val>
                                            <p:strVal val="#ppt_x"/>
                                          </p:val>
                                        </p:tav>
                                        <p:tav tm="100000">
                                          <p:val>
                                            <p:strVal val="#ppt_x"/>
                                          </p:val>
                                        </p:tav>
                                      </p:tavLst>
                                    </p:anim>
                                    <p:anim calcmode="lin" valueType="num">
                                      <p:cBhvr additive="base">
                                        <p:cTn id="24" dur="500" fill="hold"/>
                                        <p:tgtEl>
                                          <p:spTgt spid="4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anim calcmode="lin" valueType="num">
                                      <p:cBhvr additive="base">
                                        <p:cTn id="27" dur="500" fill="hold"/>
                                        <p:tgtEl>
                                          <p:spTgt spid="57"/>
                                        </p:tgtEl>
                                        <p:attrNameLst>
                                          <p:attrName>ppt_x</p:attrName>
                                        </p:attrNameLst>
                                      </p:cBhvr>
                                      <p:tavLst>
                                        <p:tav tm="0">
                                          <p:val>
                                            <p:strVal val="#ppt_x"/>
                                          </p:val>
                                        </p:tav>
                                        <p:tav tm="100000">
                                          <p:val>
                                            <p:strVal val="#ppt_x"/>
                                          </p:val>
                                        </p:tav>
                                      </p:tavLst>
                                    </p:anim>
                                    <p:anim calcmode="lin" valueType="num">
                                      <p:cBhvr additive="base">
                                        <p:cTn id="2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51"/>
                                        </p:tgtEl>
                                        <p:attrNameLst>
                                          <p:attrName>style.visibility</p:attrName>
                                        </p:attrNameLst>
                                      </p:cBhvr>
                                      <p:to>
                                        <p:strVal val="visible"/>
                                      </p:to>
                                    </p:set>
                                    <p:anim calcmode="lin" valueType="num">
                                      <p:cBhvr additive="base">
                                        <p:cTn id="33" dur="500" fill="hold"/>
                                        <p:tgtEl>
                                          <p:spTgt spid="51"/>
                                        </p:tgtEl>
                                        <p:attrNameLst>
                                          <p:attrName>ppt_x</p:attrName>
                                        </p:attrNameLst>
                                      </p:cBhvr>
                                      <p:tavLst>
                                        <p:tav tm="0">
                                          <p:val>
                                            <p:strVal val="#ppt_x"/>
                                          </p:val>
                                        </p:tav>
                                        <p:tav tm="100000">
                                          <p:val>
                                            <p:strVal val="#ppt_x"/>
                                          </p:val>
                                        </p:tav>
                                      </p:tavLst>
                                    </p:anim>
                                    <p:anim calcmode="lin" valueType="num">
                                      <p:cBhvr additive="base">
                                        <p:cTn id="34" dur="500" fill="hold"/>
                                        <p:tgtEl>
                                          <p:spTgt spid="51"/>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58"/>
                                        </p:tgtEl>
                                        <p:attrNameLst>
                                          <p:attrName>style.visibility</p:attrName>
                                        </p:attrNameLst>
                                      </p:cBhvr>
                                      <p:to>
                                        <p:strVal val="visible"/>
                                      </p:to>
                                    </p:set>
                                    <p:anim calcmode="lin" valueType="num">
                                      <p:cBhvr additive="base">
                                        <p:cTn id="37" dur="500" fill="hold"/>
                                        <p:tgtEl>
                                          <p:spTgt spid="58"/>
                                        </p:tgtEl>
                                        <p:attrNameLst>
                                          <p:attrName>ppt_x</p:attrName>
                                        </p:attrNameLst>
                                      </p:cBhvr>
                                      <p:tavLst>
                                        <p:tav tm="0">
                                          <p:val>
                                            <p:strVal val="#ppt_x"/>
                                          </p:val>
                                        </p:tav>
                                        <p:tav tm="100000">
                                          <p:val>
                                            <p:strVal val="#ppt_x"/>
                                          </p:val>
                                        </p:tav>
                                      </p:tavLst>
                                    </p:anim>
                                    <p:anim calcmode="lin" valueType="num">
                                      <p:cBhvr additive="base">
                                        <p:cTn id="38"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a:bodyPr>
          <a:p>
            <a:r>
              <a:rPr lang="en-US" sz="4000">
                <a:sym typeface="+mn-ea"/>
              </a:rPr>
              <a:t>Time Semantics</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2" name="Content Placeholder 1"/>
          <p:cNvSpPr/>
          <p:nvPr>
            <p:ph sz="half" idx="1"/>
          </p:nvPr>
        </p:nvSpPr>
        <p:spPr>
          <a:xfrm>
            <a:off x="838200" y="1825625"/>
            <a:ext cx="10615930" cy="1108710"/>
          </a:xfrm>
        </p:spPr>
        <p:txBody>
          <a:bodyPr>
            <a:normAutofit/>
          </a:bodyPr>
          <a:p>
            <a:pPr marL="342900" indent="-342900" algn="l" fontAlgn="base">
              <a:lnSpc>
                <a:spcPct val="100000"/>
              </a:lnSpc>
              <a:spcBef>
                <a:spcPct val="20000"/>
              </a:spcBef>
              <a:buClrTx/>
              <a:buSzTx/>
              <a:buFont typeface="Wingdings" panose="05000000000000000000" charset="0"/>
              <a:buChar char="q"/>
            </a:pPr>
            <a:r>
              <a:rPr lang="en-US" sz="1800">
                <a:ea typeface="+mn-ea"/>
              </a:rPr>
              <a:t>When dealing with a potentially unbounded stream of continuously arriving events, time becomes a central aspect of applications. Let’s assume you want to compute results continuously, maybe every hour. What would one hour really mean in the context of our streaming application?</a:t>
            </a:r>
            <a:endParaRPr lang="en-US" sz="1600" i="1">
              <a:effectLst>
                <a:outerShdw blurRad="38100" dist="38100" dir="2700000" algn="tl">
                  <a:srgbClr val="000000">
                    <a:alpha val="43137"/>
                  </a:srgbClr>
                </a:outerShdw>
              </a:effectLst>
              <a:ea typeface="+mn-ea"/>
            </a:endParaRPr>
          </a:p>
        </p:txBody>
      </p:sp>
      <p:pic>
        <p:nvPicPr>
          <p:cNvPr id="6" name="Content Placeholder 5"/>
          <p:cNvPicPr>
            <a:picLocks noChangeAspect="1"/>
          </p:cNvPicPr>
          <p:nvPr>
            <p:ph sz="half" idx="2"/>
          </p:nvPr>
        </p:nvPicPr>
        <p:blipFill>
          <a:blip r:embed="rId2"/>
          <a:stretch>
            <a:fillRect/>
          </a:stretch>
        </p:blipFill>
        <p:spPr>
          <a:xfrm>
            <a:off x="8621395" y="3568700"/>
            <a:ext cx="2683510" cy="829310"/>
          </a:xfrm>
          <a:prstGeom prst="rect">
            <a:avLst/>
          </a:prstGeom>
        </p:spPr>
      </p:pic>
      <p:pic>
        <p:nvPicPr>
          <p:cNvPr id="102" name="Picture 101"/>
          <p:cNvPicPr/>
          <p:nvPr/>
        </p:nvPicPr>
        <p:blipFill>
          <a:blip r:embed="rId3">
            <a:grayscl/>
          </a:blip>
          <a:stretch>
            <a:fillRect/>
          </a:stretch>
        </p:blipFill>
        <p:spPr>
          <a:xfrm>
            <a:off x="4998720" y="3830320"/>
            <a:ext cx="2553335" cy="1513205"/>
          </a:xfrm>
          <a:prstGeom prst="rect">
            <a:avLst/>
          </a:prstGeom>
          <a:noFill/>
          <a:ln w="9525">
            <a:noFill/>
          </a:ln>
        </p:spPr>
      </p:pic>
      <p:sp>
        <p:nvSpPr>
          <p:cNvPr id="8" name="Rectangles 7"/>
          <p:cNvSpPr/>
          <p:nvPr/>
        </p:nvSpPr>
        <p:spPr>
          <a:xfrm>
            <a:off x="3506470" y="3910330"/>
            <a:ext cx="739775" cy="334645"/>
          </a:xfrm>
          <a:prstGeom prst="rect">
            <a:avLst/>
          </a:prstGeom>
        </p:spPr>
        <p:style>
          <a:lnRef idx="0">
            <a:srgbClr val="FFFFFF"/>
          </a:lnRef>
          <a:fillRef idx="3">
            <a:prstClr val="black"/>
          </a:fillRef>
          <a:effectRef idx="0">
            <a:srgbClr val="FFFFFF"/>
          </a:effectRef>
          <a:fontRef idx="minor">
            <a:schemeClr val="lt1"/>
          </a:fontRef>
        </p:style>
        <p:txBody>
          <a:bodyPr rtlCol="0" anchor="ctr"/>
          <a:p>
            <a:pPr algn="ctr"/>
            <a:r>
              <a:rPr lang="en-US" sz="1200"/>
              <a:t>01:02</a:t>
            </a:r>
            <a:endParaRPr lang="en-US" sz="1200"/>
          </a:p>
        </p:txBody>
      </p:sp>
      <p:sp>
        <p:nvSpPr>
          <p:cNvPr id="9" name="Rectangles 8"/>
          <p:cNvSpPr/>
          <p:nvPr/>
        </p:nvSpPr>
        <p:spPr>
          <a:xfrm>
            <a:off x="2628900" y="3910330"/>
            <a:ext cx="739775" cy="334645"/>
          </a:xfrm>
          <a:prstGeom prst="rect">
            <a:avLst/>
          </a:prstGeom>
        </p:spPr>
        <p:style>
          <a:lnRef idx="0">
            <a:srgbClr val="FFFFFF"/>
          </a:lnRef>
          <a:fillRef idx="3">
            <a:prstClr val="black"/>
          </a:fillRef>
          <a:effectRef idx="0">
            <a:srgbClr val="FFFFFF"/>
          </a:effectRef>
          <a:fontRef idx="minor">
            <a:schemeClr val="lt1"/>
          </a:fontRef>
        </p:style>
        <p:txBody>
          <a:bodyPr rtlCol="0" anchor="ctr"/>
          <a:p>
            <a:pPr algn="ctr"/>
            <a:r>
              <a:rPr lang="en-US" sz="1200"/>
              <a:t>01:32</a:t>
            </a:r>
            <a:endParaRPr lang="en-US" sz="1200"/>
          </a:p>
        </p:txBody>
      </p:sp>
      <p:sp>
        <p:nvSpPr>
          <p:cNvPr id="10" name="Rectangles 9"/>
          <p:cNvSpPr/>
          <p:nvPr/>
        </p:nvSpPr>
        <p:spPr>
          <a:xfrm>
            <a:off x="1751330" y="3910330"/>
            <a:ext cx="739775" cy="334645"/>
          </a:xfrm>
          <a:prstGeom prst="rect">
            <a:avLst/>
          </a:prstGeom>
        </p:spPr>
        <p:style>
          <a:lnRef idx="0">
            <a:srgbClr val="FFFFFF"/>
          </a:lnRef>
          <a:fillRef idx="3">
            <a:prstClr val="black"/>
          </a:fillRef>
          <a:effectRef idx="0">
            <a:srgbClr val="FFFFFF"/>
          </a:effectRef>
          <a:fontRef idx="minor">
            <a:schemeClr val="lt1"/>
          </a:fontRef>
        </p:style>
        <p:txBody>
          <a:bodyPr rtlCol="0" anchor="ctr"/>
          <a:p>
            <a:pPr algn="ctr"/>
            <a:r>
              <a:rPr lang="en-US" sz="1200"/>
              <a:t>01:55</a:t>
            </a:r>
            <a:endParaRPr lang="en-US" sz="1200"/>
          </a:p>
        </p:txBody>
      </p:sp>
      <p:sp>
        <p:nvSpPr>
          <p:cNvPr id="11" name="Rectangles 10"/>
          <p:cNvSpPr/>
          <p:nvPr/>
        </p:nvSpPr>
        <p:spPr>
          <a:xfrm>
            <a:off x="873760" y="3910330"/>
            <a:ext cx="739775" cy="334645"/>
          </a:xfrm>
          <a:prstGeom prst="rect">
            <a:avLst/>
          </a:prstGeom>
        </p:spPr>
        <p:style>
          <a:lnRef idx="0">
            <a:srgbClr val="FFFFFF"/>
          </a:lnRef>
          <a:fillRef idx="3">
            <a:prstClr val="black"/>
          </a:fillRef>
          <a:effectRef idx="0">
            <a:srgbClr val="FFFFFF"/>
          </a:effectRef>
          <a:fontRef idx="minor">
            <a:schemeClr val="lt1"/>
          </a:fontRef>
        </p:style>
        <p:txBody>
          <a:bodyPr rtlCol="0" anchor="ctr"/>
          <a:p>
            <a:pPr algn="ctr"/>
            <a:r>
              <a:rPr lang="en-US" sz="1200"/>
              <a:t>01:58</a:t>
            </a:r>
            <a:endParaRPr lang="en-US" sz="1200"/>
          </a:p>
        </p:txBody>
      </p:sp>
      <p:sp>
        <p:nvSpPr>
          <p:cNvPr id="12" name="Rectangles 11"/>
          <p:cNvSpPr/>
          <p:nvPr/>
        </p:nvSpPr>
        <p:spPr>
          <a:xfrm>
            <a:off x="2628900" y="4417695"/>
            <a:ext cx="739775" cy="334645"/>
          </a:xfrm>
          <a:prstGeom prst="rect">
            <a:avLst/>
          </a:prstGeom>
          <a:solidFill>
            <a:srgbClr val="C00000"/>
          </a:solidFill>
        </p:spPr>
        <p:style>
          <a:lnRef idx="0">
            <a:srgbClr val="FFFFFF"/>
          </a:lnRef>
          <a:fillRef idx="1">
            <a:schemeClr val="accent4"/>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ym typeface="+mn-ea"/>
              </a:rPr>
              <a:t>01:59</a:t>
            </a:r>
            <a:endParaRPr lang="en-US" sz="1200">
              <a:sym typeface="+mn-ea"/>
            </a:endParaRPr>
          </a:p>
        </p:txBody>
      </p:sp>
      <p:sp>
        <p:nvSpPr>
          <p:cNvPr id="13" name="Rectangles 12"/>
          <p:cNvSpPr/>
          <p:nvPr/>
        </p:nvSpPr>
        <p:spPr>
          <a:xfrm>
            <a:off x="3506470" y="4417695"/>
            <a:ext cx="739775" cy="334645"/>
          </a:xfrm>
          <a:prstGeom prst="rect">
            <a:avLst/>
          </a:prstGeom>
        </p:spPr>
        <p:style>
          <a:lnRef idx="0">
            <a:srgbClr val="FFFFFF"/>
          </a:lnRef>
          <a:fillRef idx="3">
            <a:prstClr val="black"/>
          </a:fillRef>
          <a:effectRef idx="0">
            <a:srgbClr val="FFFFFF"/>
          </a:effectRef>
          <a:fontRef idx="minor">
            <a:schemeClr val="lt1"/>
          </a:fontRef>
        </p:style>
        <p:txBody>
          <a:bodyPr rtlCol="0" anchor="ctr"/>
          <a:p>
            <a:pPr algn="ctr"/>
            <a:r>
              <a:rPr lang="en-US" sz="1200"/>
              <a:t>02:01</a:t>
            </a:r>
            <a:endParaRPr lang="en-US" sz="1200"/>
          </a:p>
        </p:txBody>
      </p:sp>
      <p:sp>
        <p:nvSpPr>
          <p:cNvPr id="14" name="Rectangles 13"/>
          <p:cNvSpPr/>
          <p:nvPr/>
        </p:nvSpPr>
        <p:spPr>
          <a:xfrm>
            <a:off x="1751330" y="4417695"/>
            <a:ext cx="739775" cy="334645"/>
          </a:xfrm>
          <a:prstGeom prst="rect">
            <a:avLst/>
          </a:prstGeom>
        </p:spPr>
        <p:style>
          <a:lnRef idx="0">
            <a:srgbClr val="FFFFFF"/>
          </a:lnRef>
          <a:fillRef idx="3">
            <a:prstClr val="black"/>
          </a:fillRef>
          <a:effectRef idx="0">
            <a:srgbClr val="FFFFFF"/>
          </a:effectRef>
          <a:fontRef idx="minor">
            <a:schemeClr val="lt1"/>
          </a:fontRef>
        </p:style>
        <p:txBody>
          <a:bodyPr rtlCol="0" anchor="ctr"/>
          <a:p>
            <a:pPr algn="ctr"/>
            <a:r>
              <a:rPr lang="en-US" sz="1200"/>
              <a:t>02:33</a:t>
            </a:r>
            <a:endParaRPr lang="en-US" sz="1200"/>
          </a:p>
        </p:txBody>
      </p:sp>
      <p:sp>
        <p:nvSpPr>
          <p:cNvPr id="15" name="Rectangles 14"/>
          <p:cNvSpPr/>
          <p:nvPr/>
        </p:nvSpPr>
        <p:spPr>
          <a:xfrm>
            <a:off x="873760" y="4417060"/>
            <a:ext cx="739775" cy="334645"/>
          </a:xfrm>
          <a:prstGeom prst="rect">
            <a:avLst/>
          </a:prstGeom>
        </p:spPr>
        <p:style>
          <a:lnRef idx="0">
            <a:srgbClr val="FFFFFF"/>
          </a:lnRef>
          <a:fillRef idx="3">
            <a:prstClr val="black"/>
          </a:fillRef>
          <a:effectRef idx="0">
            <a:srgbClr val="FFFFFF"/>
          </a:effectRef>
          <a:fontRef idx="minor">
            <a:schemeClr val="lt1"/>
          </a:fontRef>
        </p:style>
        <p:txBody>
          <a:bodyPr rtlCol="0" anchor="ctr"/>
          <a:p>
            <a:pPr algn="ctr"/>
            <a:r>
              <a:rPr lang="en-US" sz="1200"/>
              <a:t>02:41</a:t>
            </a:r>
            <a:endParaRPr lang="en-US" sz="1200"/>
          </a:p>
        </p:txBody>
      </p:sp>
      <p:sp>
        <p:nvSpPr>
          <p:cNvPr id="16" name="Rectangles 15"/>
          <p:cNvSpPr/>
          <p:nvPr/>
        </p:nvSpPr>
        <p:spPr>
          <a:xfrm>
            <a:off x="2628900" y="4925060"/>
            <a:ext cx="739775" cy="334645"/>
          </a:xfrm>
          <a:prstGeom prst="rect">
            <a:avLst/>
          </a:prstGeom>
        </p:spPr>
        <p:style>
          <a:lnRef idx="0">
            <a:srgbClr val="FFFFFF"/>
          </a:lnRef>
          <a:fillRef idx="3">
            <a:prstClr val="black"/>
          </a:fillRef>
          <a:effectRef idx="0">
            <a:srgbClr val="FFFFFF"/>
          </a:effectRef>
          <a:fontRef idx="minor">
            <a:schemeClr val="lt1"/>
          </a:fontRef>
        </p:style>
        <p:txBody>
          <a:bodyPr rtlCol="0" anchor="ctr"/>
          <a:p>
            <a:pPr algn="ctr"/>
            <a:r>
              <a:rPr lang="en-US" sz="1200"/>
              <a:t>03:02</a:t>
            </a:r>
            <a:endParaRPr lang="en-US" sz="1200"/>
          </a:p>
        </p:txBody>
      </p:sp>
      <p:sp>
        <p:nvSpPr>
          <p:cNvPr id="17" name="Rectangles 16"/>
          <p:cNvSpPr/>
          <p:nvPr/>
        </p:nvSpPr>
        <p:spPr>
          <a:xfrm>
            <a:off x="3506470" y="4925060"/>
            <a:ext cx="739775" cy="334645"/>
          </a:xfrm>
          <a:prstGeom prst="rect">
            <a:avLst/>
          </a:prstGeom>
          <a:solidFill>
            <a:srgbClr val="C00000"/>
          </a:solidFill>
        </p:spPr>
        <p:style>
          <a:lnRef idx="0">
            <a:srgbClr val="FFFFFF"/>
          </a:lnRef>
          <a:fillRef idx="1">
            <a:schemeClr val="accent4"/>
          </a:fillRef>
          <a:effectRef idx="0">
            <a:srgbClr val="FFFFFF"/>
          </a:effectRef>
          <a:fontRef idx="minor">
            <a:schemeClr val="lt1"/>
          </a:fontRef>
        </p:style>
        <p:txBody>
          <a:bodyPr rtlCol="0" anchor="ctr"/>
          <a:p>
            <a:pPr algn="ctr"/>
            <a:r>
              <a:rPr lang="en-US" sz="1200"/>
              <a:t>02:58</a:t>
            </a:r>
            <a:endParaRPr lang="en-US" sz="1200"/>
          </a:p>
        </p:txBody>
      </p:sp>
      <p:sp>
        <p:nvSpPr>
          <p:cNvPr id="18" name="Rectangles 17"/>
          <p:cNvSpPr/>
          <p:nvPr/>
        </p:nvSpPr>
        <p:spPr>
          <a:xfrm>
            <a:off x="1751330" y="4924425"/>
            <a:ext cx="739775" cy="334645"/>
          </a:xfrm>
          <a:prstGeom prst="rect">
            <a:avLst/>
          </a:prstGeom>
        </p:spPr>
        <p:style>
          <a:lnRef idx="0">
            <a:srgbClr val="FFFFFF"/>
          </a:lnRef>
          <a:fillRef idx="3">
            <a:prstClr val="black"/>
          </a:fillRef>
          <a:effectRef idx="0">
            <a:srgbClr val="FFFFFF"/>
          </a:effectRef>
          <a:fontRef idx="minor">
            <a:schemeClr val="lt1"/>
          </a:fontRef>
        </p:style>
        <p:txBody>
          <a:bodyPr rtlCol="0" anchor="ctr"/>
          <a:p>
            <a:pPr algn="ctr"/>
            <a:r>
              <a:rPr lang="en-US" sz="1200"/>
              <a:t>03:45</a:t>
            </a:r>
            <a:endParaRPr lang="en-US" sz="1200"/>
          </a:p>
        </p:txBody>
      </p:sp>
      <p:sp>
        <p:nvSpPr>
          <p:cNvPr id="19" name="Rectangles 18"/>
          <p:cNvSpPr/>
          <p:nvPr/>
        </p:nvSpPr>
        <p:spPr>
          <a:xfrm>
            <a:off x="873760" y="4924425"/>
            <a:ext cx="739775" cy="334645"/>
          </a:xfrm>
          <a:prstGeom prst="rect">
            <a:avLst/>
          </a:prstGeom>
        </p:spPr>
        <p:style>
          <a:lnRef idx="0">
            <a:srgbClr val="FFFFFF"/>
          </a:lnRef>
          <a:fillRef idx="3">
            <a:prstClr val="black"/>
          </a:fillRef>
          <a:effectRef idx="0">
            <a:srgbClr val="FFFFFF"/>
          </a:effectRef>
          <a:fontRef idx="minor">
            <a:schemeClr val="lt1"/>
          </a:fontRef>
        </p:style>
        <p:txBody>
          <a:bodyPr rtlCol="0" anchor="ctr"/>
          <a:p>
            <a:pPr algn="ctr"/>
            <a:r>
              <a:rPr lang="en-US" sz="1200"/>
              <a:t>03:56</a:t>
            </a:r>
            <a:endParaRPr lang="en-US" sz="1200"/>
          </a:p>
        </p:txBody>
      </p:sp>
      <p:sp>
        <p:nvSpPr>
          <p:cNvPr id="20" name="Right Arrow 19"/>
          <p:cNvSpPr/>
          <p:nvPr/>
        </p:nvSpPr>
        <p:spPr>
          <a:xfrm>
            <a:off x="4384040" y="4398010"/>
            <a:ext cx="471170" cy="351155"/>
          </a:xfrm>
          <a:prstGeom prst="rightArrow">
            <a:avLst/>
          </a:prstGeom>
        </p:spPr>
        <p:style>
          <a:lnRef idx="0">
            <a:srgbClr val="FFFFFF"/>
          </a:lnRef>
          <a:fillRef idx="3">
            <a:schemeClr val="accent6"/>
          </a:fillRef>
          <a:effectRef idx="0">
            <a:srgbClr val="FFFFFF"/>
          </a:effectRef>
          <a:fontRef idx="minor">
            <a:schemeClr val="lt1"/>
          </a:fontRef>
        </p:style>
        <p:txBody>
          <a:bodyPr rtlCol="0" anchor="ctr"/>
          <a:p>
            <a:pPr algn="ctr"/>
            <a:endParaRPr lang="en-US"/>
          </a:p>
        </p:txBody>
      </p:sp>
      <p:sp>
        <p:nvSpPr>
          <p:cNvPr id="21" name="Right Arrow 20"/>
          <p:cNvSpPr/>
          <p:nvPr/>
        </p:nvSpPr>
        <p:spPr>
          <a:xfrm>
            <a:off x="7774305" y="4417695"/>
            <a:ext cx="471170" cy="351155"/>
          </a:xfrm>
          <a:prstGeom prst="rightArrow">
            <a:avLst/>
          </a:prstGeom>
        </p:spPr>
        <p:style>
          <a:lnRef idx="0">
            <a:srgbClr val="FFFFFF"/>
          </a:lnRef>
          <a:fillRef idx="3">
            <a:schemeClr val="accent6"/>
          </a:fillRef>
          <a:effectRef idx="0">
            <a:srgbClr val="FFFFFF"/>
          </a:effectRef>
          <a:fontRef idx="minor">
            <a:schemeClr val="lt1"/>
          </a:fontRef>
        </p:style>
        <p:txBody>
          <a:bodyPr rtlCol="0" anchor="ctr"/>
          <a:p>
            <a:pPr algn="ctr"/>
            <a:endParaRPr lang="en-US"/>
          </a:p>
        </p:txBody>
      </p:sp>
      <p:sp>
        <p:nvSpPr>
          <p:cNvPr id="22" name="Rectangles 21"/>
          <p:cNvSpPr/>
          <p:nvPr/>
        </p:nvSpPr>
        <p:spPr>
          <a:xfrm>
            <a:off x="10816590" y="4397375"/>
            <a:ext cx="620395" cy="351790"/>
          </a:xfrm>
          <a:prstGeom prst="rect">
            <a:avLst/>
          </a:prstGeom>
        </p:spPr>
        <p:style>
          <a:lnRef idx="0">
            <a:srgbClr val="FFFFFF"/>
          </a:lnRef>
          <a:fillRef idx="3">
            <a:prstClr val="black"/>
          </a:fillRef>
          <a:effectRef idx="0">
            <a:srgbClr val="FFFFFF"/>
          </a:effectRef>
          <a:fontRef idx="minor">
            <a:schemeClr val="lt1"/>
          </a:fontRef>
        </p:style>
        <p:txBody>
          <a:bodyPr rtlCol="0" anchor="ctr"/>
          <a:p>
            <a:pPr algn="ctr"/>
            <a:r>
              <a:rPr lang="en-US" sz="1200"/>
              <a:t>01:02</a:t>
            </a:r>
            <a:endParaRPr lang="en-US" sz="1200"/>
          </a:p>
        </p:txBody>
      </p:sp>
      <p:sp>
        <p:nvSpPr>
          <p:cNvPr id="23" name="Rectangles 22"/>
          <p:cNvSpPr/>
          <p:nvPr/>
        </p:nvSpPr>
        <p:spPr>
          <a:xfrm>
            <a:off x="10077450" y="4398010"/>
            <a:ext cx="675005" cy="334645"/>
          </a:xfrm>
          <a:prstGeom prst="rect">
            <a:avLst/>
          </a:prstGeom>
        </p:spPr>
        <p:style>
          <a:lnRef idx="0">
            <a:srgbClr val="FFFFFF"/>
          </a:lnRef>
          <a:fillRef idx="3">
            <a:prstClr val="black"/>
          </a:fillRef>
          <a:effectRef idx="0">
            <a:srgbClr val="FFFFFF"/>
          </a:effectRef>
          <a:fontRef idx="minor">
            <a:schemeClr val="lt1"/>
          </a:fontRef>
        </p:style>
        <p:txBody>
          <a:bodyPr rtlCol="0" anchor="ctr"/>
          <a:p>
            <a:pPr algn="ctr"/>
            <a:r>
              <a:rPr lang="en-US" sz="1200"/>
              <a:t>01:32</a:t>
            </a:r>
            <a:endParaRPr lang="en-US" sz="1200"/>
          </a:p>
        </p:txBody>
      </p:sp>
      <p:sp>
        <p:nvSpPr>
          <p:cNvPr id="24" name="Rectangles 23"/>
          <p:cNvSpPr/>
          <p:nvPr/>
        </p:nvSpPr>
        <p:spPr>
          <a:xfrm>
            <a:off x="9352915" y="4398010"/>
            <a:ext cx="660400" cy="334645"/>
          </a:xfrm>
          <a:prstGeom prst="rect">
            <a:avLst/>
          </a:prstGeom>
        </p:spPr>
        <p:style>
          <a:lnRef idx="0">
            <a:srgbClr val="FFFFFF"/>
          </a:lnRef>
          <a:fillRef idx="3">
            <a:prstClr val="black"/>
          </a:fillRef>
          <a:effectRef idx="0">
            <a:srgbClr val="FFFFFF"/>
          </a:effectRef>
          <a:fontRef idx="minor">
            <a:schemeClr val="lt1"/>
          </a:fontRef>
        </p:style>
        <p:txBody>
          <a:bodyPr rtlCol="0" anchor="ctr"/>
          <a:p>
            <a:pPr algn="ctr"/>
            <a:r>
              <a:rPr lang="en-US" sz="1200"/>
              <a:t>01:55</a:t>
            </a:r>
            <a:endParaRPr lang="en-US" sz="1200"/>
          </a:p>
        </p:txBody>
      </p:sp>
      <p:sp>
        <p:nvSpPr>
          <p:cNvPr id="25" name="Rectangles 24"/>
          <p:cNvSpPr/>
          <p:nvPr/>
        </p:nvSpPr>
        <p:spPr>
          <a:xfrm>
            <a:off x="8620760" y="4398010"/>
            <a:ext cx="668020" cy="334645"/>
          </a:xfrm>
          <a:prstGeom prst="rect">
            <a:avLst/>
          </a:prstGeom>
        </p:spPr>
        <p:style>
          <a:lnRef idx="0">
            <a:srgbClr val="FFFFFF"/>
          </a:lnRef>
          <a:fillRef idx="3">
            <a:prstClr val="black"/>
          </a:fillRef>
          <a:effectRef idx="0">
            <a:srgbClr val="FFFFFF"/>
          </a:effectRef>
          <a:fontRef idx="minor">
            <a:schemeClr val="lt1"/>
          </a:fontRef>
        </p:style>
        <p:txBody>
          <a:bodyPr rtlCol="0" anchor="ctr"/>
          <a:p>
            <a:pPr algn="ctr"/>
            <a:r>
              <a:rPr lang="en-US" sz="1200"/>
              <a:t>01:58</a:t>
            </a:r>
            <a:endParaRPr lang="en-US" sz="1200"/>
          </a:p>
        </p:txBody>
      </p:sp>
      <p:sp>
        <p:nvSpPr>
          <p:cNvPr id="26" name="Rectangles 25"/>
          <p:cNvSpPr/>
          <p:nvPr/>
        </p:nvSpPr>
        <p:spPr>
          <a:xfrm>
            <a:off x="10095865" y="4792980"/>
            <a:ext cx="660400" cy="334645"/>
          </a:xfrm>
          <a:prstGeom prst="rect">
            <a:avLst/>
          </a:prstGeom>
        </p:spPr>
        <p:style>
          <a:lnRef idx="0">
            <a:srgbClr val="FFFFFF"/>
          </a:lnRef>
          <a:fillRef idx="3">
            <a:prstClr val="black"/>
          </a:fillRef>
          <a:effectRef idx="0">
            <a:srgbClr val="FFFFFF"/>
          </a:effectRef>
          <a:fontRef idx="minor">
            <a:schemeClr val="lt1"/>
          </a:fontRef>
        </p:style>
        <p:txBody>
          <a:bodyPr rtlCol="0" anchor="ctr"/>
          <a:p>
            <a:pPr algn="ctr"/>
            <a:r>
              <a:rPr lang="en-US" sz="1200"/>
              <a:t>02:01</a:t>
            </a:r>
            <a:endParaRPr lang="en-US" sz="1200"/>
          </a:p>
        </p:txBody>
      </p:sp>
      <p:sp>
        <p:nvSpPr>
          <p:cNvPr id="27" name="Rectangles 26"/>
          <p:cNvSpPr/>
          <p:nvPr/>
        </p:nvSpPr>
        <p:spPr>
          <a:xfrm>
            <a:off x="9371330" y="4792980"/>
            <a:ext cx="641985" cy="334645"/>
          </a:xfrm>
          <a:prstGeom prst="rect">
            <a:avLst/>
          </a:prstGeom>
        </p:spPr>
        <p:style>
          <a:lnRef idx="0">
            <a:srgbClr val="FFFFFF"/>
          </a:lnRef>
          <a:fillRef idx="3">
            <a:prstClr val="black"/>
          </a:fillRef>
          <a:effectRef idx="0">
            <a:srgbClr val="FFFFFF"/>
          </a:effectRef>
          <a:fontRef idx="minor">
            <a:schemeClr val="lt1"/>
          </a:fontRef>
        </p:style>
        <p:txBody>
          <a:bodyPr rtlCol="0" anchor="ctr"/>
          <a:p>
            <a:pPr algn="ctr"/>
            <a:r>
              <a:rPr lang="en-US" sz="1200"/>
              <a:t>02:33</a:t>
            </a:r>
            <a:endParaRPr lang="en-US" sz="1200"/>
          </a:p>
        </p:txBody>
      </p:sp>
      <p:sp>
        <p:nvSpPr>
          <p:cNvPr id="28" name="Rectangles 27"/>
          <p:cNvSpPr/>
          <p:nvPr/>
        </p:nvSpPr>
        <p:spPr>
          <a:xfrm>
            <a:off x="8620760" y="4792345"/>
            <a:ext cx="668020" cy="337820"/>
          </a:xfrm>
          <a:prstGeom prst="rect">
            <a:avLst/>
          </a:prstGeom>
        </p:spPr>
        <p:style>
          <a:lnRef idx="0">
            <a:srgbClr val="FFFFFF"/>
          </a:lnRef>
          <a:fillRef idx="3">
            <a:prstClr val="black"/>
          </a:fillRef>
          <a:effectRef idx="0">
            <a:srgbClr val="FFFFFF"/>
          </a:effectRef>
          <a:fontRef idx="minor">
            <a:schemeClr val="lt1"/>
          </a:fontRef>
        </p:style>
        <p:txBody>
          <a:bodyPr rtlCol="0" anchor="ctr"/>
          <a:p>
            <a:pPr algn="ctr"/>
            <a:r>
              <a:rPr lang="en-US" sz="1200"/>
              <a:t>02:41</a:t>
            </a:r>
            <a:endParaRPr lang="en-US" sz="1200"/>
          </a:p>
        </p:txBody>
      </p:sp>
      <p:sp>
        <p:nvSpPr>
          <p:cNvPr id="29" name="Rectangles 28"/>
          <p:cNvSpPr/>
          <p:nvPr/>
        </p:nvSpPr>
        <p:spPr>
          <a:xfrm>
            <a:off x="10095865" y="5187315"/>
            <a:ext cx="666115" cy="311785"/>
          </a:xfrm>
          <a:prstGeom prst="rect">
            <a:avLst/>
          </a:prstGeom>
        </p:spPr>
        <p:style>
          <a:lnRef idx="0">
            <a:srgbClr val="FFFFFF"/>
          </a:lnRef>
          <a:fillRef idx="3">
            <a:prstClr val="black"/>
          </a:fillRef>
          <a:effectRef idx="0">
            <a:srgbClr val="FFFFFF"/>
          </a:effectRef>
          <a:fontRef idx="minor">
            <a:schemeClr val="lt1"/>
          </a:fontRef>
        </p:style>
        <p:txBody>
          <a:bodyPr rtlCol="0" anchor="ctr"/>
          <a:p>
            <a:pPr algn="ctr"/>
            <a:r>
              <a:rPr lang="en-US" sz="1200"/>
              <a:t>03:02</a:t>
            </a:r>
            <a:endParaRPr lang="en-US" sz="1200"/>
          </a:p>
        </p:txBody>
      </p:sp>
      <p:sp>
        <p:nvSpPr>
          <p:cNvPr id="30" name="Rectangles 29"/>
          <p:cNvSpPr/>
          <p:nvPr/>
        </p:nvSpPr>
        <p:spPr>
          <a:xfrm>
            <a:off x="9371330" y="5186680"/>
            <a:ext cx="641985" cy="310515"/>
          </a:xfrm>
          <a:prstGeom prst="rect">
            <a:avLst/>
          </a:prstGeom>
        </p:spPr>
        <p:style>
          <a:lnRef idx="0">
            <a:srgbClr val="FFFFFF"/>
          </a:lnRef>
          <a:fillRef idx="3">
            <a:prstClr val="black"/>
          </a:fillRef>
          <a:effectRef idx="0">
            <a:srgbClr val="FFFFFF"/>
          </a:effectRef>
          <a:fontRef idx="minor">
            <a:schemeClr val="lt1"/>
          </a:fontRef>
        </p:style>
        <p:txBody>
          <a:bodyPr rtlCol="0" anchor="ctr"/>
          <a:p>
            <a:pPr algn="ctr"/>
            <a:r>
              <a:rPr lang="en-US" sz="1200"/>
              <a:t>03:45</a:t>
            </a:r>
            <a:endParaRPr lang="en-US" sz="1200"/>
          </a:p>
        </p:txBody>
      </p:sp>
      <p:sp>
        <p:nvSpPr>
          <p:cNvPr id="31" name="Rectangles 30"/>
          <p:cNvSpPr/>
          <p:nvPr/>
        </p:nvSpPr>
        <p:spPr>
          <a:xfrm>
            <a:off x="8627110" y="5186680"/>
            <a:ext cx="679450" cy="311785"/>
          </a:xfrm>
          <a:prstGeom prst="rect">
            <a:avLst/>
          </a:prstGeom>
        </p:spPr>
        <p:style>
          <a:lnRef idx="0">
            <a:srgbClr val="FFFFFF"/>
          </a:lnRef>
          <a:fillRef idx="3">
            <a:prstClr val="black"/>
          </a:fillRef>
          <a:effectRef idx="0">
            <a:srgbClr val="FFFFFF"/>
          </a:effectRef>
          <a:fontRef idx="minor">
            <a:schemeClr val="lt1"/>
          </a:fontRef>
        </p:style>
        <p:txBody>
          <a:bodyPr rtlCol="0" anchor="ctr"/>
          <a:p>
            <a:pPr algn="ctr"/>
            <a:r>
              <a:rPr lang="en-US" sz="1200"/>
              <a:t>03:56</a:t>
            </a:r>
            <a:endParaRPr lang="en-US" sz="1200"/>
          </a:p>
        </p:txBody>
      </p:sp>
      <p:sp>
        <p:nvSpPr>
          <p:cNvPr id="32" name="Rectangles 31"/>
          <p:cNvSpPr/>
          <p:nvPr/>
        </p:nvSpPr>
        <p:spPr>
          <a:xfrm>
            <a:off x="10814685" y="4792345"/>
            <a:ext cx="635635" cy="334645"/>
          </a:xfrm>
          <a:prstGeom prst="rect">
            <a:avLst/>
          </a:prstGeom>
          <a:solidFill>
            <a:srgbClr val="C00000"/>
          </a:solidFill>
        </p:spPr>
        <p:style>
          <a:lnRef idx="0">
            <a:srgbClr val="FFFFFF"/>
          </a:lnRef>
          <a:fillRef idx="1">
            <a:schemeClr val="accent4"/>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ym typeface="+mn-ea"/>
              </a:rPr>
              <a:t>01:59</a:t>
            </a:r>
            <a:endParaRPr lang="en-US" sz="1200">
              <a:sym typeface="+mn-ea"/>
            </a:endParaRPr>
          </a:p>
        </p:txBody>
      </p:sp>
      <p:sp>
        <p:nvSpPr>
          <p:cNvPr id="33" name="Rectangles 32"/>
          <p:cNvSpPr/>
          <p:nvPr/>
        </p:nvSpPr>
        <p:spPr>
          <a:xfrm>
            <a:off x="10822305" y="5187315"/>
            <a:ext cx="628015" cy="307975"/>
          </a:xfrm>
          <a:prstGeom prst="rect">
            <a:avLst/>
          </a:prstGeom>
          <a:solidFill>
            <a:srgbClr val="C00000"/>
          </a:solidFill>
        </p:spPr>
        <p:style>
          <a:lnRef idx="0">
            <a:srgbClr val="FFFFFF"/>
          </a:lnRef>
          <a:fillRef idx="1">
            <a:schemeClr val="accent4"/>
          </a:fillRef>
          <a:effectRef idx="0">
            <a:srgbClr val="FFFFFF"/>
          </a:effectRef>
          <a:fontRef idx="minor">
            <a:schemeClr val="lt1"/>
          </a:fontRef>
        </p:style>
        <p:txBody>
          <a:bodyPr rtlCol="0" anchor="ctr"/>
          <a:p>
            <a:pPr algn="ctr"/>
            <a:r>
              <a:rPr lang="en-US" sz="1200"/>
              <a:t>02:58</a:t>
            </a:r>
            <a:endParaRPr lang="en-US" sz="1200"/>
          </a:p>
        </p:txBody>
      </p:sp>
      <p:sp>
        <p:nvSpPr>
          <p:cNvPr id="35" name="Rectangles 34"/>
          <p:cNvSpPr/>
          <p:nvPr/>
        </p:nvSpPr>
        <p:spPr>
          <a:xfrm>
            <a:off x="11501120" y="4398010"/>
            <a:ext cx="635635" cy="334645"/>
          </a:xfrm>
          <a:prstGeom prst="rect">
            <a:avLst/>
          </a:prstGeom>
          <a:solidFill>
            <a:srgbClr val="C00000"/>
          </a:solidFill>
        </p:spPr>
        <p:style>
          <a:lnRef idx="0">
            <a:srgbClr val="FFFFFF"/>
          </a:lnRef>
          <a:fillRef idx="1">
            <a:schemeClr val="accent4"/>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200">
                <a:sym typeface="+mn-ea"/>
              </a:rPr>
              <a:t>01:59</a:t>
            </a:r>
            <a:endParaRPr lang="en-US" sz="1200">
              <a:sym typeface="+mn-ea"/>
            </a:endParaRPr>
          </a:p>
        </p:txBody>
      </p:sp>
      <p:sp>
        <p:nvSpPr>
          <p:cNvPr id="36" name="Rectangles 35"/>
          <p:cNvSpPr/>
          <p:nvPr/>
        </p:nvSpPr>
        <p:spPr>
          <a:xfrm>
            <a:off x="10821035" y="4791710"/>
            <a:ext cx="628015" cy="307975"/>
          </a:xfrm>
          <a:prstGeom prst="rect">
            <a:avLst/>
          </a:prstGeom>
          <a:solidFill>
            <a:srgbClr val="C00000"/>
          </a:solidFill>
        </p:spPr>
        <p:style>
          <a:lnRef idx="0">
            <a:srgbClr val="FFFFFF"/>
          </a:lnRef>
          <a:fillRef idx="1">
            <a:schemeClr val="accent4"/>
          </a:fillRef>
          <a:effectRef idx="0">
            <a:srgbClr val="FFFFFF"/>
          </a:effectRef>
          <a:fontRef idx="minor">
            <a:schemeClr val="lt1"/>
          </a:fontRef>
        </p:style>
        <p:txBody>
          <a:bodyPr rtlCol="0" anchor="ctr"/>
          <a:p>
            <a:pPr algn="ctr"/>
            <a:r>
              <a:rPr lang="en-US" sz="1200"/>
              <a:t>02:58</a:t>
            </a:r>
            <a:endParaRPr lang="en-US" sz="1200"/>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1" nodeType="clickEffect">
                                  <p:stCondLst>
                                    <p:cond delay="0"/>
                                  </p:stCondLst>
                                  <p:childTnLst>
                                    <p:set>
                                      <p:cBhvr>
                                        <p:cTn id="80" dur="1" fill="hold">
                                          <p:stCondLst>
                                            <p:cond delay="0"/>
                                          </p:stCondLst>
                                        </p:cTn>
                                        <p:tgtEl>
                                          <p:spTgt spid="32"/>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33"/>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3" grpId="0" animBg="1"/>
      <p:bldP spid="32" grpId="0" animBg="1"/>
      <p:bldP spid="32" grpId="1" animBg="1"/>
      <p:bldP spid="33" grpId="1" animBg="1"/>
      <p:bldP spid="35" grpId="0" animBg="1"/>
      <p:bldP spid="36"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7466965" cy="991235"/>
          </a:xfrm>
        </p:spPr>
        <p:txBody>
          <a:bodyPr>
            <a:normAutofit/>
          </a:bodyPr>
          <a:p>
            <a:r>
              <a:rPr lang="en-US" sz="4000">
                <a:sym typeface="+mn-ea"/>
              </a:rPr>
              <a:t>EventTime and ProcessTime</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6" name="Content Placeholder 5"/>
          <p:cNvSpPr/>
          <p:nvPr>
            <p:ph sz="half" idx="1"/>
          </p:nvPr>
        </p:nvSpPr>
        <p:spPr>
          <a:xfrm>
            <a:off x="730885" y="1927225"/>
            <a:ext cx="5224780" cy="4135755"/>
          </a:xfrm>
          <a:solidFill>
            <a:schemeClr val="accent1">
              <a:lumMod val="60000"/>
              <a:lumOff val="40000"/>
            </a:schemeClr>
          </a:solidFill>
          <a:ln>
            <a:solidFill>
              <a:schemeClr val="tx1"/>
            </a:solidFill>
            <a:prstDash val="sysDot"/>
          </a:ln>
        </p:spPr>
        <p:txBody>
          <a:bodyPr>
            <a:normAutofit fontScale="90000"/>
          </a:bodyPr>
          <a:p>
            <a:pPr marL="342900" indent="-342900" algn="l" fontAlgn="base">
              <a:lnSpc>
                <a:spcPct val="100000"/>
              </a:lnSpc>
              <a:spcBef>
                <a:spcPct val="20000"/>
              </a:spcBef>
              <a:buClrTx/>
              <a:buSzTx/>
              <a:buFont typeface="Wingdings" panose="05000000000000000000" charset="0"/>
              <a:buChar char="q"/>
            </a:pPr>
            <a:r>
              <a:rPr lang="en-US" sz="1600">
                <a:effectLst/>
                <a:ea typeface="+mn-ea"/>
              </a:rPr>
              <a:t>Processing time is the time of the local clock on the machine where the operator processing the stream is being executed. A processing-time window includes all events that happen to have arrived at the window operator within a time period, as measured by the system clock of its machine.</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a:effectLst/>
                <a:ea typeface="+mn-ea"/>
              </a:rPr>
              <a:t>When a streaming program runs on processing time, all time-based operations (like time windows) will use the system clock of the machines that run the respective operator. An hourly processing time window will include all records that arrived at a specific operator between the times when the system clock indicated the full hour. For example, if an application begins running at 9:15am, the first hourly processing time window will include events processed between 9:00am and 10:00am (epoch time), the next window will include events processed between 10:00am and 11:00am, and so on.</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a:effectLst/>
                <a:ea typeface="+mn-ea"/>
              </a:rPr>
              <a:t>Processing time is the simplest notion of time and requires no coordination between streams and machines. It provides the best performance and the lowest latency.</a:t>
            </a:r>
            <a:endParaRPr lang="en-US" sz="1600">
              <a:effectLst/>
              <a:ea typeface="+mn-ea"/>
            </a:endParaRPr>
          </a:p>
        </p:txBody>
      </p:sp>
      <p:sp>
        <p:nvSpPr>
          <p:cNvPr id="7" name="Content Placeholder 1"/>
          <p:cNvSpPr/>
          <p:nvPr/>
        </p:nvSpPr>
        <p:spPr>
          <a:xfrm rot="10800000" flipV="1">
            <a:off x="730885" y="1604010"/>
            <a:ext cx="5224780" cy="372745"/>
          </a:xfrm>
          <a:prstGeom prst="rect">
            <a:avLst/>
          </a:prstGeom>
          <a:solidFill>
            <a:srgbClr val="002060"/>
          </a:solidFill>
          <a:ln>
            <a:solidFill>
              <a:schemeClr val="tx1"/>
            </a:solidFill>
            <a:prstDash val="sysDot"/>
          </a:ln>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base">
              <a:lnSpc>
                <a:spcPct val="100000"/>
              </a:lnSpc>
              <a:spcBef>
                <a:spcPct val="20000"/>
              </a:spcBef>
              <a:buClrTx/>
              <a:buSzTx/>
              <a:buFont typeface="Wingdings" panose="05000000000000000000" charset="0"/>
              <a:buNone/>
            </a:pPr>
            <a:r>
              <a:rPr lang="en-US" altLang="zh-CN" sz="1800" i="1" u="sng">
                <a:solidFill>
                  <a:schemeClr val="bg1"/>
                </a:solidFill>
                <a:effectLst>
                  <a:outerShdw blurRad="38100" dist="38100" dir="2700000" algn="tl">
                    <a:srgbClr val="000000">
                      <a:alpha val="43137"/>
                    </a:srgbClr>
                  </a:outerShdw>
                </a:effectLst>
                <a:ea typeface="+mn-ea"/>
              </a:rPr>
              <a:t>Processing Time</a:t>
            </a:r>
            <a:endParaRPr lang="en-US" altLang="zh-CN" sz="1800" i="1" u="sng">
              <a:solidFill>
                <a:schemeClr val="bg1"/>
              </a:solidFill>
              <a:effectLst>
                <a:outerShdw blurRad="38100" dist="38100" dir="2700000" algn="tl">
                  <a:srgbClr val="000000">
                    <a:alpha val="43137"/>
                  </a:srgbClr>
                </a:outerShdw>
              </a:effectLst>
              <a:ea typeface="+mn-ea"/>
            </a:endParaRPr>
          </a:p>
        </p:txBody>
      </p:sp>
      <p:sp>
        <p:nvSpPr>
          <p:cNvPr id="8" name="Content Placeholder 5"/>
          <p:cNvSpPr/>
          <p:nvPr/>
        </p:nvSpPr>
        <p:spPr>
          <a:xfrm>
            <a:off x="6236335" y="1927225"/>
            <a:ext cx="5078730" cy="4135755"/>
          </a:xfrm>
          <a:prstGeom prst="rect">
            <a:avLst/>
          </a:prstGeom>
          <a:solidFill>
            <a:schemeClr val="accent1">
              <a:lumMod val="60000"/>
              <a:lumOff val="40000"/>
            </a:schemeClr>
          </a:solidFill>
          <a:ln>
            <a:solidFill>
              <a:schemeClr val="tx1"/>
            </a:solidFill>
            <a:prstDash val="sysDot"/>
          </a:ln>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fontAlgn="base">
              <a:lnSpc>
                <a:spcPct val="100000"/>
              </a:lnSpc>
              <a:spcBef>
                <a:spcPct val="20000"/>
              </a:spcBef>
              <a:buClrTx/>
              <a:buSzTx/>
              <a:buFont typeface="Wingdings" panose="05000000000000000000" charset="0"/>
              <a:buChar char="q"/>
            </a:pPr>
            <a:r>
              <a:rPr lang="en-US" sz="1600">
                <a:effectLst/>
                <a:ea typeface="+mn-ea"/>
              </a:rPr>
              <a:t>Event time is the time when an event in the stream actually happened. Event time is based on a timestamp that is attached to the events of the stream. Timestamps usually exist inside the event data before they enter the processing pipeline.</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a:effectLst/>
                <a:ea typeface="+mn-ea"/>
              </a:rPr>
              <a:t>Event time completely decouples the processing speed from the results. Operations based on event time are predictable and their results are deterministic.</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a:effectLst/>
                <a:ea typeface="+mn-ea"/>
              </a:rPr>
              <a:t>The event time is typically embedded within the records before they enter Flink, and that event timestamp can be extracted from each record. In event time, the progress of time depends on the data, not on any system clocks. Event time programs must specify how to generate Event Time Watermarks, which is the mechanism that signals progress in event time.</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a:effectLst/>
                <a:ea typeface="+mn-ea"/>
              </a:rPr>
              <a:t>By relying on event time, we can guarantee result correctness.</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a:effectLst/>
                <a:ea typeface="+mn-ea"/>
              </a:rPr>
              <a:t>Event timing introduce two problems: time</a:t>
            </a:r>
            <a:r>
              <a:rPr lang="en-US" sz="1600" u="sng">
                <a:effectLst/>
                <a:ea typeface="+mn-ea"/>
              </a:rPr>
              <a:t> out of order</a:t>
            </a:r>
            <a:r>
              <a:rPr lang="en-US" sz="1600">
                <a:effectLst/>
                <a:ea typeface="+mn-ea"/>
              </a:rPr>
              <a:t> and </a:t>
            </a:r>
            <a:r>
              <a:rPr lang="en-US" sz="1600" i="1" u="sng">
                <a:effectLst/>
                <a:ea typeface="+mn-ea"/>
              </a:rPr>
              <a:t>late data</a:t>
            </a:r>
            <a:r>
              <a:rPr lang="en-US" sz="1600">
                <a:effectLst/>
                <a:ea typeface="+mn-ea"/>
              </a:rPr>
              <a:t>.</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endParaRPr lang="en-US" sz="1600">
              <a:effectLst/>
              <a:ea typeface="+mn-ea"/>
            </a:endParaRPr>
          </a:p>
        </p:txBody>
      </p:sp>
      <p:sp>
        <p:nvSpPr>
          <p:cNvPr id="9" name="Content Placeholder 1"/>
          <p:cNvSpPr/>
          <p:nvPr/>
        </p:nvSpPr>
        <p:spPr>
          <a:xfrm rot="10800000" flipV="1">
            <a:off x="6236335" y="1604010"/>
            <a:ext cx="5078730" cy="372745"/>
          </a:xfrm>
          <a:prstGeom prst="rect">
            <a:avLst/>
          </a:prstGeom>
          <a:solidFill>
            <a:srgbClr val="002060"/>
          </a:solidFill>
          <a:ln>
            <a:solidFill>
              <a:schemeClr val="tx1"/>
            </a:solidFill>
            <a:prstDash val="sysDot"/>
          </a:ln>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base">
              <a:lnSpc>
                <a:spcPct val="100000"/>
              </a:lnSpc>
              <a:spcBef>
                <a:spcPct val="20000"/>
              </a:spcBef>
              <a:buClrTx/>
              <a:buSzTx/>
              <a:buFont typeface="Wingdings" panose="05000000000000000000" charset="0"/>
              <a:buNone/>
            </a:pPr>
            <a:r>
              <a:rPr lang="en-US" altLang="zh-CN" sz="1800" i="1" u="sng">
                <a:solidFill>
                  <a:schemeClr val="bg1"/>
                </a:solidFill>
                <a:effectLst>
                  <a:outerShdw blurRad="38100" dist="38100" dir="2700000" algn="tl">
                    <a:srgbClr val="000000">
                      <a:alpha val="43137"/>
                    </a:srgbClr>
                  </a:outerShdw>
                </a:effectLst>
                <a:ea typeface="+mn-ea"/>
              </a:rPr>
              <a:t>Event Time</a:t>
            </a:r>
            <a:endParaRPr lang="en-US" altLang="zh-CN" sz="1800" i="1" u="sng">
              <a:solidFill>
                <a:schemeClr val="bg1"/>
              </a:solidFill>
              <a:effectLst>
                <a:outerShdw blurRad="38100" dist="38100" dir="2700000" algn="tl">
                  <a:srgbClr val="000000">
                    <a:alpha val="43137"/>
                  </a:srgbClr>
                </a:outerShdw>
              </a:effectLst>
              <a:ea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a:bodyPr>
          <a:p>
            <a:r>
              <a:rPr lang="en-US" sz="4000">
                <a:sym typeface="+mn-ea"/>
              </a:rPr>
              <a:t>Event Time vs Processing Time</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pic>
        <p:nvPicPr>
          <p:cNvPr id="3" name="Content Placeholder 2"/>
          <p:cNvPicPr>
            <a:picLocks noChangeAspect="1"/>
          </p:cNvPicPr>
          <p:nvPr>
            <p:ph idx="1"/>
          </p:nvPr>
        </p:nvPicPr>
        <p:blipFill>
          <a:blip r:embed="rId2"/>
          <a:stretch>
            <a:fillRect/>
          </a:stretch>
        </p:blipFill>
        <p:spPr>
          <a:xfrm>
            <a:off x="740410" y="2604770"/>
            <a:ext cx="5344795" cy="2583180"/>
          </a:xfrm>
          <a:prstGeom prst="rect">
            <a:avLst/>
          </a:prstGeom>
        </p:spPr>
      </p:pic>
      <p:sp>
        <p:nvSpPr>
          <p:cNvPr id="5" name="Content Placeholder 1"/>
          <p:cNvSpPr/>
          <p:nvPr/>
        </p:nvSpPr>
        <p:spPr>
          <a:xfrm>
            <a:off x="6041390" y="2413635"/>
            <a:ext cx="5312410" cy="29648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fontAlgn="base">
              <a:lnSpc>
                <a:spcPct val="100000"/>
              </a:lnSpc>
              <a:spcBef>
                <a:spcPct val="20000"/>
              </a:spcBef>
              <a:buClrTx/>
              <a:buSzTx/>
              <a:buFont typeface="Wingdings" panose="05000000000000000000" charset="0"/>
              <a:buChar char="q"/>
            </a:pPr>
            <a:r>
              <a:rPr lang="en-US" sz="1800">
                <a:ea typeface="+mn-ea"/>
              </a:rPr>
              <a:t>Processing-time windows introduce the lowest latency possible. Since you do not take into consideration late events and out-of-order events, a window simply needs to buffer up events and immediately trigger computation once the specified time length is reached.</a:t>
            </a:r>
            <a:endParaRPr lang="en-US" sz="1800">
              <a:ea typeface="+mn-ea"/>
            </a:endParaRPr>
          </a:p>
          <a:p>
            <a:pPr marL="342900" indent="-342900" algn="l" fontAlgn="base">
              <a:lnSpc>
                <a:spcPct val="100000"/>
              </a:lnSpc>
              <a:spcBef>
                <a:spcPct val="20000"/>
              </a:spcBef>
              <a:buClrTx/>
              <a:buSzTx/>
              <a:buFont typeface="Wingdings" panose="05000000000000000000" charset="0"/>
              <a:buChar char="q"/>
            </a:pPr>
            <a:r>
              <a:rPr lang="en-US" sz="1800">
                <a:ea typeface="+mn-ea"/>
              </a:rPr>
              <a:t>Event time guarantees deterministic results and allows you to deal with events that are late or even out of order</a:t>
            </a:r>
            <a:endParaRPr lang="en-US" sz="1800">
              <a:ea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8178800" cy="907415"/>
          </a:xfrm>
        </p:spPr>
        <p:txBody>
          <a:bodyPr>
            <a:normAutofit/>
          </a:bodyPr>
          <a:p>
            <a:r>
              <a:rPr lang="en-US" sz="4000">
                <a:sym typeface="+mn-ea"/>
              </a:rPr>
              <a:t>What is Watermark</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5" name="Content Placeholder 1"/>
          <p:cNvSpPr/>
          <p:nvPr/>
        </p:nvSpPr>
        <p:spPr>
          <a:xfrm>
            <a:off x="886460" y="1569720"/>
            <a:ext cx="10467340" cy="46666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fontAlgn="base">
              <a:lnSpc>
                <a:spcPct val="100000"/>
              </a:lnSpc>
              <a:spcBef>
                <a:spcPct val="20000"/>
              </a:spcBef>
              <a:buClrTx/>
              <a:buSzTx/>
              <a:buFont typeface="Wingdings" panose="05000000000000000000" charset="0"/>
              <a:buChar char="q"/>
            </a:pPr>
            <a:r>
              <a:rPr lang="en-US" sz="1600">
                <a:ea typeface="+mn-ea"/>
              </a:rPr>
              <a:t>A watermark is a global progress metric that indicates the point in time when we are confident that no more delayed events will arrive. In essence, watermarks provide a</a:t>
            </a:r>
            <a:r>
              <a:rPr lang="en-US" sz="1600" b="1" u="sng">
                <a:ea typeface="+mn-ea"/>
              </a:rPr>
              <a:t> logical clock</a:t>
            </a:r>
            <a:r>
              <a:rPr lang="en-US" sz="1600">
                <a:ea typeface="+mn-ea"/>
              </a:rPr>
              <a:t> that informs the system about the current event time. When an operator receives a watermark with time T, it can assume that no further events with timestamp less than T will be received. Watermarks are essential for both event-time windows and operators handling out-of-order events. Once a watermark has been received, operators are signaled that all timestamps for a certain time interval have been observed and either trigger computation or order received events.</a:t>
            </a:r>
            <a:endParaRPr lang="en-US" sz="1600">
              <a:ea typeface="+mn-ea"/>
            </a:endParaRPr>
          </a:p>
          <a:p>
            <a:pPr marL="342900" indent="-342900" algn="l" fontAlgn="base">
              <a:lnSpc>
                <a:spcPct val="100000"/>
              </a:lnSpc>
              <a:spcBef>
                <a:spcPct val="20000"/>
              </a:spcBef>
              <a:buClrTx/>
              <a:buSzTx/>
              <a:buFont typeface="Wingdings" panose="05000000000000000000" charset="0"/>
              <a:buChar char="q"/>
            </a:pPr>
            <a:r>
              <a:rPr lang="en-US" sz="1600">
                <a:ea typeface="+mn-ea"/>
              </a:rPr>
              <a:t>Watermarks provide a configurable tradeoff between results confidence and latency. Eager watermarks ensure low latency but provide lower confidence. In this case, late events might arrive after the watermark, and we should provide some code to handle them. On the other hand, if watermarks are too relaxed, you have high confidence but you might unnecessarily increase processing latency.</a:t>
            </a:r>
            <a:endParaRPr lang="en-US" sz="1600">
              <a:ea typeface="+mn-ea"/>
            </a:endParaRPr>
          </a:p>
          <a:p>
            <a:pPr marL="342900" indent="-342900" algn="l" fontAlgn="base">
              <a:lnSpc>
                <a:spcPct val="100000"/>
              </a:lnSpc>
              <a:spcBef>
                <a:spcPct val="20000"/>
              </a:spcBef>
              <a:buClrTx/>
              <a:buSzTx/>
              <a:buFont typeface="Wingdings" panose="05000000000000000000" charset="0"/>
              <a:buChar char="q"/>
            </a:pPr>
            <a:r>
              <a:rPr lang="en-US" sz="1600">
                <a:ea typeface="+mn-ea"/>
              </a:rPr>
              <a:t>Flink event-time application must provide watermarks. Watermarks are used to derive the current event time at each task in an event-time application. Time-based operators use this time to trigger computations and make progress. For example, a time-window task finalizes a window computation and emits the result when the task event-time passes the window’s end boundary.</a:t>
            </a:r>
            <a:endParaRPr lang="en-US" sz="1600">
              <a:ea typeface="+mn-ea"/>
            </a:endParaRPr>
          </a:p>
          <a:p>
            <a:pPr marL="342900" indent="-342900" algn="l" fontAlgn="base">
              <a:lnSpc>
                <a:spcPct val="100000"/>
              </a:lnSpc>
              <a:spcBef>
                <a:spcPct val="20000"/>
              </a:spcBef>
              <a:buClrTx/>
              <a:buSzTx/>
              <a:buFont typeface="Wingdings" panose="05000000000000000000" charset="0"/>
              <a:buChar char="q"/>
            </a:pPr>
            <a:r>
              <a:rPr lang="en-US" sz="1600">
                <a:ea typeface="+mn-ea"/>
              </a:rPr>
              <a:t>Watermarks have two basic properties:</a:t>
            </a:r>
            <a:endParaRPr lang="en-US" sz="1600">
              <a:ea typeface="+mn-ea"/>
            </a:endParaRPr>
          </a:p>
          <a:p>
            <a:pPr lvl="1" algn="l" fontAlgn="base">
              <a:lnSpc>
                <a:spcPct val="100000"/>
              </a:lnSpc>
              <a:spcBef>
                <a:spcPct val="20000"/>
              </a:spcBef>
              <a:buClrTx/>
              <a:buSzTx/>
              <a:buFont typeface="Wingdings" panose="05000000000000000000" charset="0"/>
              <a:buChar char="ü"/>
            </a:pPr>
            <a:r>
              <a:rPr lang="en-US" sz="1600">
                <a:ea typeface="+mn-ea"/>
              </a:rPr>
              <a:t>monotonically increasing</a:t>
            </a:r>
            <a:endParaRPr lang="en-US" sz="1600">
              <a:ea typeface="+mn-ea"/>
            </a:endParaRPr>
          </a:p>
          <a:p>
            <a:pPr lvl="1" algn="l" fontAlgn="base">
              <a:lnSpc>
                <a:spcPct val="100000"/>
              </a:lnSpc>
              <a:spcBef>
                <a:spcPct val="20000"/>
              </a:spcBef>
              <a:buClrTx/>
              <a:buSzTx/>
              <a:buFont typeface="Wingdings" panose="05000000000000000000" charset="0"/>
              <a:buChar char="ü"/>
            </a:pPr>
            <a:r>
              <a:rPr lang="en-US" sz="1600">
                <a:ea typeface="+mn-ea"/>
              </a:rPr>
              <a:t>They are related to record timestamps.</a:t>
            </a:r>
            <a:endParaRPr lang="en-US" sz="1600">
              <a:ea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8178800" cy="907415"/>
          </a:xfrm>
        </p:spPr>
        <p:txBody>
          <a:bodyPr>
            <a:normAutofit/>
          </a:bodyPr>
          <a:p>
            <a:r>
              <a:rPr lang="en-US" sz="4000">
                <a:sym typeface="+mn-ea"/>
              </a:rPr>
              <a:t>How to generate the Watermark</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2" name="Oval 1"/>
          <p:cNvSpPr/>
          <p:nvPr/>
        </p:nvSpPr>
        <p:spPr>
          <a:xfrm>
            <a:off x="1115060" y="1838325"/>
            <a:ext cx="1026160" cy="1012190"/>
          </a:xfrm>
          <a:prstGeom prst="ellipse">
            <a:avLst/>
          </a:prstGeom>
        </p:spPr>
        <p:style>
          <a:lnRef idx="0">
            <a:srgbClr val="FFFFFF"/>
          </a:lnRef>
          <a:fillRef idx="3">
            <a:schemeClr val="accent2"/>
          </a:fillRef>
          <a:effectRef idx="0">
            <a:srgbClr val="FFFFFF"/>
          </a:effectRef>
          <a:fontRef idx="minor">
            <a:schemeClr val="lt1"/>
          </a:fontRef>
        </p:style>
        <p:txBody>
          <a:bodyPr rtlCol="0" anchor="ctr"/>
          <a:p>
            <a:pPr algn="ctr"/>
            <a:r>
              <a:rPr lang="en-US" sz="2800" b="1" i="1">
                <a:effectLst>
                  <a:outerShdw blurRad="38100" dist="38100" dir="2700000" algn="tl">
                    <a:srgbClr val="000000">
                      <a:alpha val="43137"/>
                    </a:srgbClr>
                  </a:outerShdw>
                </a:effectLst>
              </a:rPr>
              <a:t>1</a:t>
            </a:r>
            <a:endParaRPr lang="en-US" sz="2800" b="1" i="1">
              <a:effectLst>
                <a:outerShdw blurRad="38100" dist="38100" dir="2700000" algn="tl">
                  <a:srgbClr val="000000">
                    <a:alpha val="43137"/>
                  </a:srgbClr>
                </a:outerShdw>
              </a:effectLst>
            </a:endParaRPr>
          </a:p>
        </p:txBody>
      </p:sp>
      <p:sp>
        <p:nvSpPr>
          <p:cNvPr id="3" name="Text Box 2"/>
          <p:cNvSpPr txBox="1"/>
          <p:nvPr/>
        </p:nvSpPr>
        <p:spPr>
          <a:xfrm>
            <a:off x="2402840" y="1861185"/>
            <a:ext cx="8528685" cy="708660"/>
          </a:xfrm>
          <a:prstGeom prst="rect">
            <a:avLst/>
          </a:prstGeom>
          <a:solidFill>
            <a:schemeClr val="accent2">
              <a:lumMod val="60000"/>
              <a:lumOff val="40000"/>
            </a:schemeClr>
          </a:solidFill>
          <a:ln>
            <a:solidFill>
              <a:schemeClr val="accent2">
                <a:lumMod val="75000"/>
              </a:schemeClr>
            </a:solidFill>
            <a:prstDash val="dash"/>
          </a:ln>
        </p:spPr>
        <p:txBody>
          <a:bodyPr wrap="square" rtlCol="0">
            <a:noAutofit/>
          </a:bodyPr>
          <a:p>
            <a:pPr marL="285750" indent="-285750">
              <a:buFont typeface="Wingdings" panose="05000000000000000000" charset="0"/>
              <a:buChar char="q"/>
            </a:pPr>
            <a:r>
              <a:rPr lang="en-US" b="1">
                <a:solidFill>
                  <a:schemeClr val="bg1"/>
                </a:solidFill>
                <a:effectLst>
                  <a:outerShdw blurRad="38100" dist="38100" dir="2700000" algn="tl">
                    <a:srgbClr val="000000">
                      <a:alpha val="43137"/>
                    </a:srgbClr>
                  </a:outerShdw>
                </a:effectLst>
              </a:rPr>
              <a:t>Event time is always monotonically increasing</a:t>
            </a:r>
            <a:endParaRPr lang="en-US" b="1">
              <a:solidFill>
                <a:schemeClr val="bg1"/>
              </a:solidFill>
              <a:effectLst>
                <a:outerShdw blurRad="38100" dist="38100" dir="2700000" algn="tl">
                  <a:srgbClr val="000000">
                    <a:alpha val="43137"/>
                  </a:srgbClr>
                </a:outerShdw>
              </a:effectLst>
            </a:endParaRPr>
          </a:p>
          <a:p>
            <a:pPr marL="285750" indent="-285750">
              <a:buFont typeface="Wingdings" panose="05000000000000000000" charset="0"/>
              <a:buChar char="q"/>
            </a:pPr>
            <a:r>
              <a:rPr lang="en-US" b="1">
                <a:solidFill>
                  <a:schemeClr val="bg1"/>
                </a:solidFill>
                <a:effectLst>
                  <a:outerShdw blurRad="38100" dist="38100" dir="2700000" algn="tl">
                    <a:srgbClr val="000000">
                      <a:alpha val="43137"/>
                    </a:srgbClr>
                  </a:outerShdw>
                </a:effectLst>
              </a:rPr>
              <a:t>The watermark generated for each individual element</a:t>
            </a:r>
            <a:endParaRPr lang="en-US" b="1" i="1">
              <a:solidFill>
                <a:srgbClr val="C00000"/>
              </a:solidFill>
              <a:effectLst>
                <a:outerShdw blurRad="38100" dist="38100" dir="2700000" algn="tl">
                  <a:srgbClr val="000000">
                    <a:alpha val="43137"/>
                  </a:srgbClr>
                </a:outerShdw>
              </a:effectLst>
            </a:endParaRPr>
          </a:p>
        </p:txBody>
      </p:sp>
      <p:sp>
        <p:nvSpPr>
          <p:cNvPr id="6" name="Rectangles 5"/>
          <p:cNvSpPr/>
          <p:nvPr/>
        </p:nvSpPr>
        <p:spPr>
          <a:xfrm>
            <a:off x="1383665" y="3524250"/>
            <a:ext cx="10292080" cy="900430"/>
          </a:xfrm>
          <a:prstGeom prst="rect">
            <a:avLst/>
          </a:prstGeom>
        </p:spPr>
        <p:style>
          <a:lnRef idx="0">
            <a:srgbClr val="FFFFFF"/>
          </a:lnRef>
          <a:fillRef idx="2">
            <a:schemeClr val="accent6"/>
          </a:fillRef>
          <a:effectRef idx="0">
            <a:srgbClr val="FFFFFF"/>
          </a:effectRef>
          <a:fontRef idx="minor">
            <a:schemeClr val="lt1"/>
          </a:fontRef>
        </p:style>
        <p:txBody>
          <a:bodyPr rtlCol="0" anchor="ctr"/>
          <a:p>
            <a:pPr algn="ctr"/>
            <a:endParaRPr lang="en-US"/>
          </a:p>
        </p:txBody>
      </p:sp>
      <p:sp>
        <p:nvSpPr>
          <p:cNvPr id="7" name="Rectangles 6"/>
          <p:cNvSpPr/>
          <p:nvPr/>
        </p:nvSpPr>
        <p:spPr>
          <a:xfrm>
            <a:off x="10843260" y="3731895"/>
            <a:ext cx="647065" cy="468630"/>
          </a:xfrm>
          <a:prstGeom prst="rect">
            <a:avLst/>
          </a:prstGeom>
        </p:spPr>
        <p:style>
          <a:lnRef idx="0">
            <a:srgbClr val="FFFFFF"/>
          </a:lnRef>
          <a:fillRef idx="3">
            <a:schemeClr val="accent5"/>
          </a:fillRef>
          <a:effectRef idx="0">
            <a:srgbClr val="FFFFFF"/>
          </a:effectRef>
          <a:fontRef idx="minor">
            <a:schemeClr val="lt1"/>
          </a:fontRef>
        </p:style>
        <p:txBody>
          <a:bodyPr rtlCol="0" anchor="ctr"/>
          <a:p>
            <a:pPr algn="ctr"/>
            <a:r>
              <a:rPr lang="en-US"/>
              <a:t>1</a:t>
            </a:r>
            <a:endParaRPr lang="en-US"/>
          </a:p>
        </p:txBody>
      </p:sp>
      <p:sp>
        <p:nvSpPr>
          <p:cNvPr id="15" name="Text Box 14"/>
          <p:cNvSpPr txBox="1"/>
          <p:nvPr/>
        </p:nvSpPr>
        <p:spPr>
          <a:xfrm>
            <a:off x="186690" y="3606165"/>
            <a:ext cx="1113155" cy="737235"/>
          </a:xfrm>
          <a:prstGeom prst="rect">
            <a:avLst/>
          </a:prstGeom>
          <a:noFill/>
        </p:spPr>
        <p:txBody>
          <a:bodyPr wrap="square" rtlCol="0">
            <a:spAutoFit/>
          </a:bodyPr>
          <a:p>
            <a:r>
              <a:rPr lang="en-US" sz="1400"/>
              <a:t>DataStream</a:t>
            </a:r>
            <a:endParaRPr lang="en-US" sz="1400"/>
          </a:p>
          <a:p>
            <a:r>
              <a:rPr lang="en-US" sz="1400"/>
              <a:t>        /</a:t>
            </a:r>
            <a:endParaRPr lang="en-US" sz="1400"/>
          </a:p>
          <a:p>
            <a:r>
              <a:rPr lang="en-US" sz="1400"/>
              <a:t>Elements</a:t>
            </a:r>
            <a:endParaRPr lang="en-US" sz="1400"/>
          </a:p>
        </p:txBody>
      </p:sp>
      <p:sp>
        <p:nvSpPr>
          <p:cNvPr id="16" name="Rectangles 15"/>
          <p:cNvSpPr/>
          <p:nvPr/>
        </p:nvSpPr>
        <p:spPr>
          <a:xfrm>
            <a:off x="1383665" y="4812030"/>
            <a:ext cx="10292080" cy="900430"/>
          </a:xfrm>
          <a:prstGeom prst="rect">
            <a:avLst/>
          </a:prstGeom>
        </p:spPr>
        <p:style>
          <a:lnRef idx="0">
            <a:srgbClr val="FFFFFF"/>
          </a:lnRef>
          <a:fillRef idx="2">
            <a:schemeClr val="accent3"/>
          </a:fillRef>
          <a:effectRef idx="0">
            <a:srgbClr val="FFFFFF"/>
          </a:effectRef>
          <a:fontRef idx="minor">
            <a:schemeClr val="dk1"/>
          </a:fontRef>
        </p:style>
        <p:txBody>
          <a:bodyPr rtlCol="0" anchor="ctr"/>
          <a:p>
            <a:pPr algn="ctr"/>
            <a:endParaRPr lang="en-US"/>
          </a:p>
        </p:txBody>
      </p:sp>
      <p:sp>
        <p:nvSpPr>
          <p:cNvPr id="17" name="Text Box 16"/>
          <p:cNvSpPr txBox="1"/>
          <p:nvPr/>
        </p:nvSpPr>
        <p:spPr>
          <a:xfrm>
            <a:off x="186690" y="4893945"/>
            <a:ext cx="1113155" cy="737235"/>
          </a:xfrm>
          <a:prstGeom prst="rect">
            <a:avLst/>
          </a:prstGeom>
          <a:noFill/>
        </p:spPr>
        <p:txBody>
          <a:bodyPr wrap="square" rtlCol="0">
            <a:spAutoFit/>
          </a:bodyPr>
          <a:p>
            <a:r>
              <a:rPr lang="en-US" sz="1400"/>
              <a:t>Logic Clock</a:t>
            </a:r>
            <a:endParaRPr lang="en-US" sz="1400"/>
          </a:p>
          <a:p>
            <a:r>
              <a:rPr lang="en-US" sz="1400"/>
              <a:t>        /</a:t>
            </a:r>
            <a:endParaRPr lang="en-US" sz="1400"/>
          </a:p>
          <a:p>
            <a:r>
              <a:rPr lang="en-US" sz="1400"/>
              <a:t>Watermark</a:t>
            </a:r>
            <a:endParaRPr lang="en-US" sz="1400"/>
          </a:p>
        </p:txBody>
      </p:sp>
      <p:sp>
        <p:nvSpPr>
          <p:cNvPr id="18" name="Isosceles Triangle 17"/>
          <p:cNvSpPr/>
          <p:nvPr/>
        </p:nvSpPr>
        <p:spPr>
          <a:xfrm>
            <a:off x="10485755" y="4812030"/>
            <a:ext cx="445770" cy="745490"/>
          </a:xfrm>
          <a:prstGeom prst="triangle">
            <a:avLst/>
          </a:prstGeom>
        </p:spPr>
        <p:style>
          <a:lnRef idx="2">
            <a:schemeClr val="lt1"/>
          </a:lnRef>
          <a:fillRef idx="1">
            <a:schemeClr val="accent2"/>
          </a:fillRef>
          <a:effectRef idx="1">
            <a:schemeClr val="accent2"/>
          </a:effectRef>
          <a:fontRef idx="minor">
            <a:schemeClr val="lt1"/>
          </a:fontRef>
        </p:style>
        <p:txBody>
          <a:bodyPr rtlCol="0" anchor="ctr"/>
          <a:p>
            <a:pPr algn="ctr"/>
            <a:r>
              <a:rPr lang="en-US"/>
              <a:t>1</a:t>
            </a:r>
            <a:endParaRPr lang="en-US"/>
          </a:p>
        </p:txBody>
      </p:sp>
      <p:sp>
        <p:nvSpPr>
          <p:cNvPr id="21" name="Rectangles 20"/>
          <p:cNvSpPr/>
          <p:nvPr/>
        </p:nvSpPr>
        <p:spPr>
          <a:xfrm>
            <a:off x="9894570" y="3731895"/>
            <a:ext cx="640080" cy="468630"/>
          </a:xfrm>
          <a:prstGeom prst="rect">
            <a:avLst/>
          </a:prstGeom>
        </p:spPr>
        <p:style>
          <a:lnRef idx="0">
            <a:srgbClr val="FFFFFF"/>
          </a:lnRef>
          <a:fillRef idx="3">
            <a:schemeClr val="accent5"/>
          </a:fillRef>
          <a:effectRef idx="0">
            <a:srgbClr val="FFFFFF"/>
          </a:effectRef>
          <a:fontRef idx="minor">
            <a:schemeClr val="lt1"/>
          </a:fontRef>
        </p:style>
        <p:txBody>
          <a:bodyPr rtlCol="0" anchor="ctr"/>
          <a:p>
            <a:pPr algn="ctr"/>
            <a:r>
              <a:rPr lang="en-US"/>
              <a:t>2</a:t>
            </a:r>
            <a:endParaRPr lang="en-US"/>
          </a:p>
        </p:txBody>
      </p:sp>
      <p:sp>
        <p:nvSpPr>
          <p:cNvPr id="22" name="Rectangles 21"/>
          <p:cNvSpPr/>
          <p:nvPr/>
        </p:nvSpPr>
        <p:spPr>
          <a:xfrm>
            <a:off x="8923655" y="3731895"/>
            <a:ext cx="622300" cy="468630"/>
          </a:xfrm>
          <a:prstGeom prst="rect">
            <a:avLst/>
          </a:prstGeom>
        </p:spPr>
        <p:style>
          <a:lnRef idx="0">
            <a:srgbClr val="FFFFFF"/>
          </a:lnRef>
          <a:fillRef idx="3">
            <a:schemeClr val="accent5"/>
          </a:fillRef>
          <a:effectRef idx="0">
            <a:srgbClr val="FFFFFF"/>
          </a:effectRef>
          <a:fontRef idx="minor">
            <a:schemeClr val="lt1"/>
          </a:fontRef>
        </p:style>
        <p:txBody>
          <a:bodyPr rtlCol="0" anchor="ctr"/>
          <a:p>
            <a:pPr algn="ctr"/>
            <a:r>
              <a:rPr lang="en-US"/>
              <a:t>3</a:t>
            </a:r>
            <a:endParaRPr lang="en-US"/>
          </a:p>
        </p:txBody>
      </p:sp>
      <p:sp>
        <p:nvSpPr>
          <p:cNvPr id="23" name="Rectangles 22"/>
          <p:cNvSpPr/>
          <p:nvPr/>
        </p:nvSpPr>
        <p:spPr>
          <a:xfrm>
            <a:off x="7905750" y="3731895"/>
            <a:ext cx="669290" cy="468630"/>
          </a:xfrm>
          <a:prstGeom prst="rect">
            <a:avLst/>
          </a:prstGeom>
        </p:spPr>
        <p:style>
          <a:lnRef idx="0">
            <a:srgbClr val="FFFFFF"/>
          </a:lnRef>
          <a:fillRef idx="3">
            <a:schemeClr val="accent5"/>
          </a:fillRef>
          <a:effectRef idx="0">
            <a:srgbClr val="FFFFFF"/>
          </a:effectRef>
          <a:fontRef idx="minor">
            <a:schemeClr val="lt1"/>
          </a:fontRef>
        </p:style>
        <p:txBody>
          <a:bodyPr rtlCol="0" anchor="ctr"/>
          <a:p>
            <a:pPr algn="ctr"/>
            <a:r>
              <a:rPr lang="en-US"/>
              <a:t>4</a:t>
            </a:r>
            <a:endParaRPr lang="en-US"/>
          </a:p>
        </p:txBody>
      </p:sp>
      <p:sp>
        <p:nvSpPr>
          <p:cNvPr id="24" name="Rectangles 23"/>
          <p:cNvSpPr/>
          <p:nvPr/>
        </p:nvSpPr>
        <p:spPr>
          <a:xfrm>
            <a:off x="6917055" y="3731895"/>
            <a:ext cx="640080" cy="468630"/>
          </a:xfrm>
          <a:prstGeom prst="rect">
            <a:avLst/>
          </a:prstGeom>
        </p:spPr>
        <p:style>
          <a:lnRef idx="0">
            <a:srgbClr val="FFFFFF"/>
          </a:lnRef>
          <a:fillRef idx="3">
            <a:schemeClr val="accent5"/>
          </a:fillRef>
          <a:effectRef idx="0">
            <a:srgbClr val="FFFFFF"/>
          </a:effectRef>
          <a:fontRef idx="minor">
            <a:schemeClr val="lt1"/>
          </a:fontRef>
        </p:style>
        <p:txBody>
          <a:bodyPr rtlCol="0" anchor="ctr"/>
          <a:p>
            <a:pPr algn="ctr"/>
            <a:r>
              <a:rPr lang="en-US"/>
              <a:t>5</a:t>
            </a:r>
            <a:endParaRPr lang="en-US"/>
          </a:p>
        </p:txBody>
      </p:sp>
      <p:sp>
        <p:nvSpPr>
          <p:cNvPr id="25" name="Rectangles 24"/>
          <p:cNvSpPr/>
          <p:nvPr/>
        </p:nvSpPr>
        <p:spPr>
          <a:xfrm>
            <a:off x="5837555" y="3731895"/>
            <a:ext cx="604520" cy="468630"/>
          </a:xfrm>
          <a:prstGeom prst="rect">
            <a:avLst/>
          </a:prstGeom>
        </p:spPr>
        <p:style>
          <a:lnRef idx="0">
            <a:srgbClr val="FFFFFF"/>
          </a:lnRef>
          <a:fillRef idx="3">
            <a:schemeClr val="accent5"/>
          </a:fillRef>
          <a:effectRef idx="0">
            <a:srgbClr val="FFFFFF"/>
          </a:effectRef>
          <a:fontRef idx="minor">
            <a:schemeClr val="lt1"/>
          </a:fontRef>
        </p:style>
        <p:txBody>
          <a:bodyPr rtlCol="0" anchor="ctr"/>
          <a:p>
            <a:pPr algn="ctr"/>
            <a:r>
              <a:rPr lang="en-US"/>
              <a:t>6</a:t>
            </a:r>
            <a:endParaRPr lang="en-US"/>
          </a:p>
        </p:txBody>
      </p:sp>
      <p:sp>
        <p:nvSpPr>
          <p:cNvPr id="26" name="Rectangles 25"/>
          <p:cNvSpPr/>
          <p:nvPr/>
        </p:nvSpPr>
        <p:spPr>
          <a:xfrm>
            <a:off x="4773295" y="3731895"/>
            <a:ext cx="589280" cy="468630"/>
          </a:xfrm>
          <a:prstGeom prst="rect">
            <a:avLst/>
          </a:prstGeom>
        </p:spPr>
        <p:style>
          <a:lnRef idx="0">
            <a:srgbClr val="FFFFFF"/>
          </a:lnRef>
          <a:fillRef idx="3">
            <a:schemeClr val="accent5"/>
          </a:fillRef>
          <a:effectRef idx="0">
            <a:srgbClr val="FFFFFF"/>
          </a:effectRef>
          <a:fontRef idx="minor">
            <a:schemeClr val="lt1"/>
          </a:fontRef>
        </p:style>
        <p:txBody>
          <a:bodyPr rtlCol="0" anchor="ctr"/>
          <a:p>
            <a:pPr algn="ctr"/>
            <a:r>
              <a:rPr lang="en-US"/>
              <a:t>7</a:t>
            </a:r>
            <a:endParaRPr lang="en-US"/>
          </a:p>
        </p:txBody>
      </p:sp>
      <p:sp>
        <p:nvSpPr>
          <p:cNvPr id="27" name="Rectangles 26"/>
          <p:cNvSpPr/>
          <p:nvPr/>
        </p:nvSpPr>
        <p:spPr>
          <a:xfrm>
            <a:off x="3735070" y="3731895"/>
            <a:ext cx="563245" cy="468630"/>
          </a:xfrm>
          <a:prstGeom prst="rect">
            <a:avLst/>
          </a:prstGeom>
        </p:spPr>
        <p:style>
          <a:lnRef idx="0">
            <a:srgbClr val="FFFFFF"/>
          </a:lnRef>
          <a:fillRef idx="3">
            <a:schemeClr val="accent5"/>
          </a:fillRef>
          <a:effectRef idx="0">
            <a:srgbClr val="FFFFFF"/>
          </a:effectRef>
          <a:fontRef idx="minor">
            <a:schemeClr val="lt1"/>
          </a:fontRef>
        </p:style>
        <p:txBody>
          <a:bodyPr rtlCol="0" anchor="ctr"/>
          <a:p>
            <a:pPr algn="ctr"/>
            <a:r>
              <a:rPr lang="en-US"/>
              <a:t>8</a:t>
            </a:r>
            <a:endParaRPr lang="en-US"/>
          </a:p>
        </p:txBody>
      </p:sp>
      <p:sp>
        <p:nvSpPr>
          <p:cNvPr id="28" name="Rectangles 27"/>
          <p:cNvSpPr/>
          <p:nvPr/>
        </p:nvSpPr>
        <p:spPr>
          <a:xfrm>
            <a:off x="2683510" y="3731895"/>
            <a:ext cx="616585" cy="468630"/>
          </a:xfrm>
          <a:prstGeom prst="rect">
            <a:avLst/>
          </a:prstGeom>
        </p:spPr>
        <p:style>
          <a:lnRef idx="0">
            <a:srgbClr val="FFFFFF"/>
          </a:lnRef>
          <a:fillRef idx="3">
            <a:schemeClr val="accent5"/>
          </a:fillRef>
          <a:effectRef idx="0">
            <a:srgbClr val="FFFFFF"/>
          </a:effectRef>
          <a:fontRef idx="minor">
            <a:schemeClr val="lt1"/>
          </a:fontRef>
        </p:style>
        <p:txBody>
          <a:bodyPr rtlCol="0" anchor="ctr"/>
          <a:p>
            <a:pPr algn="ctr"/>
            <a:r>
              <a:rPr lang="en-US"/>
              <a:t>9</a:t>
            </a:r>
            <a:endParaRPr lang="en-US"/>
          </a:p>
        </p:txBody>
      </p:sp>
      <p:sp>
        <p:nvSpPr>
          <p:cNvPr id="30" name="Isosceles Triangle 29"/>
          <p:cNvSpPr/>
          <p:nvPr/>
        </p:nvSpPr>
        <p:spPr>
          <a:xfrm>
            <a:off x="9496425" y="4812030"/>
            <a:ext cx="445770" cy="745490"/>
          </a:xfrm>
          <a:prstGeom prst="triangle">
            <a:avLst/>
          </a:prstGeom>
        </p:spPr>
        <p:style>
          <a:lnRef idx="2">
            <a:schemeClr val="lt1"/>
          </a:lnRef>
          <a:fillRef idx="1">
            <a:schemeClr val="accent2"/>
          </a:fillRef>
          <a:effectRef idx="1">
            <a:schemeClr val="accent2"/>
          </a:effectRef>
          <a:fontRef idx="minor">
            <a:schemeClr val="lt1"/>
          </a:fontRef>
        </p:style>
        <p:txBody>
          <a:bodyPr rtlCol="0" anchor="ctr"/>
          <a:p>
            <a:pPr algn="ctr"/>
            <a:r>
              <a:rPr lang="en-US"/>
              <a:t>2</a:t>
            </a:r>
            <a:endParaRPr lang="en-US"/>
          </a:p>
        </p:txBody>
      </p:sp>
      <p:sp>
        <p:nvSpPr>
          <p:cNvPr id="31" name="Isosceles Triangle 30"/>
          <p:cNvSpPr/>
          <p:nvPr/>
        </p:nvSpPr>
        <p:spPr>
          <a:xfrm>
            <a:off x="8507095" y="4812030"/>
            <a:ext cx="445770" cy="745490"/>
          </a:xfrm>
          <a:prstGeom prst="triangle">
            <a:avLst/>
          </a:prstGeom>
        </p:spPr>
        <p:style>
          <a:lnRef idx="2">
            <a:schemeClr val="lt1"/>
          </a:lnRef>
          <a:fillRef idx="1">
            <a:schemeClr val="accent2"/>
          </a:fillRef>
          <a:effectRef idx="1">
            <a:schemeClr val="accent2"/>
          </a:effectRef>
          <a:fontRef idx="minor">
            <a:schemeClr val="lt1"/>
          </a:fontRef>
        </p:style>
        <p:txBody>
          <a:bodyPr rtlCol="0" anchor="ctr"/>
          <a:p>
            <a:pPr algn="ctr"/>
            <a:r>
              <a:rPr lang="en-US"/>
              <a:t>3</a:t>
            </a:r>
            <a:endParaRPr lang="en-US"/>
          </a:p>
        </p:txBody>
      </p:sp>
      <p:sp>
        <p:nvSpPr>
          <p:cNvPr id="32" name="Isosceles Triangle 31"/>
          <p:cNvSpPr/>
          <p:nvPr/>
        </p:nvSpPr>
        <p:spPr>
          <a:xfrm>
            <a:off x="7517765" y="4812030"/>
            <a:ext cx="445770" cy="745490"/>
          </a:xfrm>
          <a:prstGeom prst="triangle">
            <a:avLst/>
          </a:prstGeom>
        </p:spPr>
        <p:style>
          <a:lnRef idx="2">
            <a:schemeClr val="lt1"/>
          </a:lnRef>
          <a:fillRef idx="1">
            <a:schemeClr val="accent2"/>
          </a:fillRef>
          <a:effectRef idx="1">
            <a:schemeClr val="accent2"/>
          </a:effectRef>
          <a:fontRef idx="minor">
            <a:schemeClr val="lt1"/>
          </a:fontRef>
        </p:style>
        <p:txBody>
          <a:bodyPr rtlCol="0" anchor="ctr"/>
          <a:p>
            <a:pPr algn="ctr"/>
            <a:r>
              <a:rPr lang="en-US"/>
              <a:t>4</a:t>
            </a:r>
            <a:endParaRPr lang="en-US"/>
          </a:p>
        </p:txBody>
      </p:sp>
      <p:sp>
        <p:nvSpPr>
          <p:cNvPr id="33" name="Isosceles Triangle 32"/>
          <p:cNvSpPr/>
          <p:nvPr/>
        </p:nvSpPr>
        <p:spPr>
          <a:xfrm>
            <a:off x="6586855" y="4812030"/>
            <a:ext cx="445770" cy="745490"/>
          </a:xfrm>
          <a:prstGeom prst="triangle">
            <a:avLst/>
          </a:prstGeom>
        </p:spPr>
        <p:style>
          <a:lnRef idx="2">
            <a:schemeClr val="lt1"/>
          </a:lnRef>
          <a:fillRef idx="1">
            <a:schemeClr val="accent2"/>
          </a:fillRef>
          <a:effectRef idx="1">
            <a:schemeClr val="accent2"/>
          </a:effectRef>
          <a:fontRef idx="minor">
            <a:schemeClr val="lt1"/>
          </a:fontRef>
        </p:style>
        <p:txBody>
          <a:bodyPr rtlCol="0" anchor="ctr"/>
          <a:p>
            <a:pPr algn="ctr"/>
            <a:r>
              <a:rPr lang="en-US"/>
              <a:t>5</a:t>
            </a:r>
            <a:endParaRPr lang="en-US"/>
          </a:p>
        </p:txBody>
      </p:sp>
      <p:sp>
        <p:nvSpPr>
          <p:cNvPr id="35" name="Isosceles Triangle 34"/>
          <p:cNvSpPr/>
          <p:nvPr/>
        </p:nvSpPr>
        <p:spPr>
          <a:xfrm>
            <a:off x="5424805" y="4812030"/>
            <a:ext cx="445770" cy="745490"/>
          </a:xfrm>
          <a:prstGeom prst="triangle">
            <a:avLst/>
          </a:prstGeom>
        </p:spPr>
        <p:style>
          <a:lnRef idx="2">
            <a:schemeClr val="lt1"/>
          </a:lnRef>
          <a:fillRef idx="1">
            <a:schemeClr val="accent2"/>
          </a:fillRef>
          <a:effectRef idx="1">
            <a:schemeClr val="accent2"/>
          </a:effectRef>
          <a:fontRef idx="minor">
            <a:schemeClr val="lt1"/>
          </a:fontRef>
        </p:style>
        <p:txBody>
          <a:bodyPr rtlCol="0" anchor="ctr"/>
          <a:p>
            <a:pPr algn="ctr"/>
            <a:r>
              <a:rPr lang="en-US"/>
              <a:t>6</a:t>
            </a:r>
            <a:endParaRPr lang="en-US"/>
          </a:p>
        </p:txBody>
      </p:sp>
      <p:sp>
        <p:nvSpPr>
          <p:cNvPr id="36" name="Isosceles Triangle 35"/>
          <p:cNvSpPr/>
          <p:nvPr/>
        </p:nvSpPr>
        <p:spPr>
          <a:xfrm>
            <a:off x="4378325" y="4812030"/>
            <a:ext cx="445770" cy="745490"/>
          </a:xfrm>
          <a:prstGeom prst="triangle">
            <a:avLst/>
          </a:prstGeom>
        </p:spPr>
        <p:style>
          <a:lnRef idx="2">
            <a:schemeClr val="lt1"/>
          </a:lnRef>
          <a:fillRef idx="1">
            <a:schemeClr val="accent2"/>
          </a:fillRef>
          <a:effectRef idx="1">
            <a:schemeClr val="accent2"/>
          </a:effectRef>
          <a:fontRef idx="minor">
            <a:schemeClr val="lt1"/>
          </a:fontRef>
        </p:style>
        <p:txBody>
          <a:bodyPr rtlCol="0" anchor="ctr"/>
          <a:p>
            <a:pPr algn="ctr"/>
            <a:r>
              <a:rPr lang="en-US"/>
              <a:t>7</a:t>
            </a:r>
            <a:endParaRPr lang="en-US"/>
          </a:p>
        </p:txBody>
      </p:sp>
      <p:sp>
        <p:nvSpPr>
          <p:cNvPr id="37" name="Isosceles Triangle 36"/>
          <p:cNvSpPr/>
          <p:nvPr/>
        </p:nvSpPr>
        <p:spPr>
          <a:xfrm>
            <a:off x="3331845" y="4812030"/>
            <a:ext cx="445770" cy="745490"/>
          </a:xfrm>
          <a:prstGeom prst="triangle">
            <a:avLst/>
          </a:prstGeom>
        </p:spPr>
        <p:style>
          <a:lnRef idx="2">
            <a:schemeClr val="lt1"/>
          </a:lnRef>
          <a:fillRef idx="1">
            <a:schemeClr val="accent2"/>
          </a:fillRef>
          <a:effectRef idx="1">
            <a:schemeClr val="accent2"/>
          </a:effectRef>
          <a:fontRef idx="minor">
            <a:schemeClr val="lt1"/>
          </a:fontRef>
        </p:style>
        <p:txBody>
          <a:bodyPr rtlCol="0" anchor="ctr"/>
          <a:p>
            <a:pPr algn="ctr"/>
            <a:r>
              <a:rPr lang="en-US"/>
              <a:t>8</a:t>
            </a:r>
            <a:endParaRPr lang="en-US"/>
          </a:p>
        </p:txBody>
      </p:sp>
      <p:sp>
        <p:nvSpPr>
          <p:cNvPr id="38" name="Isosceles Triangle 37"/>
          <p:cNvSpPr/>
          <p:nvPr/>
        </p:nvSpPr>
        <p:spPr>
          <a:xfrm>
            <a:off x="2342515" y="4812030"/>
            <a:ext cx="445770" cy="745490"/>
          </a:xfrm>
          <a:prstGeom prst="triangle">
            <a:avLst/>
          </a:prstGeom>
        </p:spPr>
        <p:style>
          <a:lnRef idx="2">
            <a:schemeClr val="lt1"/>
          </a:lnRef>
          <a:fillRef idx="1">
            <a:schemeClr val="accent2"/>
          </a:fillRef>
          <a:effectRef idx="1">
            <a:schemeClr val="accent2"/>
          </a:effectRef>
          <a:fontRef idx="minor">
            <a:schemeClr val="lt1"/>
          </a:fontRef>
        </p:style>
        <p:txBody>
          <a:bodyPr rtlCol="0" anchor="ctr"/>
          <a:p>
            <a:pPr algn="ctr"/>
            <a:r>
              <a:rPr lang="en-US"/>
              <a:t>9</a:t>
            </a:r>
            <a:endParaRPr lang="en-US"/>
          </a:p>
        </p:txBody>
      </p:sp>
      <p:sp>
        <p:nvSpPr>
          <p:cNvPr id="39" name="Rectangles 38"/>
          <p:cNvSpPr/>
          <p:nvPr/>
        </p:nvSpPr>
        <p:spPr>
          <a:xfrm>
            <a:off x="1683385" y="3740785"/>
            <a:ext cx="616585" cy="468630"/>
          </a:xfrm>
          <a:prstGeom prst="rect">
            <a:avLst/>
          </a:prstGeom>
        </p:spPr>
        <p:style>
          <a:lnRef idx="0">
            <a:srgbClr val="FFFFFF"/>
          </a:lnRef>
          <a:fillRef idx="3">
            <a:schemeClr val="accent5"/>
          </a:fillRef>
          <a:effectRef idx="0">
            <a:srgbClr val="FFFFFF"/>
          </a:effectRef>
          <a:fontRef idx="minor">
            <a:schemeClr val="lt1"/>
          </a:fontRef>
        </p:style>
        <p:txBody>
          <a:bodyPr rtlCol="0" anchor="ctr"/>
          <a:p>
            <a:pPr algn="ctr"/>
            <a:r>
              <a:rPr lang="en-US"/>
              <a:t>10</a:t>
            </a:r>
            <a:endParaRPr lang="en-US"/>
          </a:p>
        </p:txBody>
      </p:sp>
      <p:sp>
        <p:nvSpPr>
          <p:cNvPr id="40" name="Isosceles Triangle 39"/>
          <p:cNvSpPr/>
          <p:nvPr/>
        </p:nvSpPr>
        <p:spPr>
          <a:xfrm>
            <a:off x="1384300" y="4812030"/>
            <a:ext cx="589280" cy="745490"/>
          </a:xfrm>
          <a:prstGeom prst="triangle">
            <a:avLst/>
          </a:prstGeom>
        </p:spPr>
        <p:style>
          <a:lnRef idx="2">
            <a:schemeClr val="lt1"/>
          </a:lnRef>
          <a:fillRef idx="1">
            <a:schemeClr val="accent2"/>
          </a:fillRef>
          <a:effectRef idx="1">
            <a:schemeClr val="accent2"/>
          </a:effectRef>
          <a:fontRef idx="minor">
            <a:schemeClr val="lt1"/>
          </a:fontRef>
        </p:style>
        <p:txBody>
          <a:bodyPr rtlCol="0" anchor="ctr"/>
          <a:p>
            <a:pPr algn="ctr"/>
            <a:r>
              <a:rPr lang="en-US" sz="1400"/>
              <a:t>10</a:t>
            </a:r>
            <a:endParaRPr lang="en-US" sz="1400"/>
          </a:p>
        </p:txBody>
      </p:sp>
      <p:sp>
        <p:nvSpPr>
          <p:cNvPr id="41" name="Rounded Rectangle 40"/>
          <p:cNvSpPr/>
          <p:nvPr/>
        </p:nvSpPr>
        <p:spPr>
          <a:xfrm>
            <a:off x="7557770" y="3332480"/>
            <a:ext cx="4287520" cy="2574925"/>
          </a:xfrm>
          <a:prstGeom prst="roundRect">
            <a:avLst/>
          </a:prstGeom>
          <a:noFill/>
          <a:ln w="6350">
            <a:solidFill>
              <a:schemeClr val="tx1"/>
            </a:solidFill>
            <a:prstDash val="sys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2" name="Rounded Rectangle 41"/>
          <p:cNvSpPr/>
          <p:nvPr/>
        </p:nvSpPr>
        <p:spPr>
          <a:xfrm>
            <a:off x="2300605" y="3332480"/>
            <a:ext cx="5216525" cy="2574925"/>
          </a:xfrm>
          <a:prstGeom prst="roundRect">
            <a:avLst/>
          </a:prstGeom>
          <a:noFill/>
          <a:ln w="6350">
            <a:solidFill>
              <a:schemeClr val="tx1"/>
            </a:solidFill>
            <a:prstDash val="sys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3" name="Text Box 42"/>
          <p:cNvSpPr txBox="1"/>
          <p:nvPr/>
        </p:nvSpPr>
        <p:spPr>
          <a:xfrm>
            <a:off x="6529705" y="6099810"/>
            <a:ext cx="645160" cy="337185"/>
          </a:xfrm>
          <a:prstGeom prst="rect">
            <a:avLst/>
          </a:prstGeom>
          <a:solidFill>
            <a:srgbClr val="C00000"/>
          </a:solidFill>
        </p:spPr>
        <p:txBody>
          <a:bodyPr wrap="square" rtlCol="0">
            <a:spAutoFit/>
          </a:bodyPr>
          <a:p>
            <a:pPr algn="ctr"/>
            <a:r>
              <a:rPr lang="en-US" sz="1600" i="1" u="sng">
                <a:solidFill>
                  <a:schemeClr val="bg1"/>
                </a:solidFill>
                <a:effectLst>
                  <a:outerShdw blurRad="38100" dist="38100" dir="2700000" algn="tl">
                    <a:srgbClr val="000000">
                      <a:alpha val="43137"/>
                    </a:srgbClr>
                  </a:outerShdw>
                </a:effectLst>
              </a:rPr>
              <a:t>emit</a:t>
            </a:r>
            <a:endParaRPr lang="en-US" sz="1600" i="1" u="sng">
              <a:solidFill>
                <a:schemeClr val="bg1"/>
              </a:solidFill>
              <a:effectLst>
                <a:outerShdw blurRad="38100" dist="38100" dir="2700000" algn="tl">
                  <a:srgbClr val="000000">
                    <a:alpha val="43137"/>
                  </a:srgbClr>
                </a:outerShdw>
              </a:effectLst>
            </a:endParaRPr>
          </a:p>
        </p:txBody>
      </p:sp>
      <p:sp>
        <p:nvSpPr>
          <p:cNvPr id="44" name="Text Box 43"/>
          <p:cNvSpPr txBox="1"/>
          <p:nvPr/>
        </p:nvSpPr>
        <p:spPr>
          <a:xfrm>
            <a:off x="1383665" y="6160135"/>
            <a:ext cx="645160" cy="337185"/>
          </a:xfrm>
          <a:prstGeom prst="rect">
            <a:avLst/>
          </a:prstGeom>
          <a:solidFill>
            <a:srgbClr val="C00000"/>
          </a:solidFill>
        </p:spPr>
        <p:txBody>
          <a:bodyPr wrap="square" rtlCol="0">
            <a:spAutoFit/>
          </a:bodyPr>
          <a:p>
            <a:pPr algn="ctr"/>
            <a:r>
              <a:rPr lang="en-US" sz="1600" i="1" u="sng">
                <a:solidFill>
                  <a:schemeClr val="bg1"/>
                </a:solidFill>
                <a:effectLst>
                  <a:outerShdw blurRad="38100" dist="38100" dir="2700000" algn="tl">
                    <a:srgbClr val="000000">
                      <a:alpha val="43137"/>
                    </a:srgbClr>
                  </a:outerShdw>
                </a:effectLst>
              </a:rPr>
              <a:t>emit</a:t>
            </a:r>
            <a:endParaRPr lang="en-US" sz="1600" i="1" u="sng">
              <a:solidFill>
                <a:schemeClr val="bg1"/>
              </a:solidFill>
              <a:effectLst>
                <a:outerShdw blurRad="38100" dist="38100" dir="2700000" algn="tl">
                  <a:srgbClr val="000000">
                    <a:alpha val="43137"/>
                  </a:srgbClr>
                </a:outerShdw>
              </a:effectLst>
            </a:endParaRPr>
          </a:p>
        </p:txBody>
      </p:sp>
      <p:sp>
        <p:nvSpPr>
          <p:cNvPr id="45" name="Text Box 44"/>
          <p:cNvSpPr txBox="1"/>
          <p:nvPr/>
        </p:nvSpPr>
        <p:spPr>
          <a:xfrm>
            <a:off x="2397760" y="2686685"/>
            <a:ext cx="8509635" cy="368300"/>
          </a:xfrm>
          <a:prstGeom prst="rect">
            <a:avLst/>
          </a:prstGeom>
          <a:noFill/>
        </p:spPr>
        <p:txBody>
          <a:bodyPr wrap="square" rtlCol="0">
            <a:spAutoFit/>
          </a:bodyPr>
          <a:p>
            <a:r>
              <a:rPr lang="en-US" b="1" i="1">
                <a:solidFill>
                  <a:srgbClr val="C00000"/>
                </a:solidFill>
                <a:effectLst>
                  <a:outerShdw blurRad="38100" dist="38100" dir="2700000" algn="tl">
                    <a:srgbClr val="000000">
                      <a:alpha val="43137"/>
                    </a:srgbClr>
                  </a:outerShdw>
                </a:effectLst>
                <a:sym typeface="+mn-ea"/>
              </a:rPr>
              <a:t>The data volume of watermark too huge</a:t>
            </a:r>
            <a:endParaRPr lang="en-US"/>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2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37"/>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2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38"/>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39"/>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40"/>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42"/>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41"/>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3" presetClass="entr" presetSubtype="10" fill="hold" grpId="0" nodeType="clickEffect">
                                  <p:stCondLst>
                                    <p:cond delay="0"/>
                                  </p:stCondLst>
                                  <p:childTnLst>
                                    <p:set>
                                      <p:cBhvr>
                                        <p:cTn id="128" dur="1" fill="hold">
                                          <p:stCondLst>
                                            <p:cond delay="0"/>
                                          </p:stCondLst>
                                        </p:cTn>
                                        <p:tgtEl>
                                          <p:spTgt spid="44"/>
                                        </p:tgtEl>
                                        <p:attrNameLst>
                                          <p:attrName>style.visibility</p:attrName>
                                        </p:attrNameLst>
                                      </p:cBhvr>
                                      <p:to>
                                        <p:strVal val="visible"/>
                                      </p:to>
                                    </p:set>
                                    <p:animEffect transition="in" filter="blinds(horizontal)">
                                      <p:cBhvr>
                                        <p:cTn id="129" dur="500"/>
                                        <p:tgtEl>
                                          <p:spTgt spid="44"/>
                                        </p:tgtEl>
                                      </p:cBhvr>
                                    </p:animEffect>
                                  </p:childTnLst>
                                </p:cTn>
                              </p:par>
                              <p:par>
                                <p:cTn id="130" presetID="3" presetClass="entr" presetSubtype="10" fill="hold" grpId="0" nodeType="withEffect">
                                  <p:stCondLst>
                                    <p:cond delay="0"/>
                                  </p:stCondLst>
                                  <p:childTnLst>
                                    <p:set>
                                      <p:cBhvr>
                                        <p:cTn id="131" dur="1" fill="hold">
                                          <p:stCondLst>
                                            <p:cond delay="0"/>
                                          </p:stCondLst>
                                        </p:cTn>
                                        <p:tgtEl>
                                          <p:spTgt spid="43"/>
                                        </p:tgtEl>
                                        <p:attrNameLst>
                                          <p:attrName>style.visibility</p:attrName>
                                        </p:attrNameLst>
                                      </p:cBhvr>
                                      <p:to>
                                        <p:strVal val="visible"/>
                                      </p:to>
                                    </p:set>
                                    <p:animEffect transition="in" filter="blinds(horizontal)">
                                      <p:cBhvr>
                                        <p:cTn id="132" dur="500"/>
                                        <p:tgtEl>
                                          <p:spTgt spid="43"/>
                                        </p:tgtEl>
                                      </p:cBhvr>
                                    </p:animEffec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 grpId="0" animBg="1"/>
      <p:bldP spid="15" grpId="0"/>
      <p:bldP spid="16" grpId="0" animBg="1"/>
      <p:bldP spid="17" grpId="0"/>
      <p:bldP spid="7" grpId="0" animBg="1"/>
      <p:bldP spid="18" grpId="0" animBg="1"/>
      <p:bldP spid="21" grpId="0" animBg="1"/>
      <p:bldP spid="30" grpId="0" animBg="1"/>
      <p:bldP spid="22" grpId="0" animBg="1"/>
      <p:bldP spid="31" grpId="0" animBg="1"/>
      <p:bldP spid="23" grpId="0" animBg="1"/>
      <p:bldP spid="32" grpId="0" animBg="1"/>
      <p:bldP spid="24" grpId="0" animBg="1"/>
      <p:bldP spid="33" grpId="0" animBg="1"/>
      <p:bldP spid="25" grpId="0" animBg="1"/>
      <p:bldP spid="35" grpId="0" animBg="1"/>
      <p:bldP spid="26" grpId="0" animBg="1"/>
      <p:bldP spid="36" grpId="0" animBg="1"/>
      <p:bldP spid="27" grpId="0" animBg="1"/>
      <p:bldP spid="37" grpId="0" animBg="1"/>
      <p:bldP spid="28" grpId="0" animBg="1"/>
      <p:bldP spid="38" grpId="0" animBg="1"/>
      <p:bldP spid="39" grpId="0" animBg="1"/>
      <p:bldP spid="40" grpId="0" animBg="1"/>
      <p:bldP spid="3" grpId="0" bldLvl="0" animBg="1" uiExpand="1" build="allAtOnce"/>
      <p:bldP spid="42" grpId="0" bldLvl="0" animBg="1"/>
      <p:bldP spid="41" grpId="0" bldLvl="0" animBg="1"/>
      <p:bldP spid="44" grpId="0" bldLvl="0" animBg="1"/>
      <p:bldP spid="43" grpId="0" animBg="1"/>
      <p:bldP spid="45"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8178800" cy="907415"/>
          </a:xfrm>
        </p:spPr>
        <p:txBody>
          <a:bodyPr>
            <a:normAutofit/>
          </a:bodyPr>
          <a:p>
            <a:r>
              <a:rPr lang="en-US" sz="4000">
                <a:sym typeface="+mn-ea"/>
              </a:rPr>
              <a:t>How to generate the Watermark</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2" name="Oval 1"/>
          <p:cNvSpPr/>
          <p:nvPr/>
        </p:nvSpPr>
        <p:spPr>
          <a:xfrm>
            <a:off x="1115060" y="1838325"/>
            <a:ext cx="1026160" cy="1012190"/>
          </a:xfrm>
          <a:prstGeom prst="ellipse">
            <a:avLst/>
          </a:prstGeom>
        </p:spPr>
        <p:style>
          <a:lnRef idx="0">
            <a:srgbClr val="FFFFFF"/>
          </a:lnRef>
          <a:fillRef idx="3">
            <a:schemeClr val="accent2"/>
          </a:fillRef>
          <a:effectRef idx="0">
            <a:srgbClr val="FFFFFF"/>
          </a:effectRef>
          <a:fontRef idx="minor">
            <a:schemeClr val="lt1"/>
          </a:fontRef>
        </p:style>
        <p:txBody>
          <a:bodyPr rtlCol="0" anchor="ctr"/>
          <a:p>
            <a:pPr algn="ctr"/>
            <a:r>
              <a:rPr lang="en-US" sz="2800" b="1" i="1">
                <a:effectLst>
                  <a:outerShdw blurRad="38100" dist="38100" dir="2700000" algn="tl">
                    <a:srgbClr val="000000">
                      <a:alpha val="43137"/>
                    </a:srgbClr>
                  </a:outerShdw>
                </a:effectLst>
              </a:rPr>
              <a:t>2</a:t>
            </a:r>
            <a:endParaRPr lang="en-US" sz="2800" b="1" i="1">
              <a:effectLst>
                <a:outerShdw blurRad="38100" dist="38100" dir="2700000" algn="tl">
                  <a:srgbClr val="000000">
                    <a:alpha val="43137"/>
                  </a:srgbClr>
                </a:outerShdw>
              </a:effectLst>
            </a:endParaRPr>
          </a:p>
        </p:txBody>
      </p:sp>
      <p:sp>
        <p:nvSpPr>
          <p:cNvPr id="3" name="Text Box 2"/>
          <p:cNvSpPr txBox="1"/>
          <p:nvPr/>
        </p:nvSpPr>
        <p:spPr>
          <a:xfrm>
            <a:off x="2402840" y="1861185"/>
            <a:ext cx="8528685" cy="708660"/>
          </a:xfrm>
          <a:prstGeom prst="rect">
            <a:avLst/>
          </a:prstGeom>
          <a:solidFill>
            <a:schemeClr val="accent2">
              <a:lumMod val="60000"/>
              <a:lumOff val="40000"/>
            </a:schemeClr>
          </a:solidFill>
          <a:ln>
            <a:solidFill>
              <a:schemeClr val="accent2">
                <a:lumMod val="75000"/>
              </a:schemeClr>
            </a:solidFill>
            <a:prstDash val="dash"/>
          </a:ln>
        </p:spPr>
        <p:txBody>
          <a:bodyPr wrap="square" rtlCol="0">
            <a:noAutofit/>
          </a:bodyPr>
          <a:p>
            <a:pPr marL="285750" indent="-285750">
              <a:buFont typeface="Wingdings" panose="05000000000000000000" charset="0"/>
              <a:buChar char="q"/>
            </a:pPr>
            <a:r>
              <a:rPr lang="en-US" b="1">
                <a:solidFill>
                  <a:schemeClr val="bg1"/>
                </a:solidFill>
                <a:effectLst>
                  <a:outerShdw blurRad="38100" dist="38100" dir="2700000" algn="tl">
                    <a:srgbClr val="000000">
                      <a:alpha val="43137"/>
                    </a:srgbClr>
                  </a:outerShdw>
                </a:effectLst>
              </a:rPr>
              <a:t>Event time is always monotonically increasing</a:t>
            </a:r>
            <a:endParaRPr lang="en-US" b="1">
              <a:solidFill>
                <a:schemeClr val="bg1"/>
              </a:solidFill>
              <a:effectLst>
                <a:outerShdw blurRad="38100" dist="38100" dir="2700000" algn="tl">
                  <a:srgbClr val="000000">
                    <a:alpha val="43137"/>
                  </a:srgbClr>
                </a:outerShdw>
              </a:effectLst>
            </a:endParaRPr>
          </a:p>
          <a:p>
            <a:pPr marL="285750" indent="-285750">
              <a:buFont typeface="Wingdings" panose="05000000000000000000" charset="0"/>
              <a:buChar char="q"/>
            </a:pPr>
            <a:r>
              <a:rPr lang="en-US" b="1">
                <a:solidFill>
                  <a:schemeClr val="bg1"/>
                </a:solidFill>
                <a:effectLst>
                  <a:outerShdw blurRad="38100" dist="38100" dir="2700000" algn="tl">
                    <a:srgbClr val="000000">
                      <a:alpha val="43137"/>
                    </a:srgbClr>
                  </a:outerShdw>
                </a:effectLst>
              </a:rPr>
              <a:t>The watermark generated by periodically</a:t>
            </a:r>
            <a:endParaRPr lang="en-US" b="1">
              <a:solidFill>
                <a:schemeClr val="bg1"/>
              </a:solidFill>
              <a:effectLst>
                <a:outerShdw blurRad="38100" dist="38100" dir="2700000" algn="tl">
                  <a:srgbClr val="000000">
                    <a:alpha val="43137"/>
                  </a:srgbClr>
                </a:outerShdw>
              </a:effectLst>
            </a:endParaRPr>
          </a:p>
        </p:txBody>
      </p:sp>
      <p:sp>
        <p:nvSpPr>
          <p:cNvPr id="6" name="Rectangles 5"/>
          <p:cNvSpPr/>
          <p:nvPr/>
        </p:nvSpPr>
        <p:spPr>
          <a:xfrm>
            <a:off x="1383665" y="3524250"/>
            <a:ext cx="10292080" cy="900430"/>
          </a:xfrm>
          <a:prstGeom prst="rect">
            <a:avLst/>
          </a:prstGeom>
        </p:spPr>
        <p:style>
          <a:lnRef idx="0">
            <a:srgbClr val="FFFFFF"/>
          </a:lnRef>
          <a:fillRef idx="2">
            <a:schemeClr val="accent6"/>
          </a:fillRef>
          <a:effectRef idx="0">
            <a:srgbClr val="FFFFFF"/>
          </a:effectRef>
          <a:fontRef idx="minor">
            <a:schemeClr val="lt1"/>
          </a:fontRef>
        </p:style>
        <p:txBody>
          <a:bodyPr rtlCol="0" anchor="ctr"/>
          <a:p>
            <a:pPr algn="ctr"/>
            <a:endParaRPr lang="en-US"/>
          </a:p>
        </p:txBody>
      </p:sp>
      <p:sp>
        <p:nvSpPr>
          <p:cNvPr id="7" name="Rectangles 6"/>
          <p:cNvSpPr/>
          <p:nvPr/>
        </p:nvSpPr>
        <p:spPr>
          <a:xfrm>
            <a:off x="10843260" y="3731895"/>
            <a:ext cx="647065" cy="468630"/>
          </a:xfrm>
          <a:prstGeom prst="rect">
            <a:avLst/>
          </a:prstGeom>
        </p:spPr>
        <p:style>
          <a:lnRef idx="0">
            <a:srgbClr val="FFFFFF"/>
          </a:lnRef>
          <a:fillRef idx="3">
            <a:schemeClr val="accent5"/>
          </a:fillRef>
          <a:effectRef idx="0">
            <a:srgbClr val="FFFFFF"/>
          </a:effectRef>
          <a:fontRef idx="minor">
            <a:schemeClr val="lt1"/>
          </a:fontRef>
        </p:style>
        <p:txBody>
          <a:bodyPr rtlCol="0" anchor="ctr"/>
          <a:p>
            <a:pPr algn="ctr"/>
            <a:r>
              <a:rPr lang="en-US"/>
              <a:t>1</a:t>
            </a:r>
            <a:endParaRPr lang="en-US"/>
          </a:p>
        </p:txBody>
      </p:sp>
      <p:sp>
        <p:nvSpPr>
          <p:cNvPr id="15" name="Text Box 14"/>
          <p:cNvSpPr txBox="1"/>
          <p:nvPr/>
        </p:nvSpPr>
        <p:spPr>
          <a:xfrm>
            <a:off x="186690" y="3606165"/>
            <a:ext cx="1113155" cy="737235"/>
          </a:xfrm>
          <a:prstGeom prst="rect">
            <a:avLst/>
          </a:prstGeom>
          <a:noFill/>
        </p:spPr>
        <p:txBody>
          <a:bodyPr wrap="square" rtlCol="0">
            <a:spAutoFit/>
          </a:bodyPr>
          <a:p>
            <a:r>
              <a:rPr lang="en-US" sz="1400"/>
              <a:t>DataStream</a:t>
            </a:r>
            <a:endParaRPr lang="en-US" sz="1400"/>
          </a:p>
          <a:p>
            <a:r>
              <a:rPr lang="en-US" sz="1400"/>
              <a:t>        /</a:t>
            </a:r>
            <a:endParaRPr lang="en-US" sz="1400"/>
          </a:p>
          <a:p>
            <a:r>
              <a:rPr lang="en-US" sz="1400"/>
              <a:t>Elements</a:t>
            </a:r>
            <a:endParaRPr lang="en-US" sz="1400"/>
          </a:p>
        </p:txBody>
      </p:sp>
      <p:sp>
        <p:nvSpPr>
          <p:cNvPr id="16" name="Rectangles 15"/>
          <p:cNvSpPr/>
          <p:nvPr/>
        </p:nvSpPr>
        <p:spPr>
          <a:xfrm>
            <a:off x="1383665" y="4812030"/>
            <a:ext cx="10292080" cy="900430"/>
          </a:xfrm>
          <a:prstGeom prst="rect">
            <a:avLst/>
          </a:prstGeom>
        </p:spPr>
        <p:style>
          <a:lnRef idx="0">
            <a:srgbClr val="FFFFFF"/>
          </a:lnRef>
          <a:fillRef idx="2">
            <a:schemeClr val="accent3"/>
          </a:fillRef>
          <a:effectRef idx="0">
            <a:srgbClr val="FFFFFF"/>
          </a:effectRef>
          <a:fontRef idx="minor">
            <a:schemeClr val="dk1"/>
          </a:fontRef>
        </p:style>
        <p:txBody>
          <a:bodyPr rtlCol="0" anchor="ctr"/>
          <a:p>
            <a:pPr algn="ctr"/>
            <a:endParaRPr lang="en-US"/>
          </a:p>
        </p:txBody>
      </p:sp>
      <p:sp>
        <p:nvSpPr>
          <p:cNvPr id="17" name="Text Box 16"/>
          <p:cNvSpPr txBox="1"/>
          <p:nvPr/>
        </p:nvSpPr>
        <p:spPr>
          <a:xfrm>
            <a:off x="186690" y="4893945"/>
            <a:ext cx="1113155" cy="737235"/>
          </a:xfrm>
          <a:prstGeom prst="rect">
            <a:avLst/>
          </a:prstGeom>
          <a:noFill/>
        </p:spPr>
        <p:txBody>
          <a:bodyPr wrap="square" rtlCol="0">
            <a:spAutoFit/>
          </a:bodyPr>
          <a:p>
            <a:r>
              <a:rPr lang="en-US" sz="1400"/>
              <a:t>Logic Clock</a:t>
            </a:r>
            <a:endParaRPr lang="en-US" sz="1400"/>
          </a:p>
          <a:p>
            <a:r>
              <a:rPr lang="en-US" sz="1400"/>
              <a:t>        /</a:t>
            </a:r>
            <a:endParaRPr lang="en-US" sz="1400"/>
          </a:p>
          <a:p>
            <a:r>
              <a:rPr lang="en-US" sz="1400"/>
              <a:t>Watermark</a:t>
            </a:r>
            <a:endParaRPr lang="en-US" sz="1400"/>
          </a:p>
        </p:txBody>
      </p:sp>
      <p:sp>
        <p:nvSpPr>
          <p:cNvPr id="21" name="Rectangles 20"/>
          <p:cNvSpPr/>
          <p:nvPr/>
        </p:nvSpPr>
        <p:spPr>
          <a:xfrm>
            <a:off x="9894570" y="3731895"/>
            <a:ext cx="640080" cy="468630"/>
          </a:xfrm>
          <a:prstGeom prst="rect">
            <a:avLst/>
          </a:prstGeom>
        </p:spPr>
        <p:style>
          <a:lnRef idx="0">
            <a:srgbClr val="FFFFFF"/>
          </a:lnRef>
          <a:fillRef idx="3">
            <a:schemeClr val="accent5"/>
          </a:fillRef>
          <a:effectRef idx="0">
            <a:srgbClr val="FFFFFF"/>
          </a:effectRef>
          <a:fontRef idx="minor">
            <a:schemeClr val="lt1"/>
          </a:fontRef>
        </p:style>
        <p:txBody>
          <a:bodyPr rtlCol="0" anchor="ctr"/>
          <a:p>
            <a:pPr algn="ctr"/>
            <a:r>
              <a:rPr lang="en-US"/>
              <a:t>2</a:t>
            </a:r>
            <a:endParaRPr lang="en-US"/>
          </a:p>
        </p:txBody>
      </p:sp>
      <p:sp>
        <p:nvSpPr>
          <p:cNvPr id="22" name="Rectangles 21"/>
          <p:cNvSpPr/>
          <p:nvPr/>
        </p:nvSpPr>
        <p:spPr>
          <a:xfrm>
            <a:off x="8923655" y="3731895"/>
            <a:ext cx="622300" cy="468630"/>
          </a:xfrm>
          <a:prstGeom prst="rect">
            <a:avLst/>
          </a:prstGeom>
        </p:spPr>
        <p:style>
          <a:lnRef idx="0">
            <a:srgbClr val="FFFFFF"/>
          </a:lnRef>
          <a:fillRef idx="3">
            <a:schemeClr val="accent5"/>
          </a:fillRef>
          <a:effectRef idx="0">
            <a:srgbClr val="FFFFFF"/>
          </a:effectRef>
          <a:fontRef idx="minor">
            <a:schemeClr val="lt1"/>
          </a:fontRef>
        </p:style>
        <p:txBody>
          <a:bodyPr rtlCol="0" anchor="ctr"/>
          <a:p>
            <a:pPr algn="ctr"/>
            <a:r>
              <a:rPr lang="en-US"/>
              <a:t>3</a:t>
            </a:r>
            <a:endParaRPr lang="en-US"/>
          </a:p>
        </p:txBody>
      </p:sp>
      <p:sp>
        <p:nvSpPr>
          <p:cNvPr id="23" name="Rectangles 22"/>
          <p:cNvSpPr/>
          <p:nvPr/>
        </p:nvSpPr>
        <p:spPr>
          <a:xfrm>
            <a:off x="7905750" y="3731895"/>
            <a:ext cx="669290" cy="468630"/>
          </a:xfrm>
          <a:prstGeom prst="rect">
            <a:avLst/>
          </a:prstGeom>
        </p:spPr>
        <p:style>
          <a:lnRef idx="0">
            <a:srgbClr val="FFFFFF"/>
          </a:lnRef>
          <a:fillRef idx="3">
            <a:schemeClr val="accent5"/>
          </a:fillRef>
          <a:effectRef idx="0">
            <a:srgbClr val="FFFFFF"/>
          </a:effectRef>
          <a:fontRef idx="minor">
            <a:schemeClr val="lt1"/>
          </a:fontRef>
        </p:style>
        <p:txBody>
          <a:bodyPr rtlCol="0" anchor="ctr"/>
          <a:p>
            <a:pPr algn="ctr"/>
            <a:r>
              <a:rPr lang="en-US"/>
              <a:t>4</a:t>
            </a:r>
            <a:endParaRPr lang="en-US"/>
          </a:p>
        </p:txBody>
      </p:sp>
      <p:sp>
        <p:nvSpPr>
          <p:cNvPr id="24" name="Rectangles 23"/>
          <p:cNvSpPr/>
          <p:nvPr/>
        </p:nvSpPr>
        <p:spPr>
          <a:xfrm>
            <a:off x="6917055" y="3731895"/>
            <a:ext cx="640080" cy="468630"/>
          </a:xfrm>
          <a:prstGeom prst="rect">
            <a:avLst/>
          </a:prstGeom>
        </p:spPr>
        <p:style>
          <a:lnRef idx="0">
            <a:srgbClr val="FFFFFF"/>
          </a:lnRef>
          <a:fillRef idx="3">
            <a:schemeClr val="accent5"/>
          </a:fillRef>
          <a:effectRef idx="0">
            <a:srgbClr val="FFFFFF"/>
          </a:effectRef>
          <a:fontRef idx="minor">
            <a:schemeClr val="lt1"/>
          </a:fontRef>
        </p:style>
        <p:txBody>
          <a:bodyPr rtlCol="0" anchor="ctr"/>
          <a:p>
            <a:pPr algn="ctr"/>
            <a:r>
              <a:rPr lang="en-US"/>
              <a:t>5</a:t>
            </a:r>
            <a:endParaRPr lang="en-US"/>
          </a:p>
        </p:txBody>
      </p:sp>
      <p:sp>
        <p:nvSpPr>
          <p:cNvPr id="25" name="Rectangles 24"/>
          <p:cNvSpPr/>
          <p:nvPr/>
        </p:nvSpPr>
        <p:spPr>
          <a:xfrm>
            <a:off x="5837555" y="3731895"/>
            <a:ext cx="604520" cy="468630"/>
          </a:xfrm>
          <a:prstGeom prst="rect">
            <a:avLst/>
          </a:prstGeom>
        </p:spPr>
        <p:style>
          <a:lnRef idx="0">
            <a:srgbClr val="FFFFFF"/>
          </a:lnRef>
          <a:fillRef idx="3">
            <a:schemeClr val="accent5"/>
          </a:fillRef>
          <a:effectRef idx="0">
            <a:srgbClr val="FFFFFF"/>
          </a:effectRef>
          <a:fontRef idx="minor">
            <a:schemeClr val="lt1"/>
          </a:fontRef>
        </p:style>
        <p:txBody>
          <a:bodyPr rtlCol="0" anchor="ctr"/>
          <a:p>
            <a:pPr algn="ctr"/>
            <a:r>
              <a:rPr lang="en-US"/>
              <a:t>6</a:t>
            </a:r>
            <a:endParaRPr lang="en-US"/>
          </a:p>
        </p:txBody>
      </p:sp>
      <p:sp>
        <p:nvSpPr>
          <p:cNvPr id="26" name="Rectangles 25"/>
          <p:cNvSpPr/>
          <p:nvPr/>
        </p:nvSpPr>
        <p:spPr>
          <a:xfrm>
            <a:off x="4773295" y="3731895"/>
            <a:ext cx="589280" cy="468630"/>
          </a:xfrm>
          <a:prstGeom prst="rect">
            <a:avLst/>
          </a:prstGeom>
        </p:spPr>
        <p:style>
          <a:lnRef idx="0">
            <a:srgbClr val="FFFFFF"/>
          </a:lnRef>
          <a:fillRef idx="3">
            <a:schemeClr val="accent5"/>
          </a:fillRef>
          <a:effectRef idx="0">
            <a:srgbClr val="FFFFFF"/>
          </a:effectRef>
          <a:fontRef idx="minor">
            <a:schemeClr val="lt1"/>
          </a:fontRef>
        </p:style>
        <p:txBody>
          <a:bodyPr rtlCol="0" anchor="ctr"/>
          <a:p>
            <a:pPr algn="ctr"/>
            <a:r>
              <a:rPr lang="en-US"/>
              <a:t>7</a:t>
            </a:r>
            <a:endParaRPr lang="en-US"/>
          </a:p>
        </p:txBody>
      </p:sp>
      <p:sp>
        <p:nvSpPr>
          <p:cNvPr id="27" name="Rectangles 26"/>
          <p:cNvSpPr/>
          <p:nvPr/>
        </p:nvSpPr>
        <p:spPr>
          <a:xfrm>
            <a:off x="3735070" y="3731895"/>
            <a:ext cx="563245" cy="468630"/>
          </a:xfrm>
          <a:prstGeom prst="rect">
            <a:avLst/>
          </a:prstGeom>
        </p:spPr>
        <p:style>
          <a:lnRef idx="0">
            <a:srgbClr val="FFFFFF"/>
          </a:lnRef>
          <a:fillRef idx="3">
            <a:schemeClr val="accent5"/>
          </a:fillRef>
          <a:effectRef idx="0">
            <a:srgbClr val="FFFFFF"/>
          </a:effectRef>
          <a:fontRef idx="minor">
            <a:schemeClr val="lt1"/>
          </a:fontRef>
        </p:style>
        <p:txBody>
          <a:bodyPr rtlCol="0" anchor="ctr"/>
          <a:p>
            <a:pPr algn="ctr"/>
            <a:r>
              <a:rPr lang="en-US"/>
              <a:t>8</a:t>
            </a:r>
            <a:endParaRPr lang="en-US"/>
          </a:p>
        </p:txBody>
      </p:sp>
      <p:sp>
        <p:nvSpPr>
          <p:cNvPr id="28" name="Rectangles 27"/>
          <p:cNvSpPr/>
          <p:nvPr/>
        </p:nvSpPr>
        <p:spPr>
          <a:xfrm>
            <a:off x="2683510" y="3731895"/>
            <a:ext cx="616585" cy="468630"/>
          </a:xfrm>
          <a:prstGeom prst="rect">
            <a:avLst/>
          </a:prstGeom>
        </p:spPr>
        <p:style>
          <a:lnRef idx="0">
            <a:srgbClr val="FFFFFF"/>
          </a:lnRef>
          <a:fillRef idx="3">
            <a:schemeClr val="accent5"/>
          </a:fillRef>
          <a:effectRef idx="0">
            <a:srgbClr val="FFFFFF"/>
          </a:effectRef>
          <a:fontRef idx="minor">
            <a:schemeClr val="lt1"/>
          </a:fontRef>
        </p:style>
        <p:txBody>
          <a:bodyPr rtlCol="0" anchor="ctr"/>
          <a:p>
            <a:pPr algn="ctr"/>
            <a:r>
              <a:rPr lang="en-US"/>
              <a:t>9</a:t>
            </a:r>
            <a:endParaRPr lang="en-US"/>
          </a:p>
        </p:txBody>
      </p:sp>
      <p:sp>
        <p:nvSpPr>
          <p:cNvPr id="31" name="Isosceles Triangle 30"/>
          <p:cNvSpPr/>
          <p:nvPr/>
        </p:nvSpPr>
        <p:spPr>
          <a:xfrm>
            <a:off x="8507095" y="4812030"/>
            <a:ext cx="445770" cy="745490"/>
          </a:xfrm>
          <a:prstGeom prst="triangle">
            <a:avLst/>
          </a:prstGeom>
        </p:spPr>
        <p:style>
          <a:lnRef idx="2">
            <a:schemeClr val="lt1"/>
          </a:lnRef>
          <a:fillRef idx="1">
            <a:schemeClr val="accent2"/>
          </a:fillRef>
          <a:effectRef idx="1">
            <a:schemeClr val="accent2"/>
          </a:effectRef>
          <a:fontRef idx="minor">
            <a:schemeClr val="lt1"/>
          </a:fontRef>
        </p:style>
        <p:txBody>
          <a:bodyPr rtlCol="0" anchor="ctr"/>
          <a:p>
            <a:pPr algn="ctr"/>
            <a:r>
              <a:rPr lang="en-US"/>
              <a:t>3</a:t>
            </a:r>
            <a:endParaRPr lang="en-US"/>
          </a:p>
        </p:txBody>
      </p:sp>
      <p:sp>
        <p:nvSpPr>
          <p:cNvPr id="33" name="Isosceles Triangle 32"/>
          <p:cNvSpPr/>
          <p:nvPr/>
        </p:nvSpPr>
        <p:spPr>
          <a:xfrm>
            <a:off x="6586855" y="4812030"/>
            <a:ext cx="445770" cy="745490"/>
          </a:xfrm>
          <a:prstGeom prst="triangle">
            <a:avLst/>
          </a:prstGeom>
        </p:spPr>
        <p:style>
          <a:lnRef idx="2">
            <a:schemeClr val="lt1"/>
          </a:lnRef>
          <a:fillRef idx="1">
            <a:schemeClr val="accent2"/>
          </a:fillRef>
          <a:effectRef idx="1">
            <a:schemeClr val="accent2"/>
          </a:effectRef>
          <a:fontRef idx="minor">
            <a:schemeClr val="lt1"/>
          </a:fontRef>
        </p:style>
        <p:txBody>
          <a:bodyPr rtlCol="0" anchor="ctr"/>
          <a:p>
            <a:pPr algn="ctr"/>
            <a:r>
              <a:rPr lang="en-US"/>
              <a:t>5</a:t>
            </a:r>
            <a:endParaRPr lang="en-US"/>
          </a:p>
        </p:txBody>
      </p:sp>
      <p:sp>
        <p:nvSpPr>
          <p:cNvPr id="36" name="Isosceles Triangle 35"/>
          <p:cNvSpPr/>
          <p:nvPr/>
        </p:nvSpPr>
        <p:spPr>
          <a:xfrm>
            <a:off x="4378325" y="4812030"/>
            <a:ext cx="445770" cy="745490"/>
          </a:xfrm>
          <a:prstGeom prst="triangle">
            <a:avLst/>
          </a:prstGeom>
        </p:spPr>
        <p:style>
          <a:lnRef idx="2">
            <a:schemeClr val="lt1"/>
          </a:lnRef>
          <a:fillRef idx="1">
            <a:schemeClr val="accent2"/>
          </a:fillRef>
          <a:effectRef idx="1">
            <a:schemeClr val="accent2"/>
          </a:effectRef>
          <a:fontRef idx="minor">
            <a:schemeClr val="lt1"/>
          </a:fontRef>
        </p:style>
        <p:txBody>
          <a:bodyPr rtlCol="0" anchor="ctr"/>
          <a:p>
            <a:pPr algn="ctr"/>
            <a:r>
              <a:rPr lang="en-US"/>
              <a:t>7</a:t>
            </a:r>
            <a:endParaRPr lang="en-US"/>
          </a:p>
        </p:txBody>
      </p:sp>
      <p:sp>
        <p:nvSpPr>
          <p:cNvPr id="39" name="Rectangles 38"/>
          <p:cNvSpPr/>
          <p:nvPr/>
        </p:nvSpPr>
        <p:spPr>
          <a:xfrm>
            <a:off x="1683385" y="3740785"/>
            <a:ext cx="616585" cy="468630"/>
          </a:xfrm>
          <a:prstGeom prst="rect">
            <a:avLst/>
          </a:prstGeom>
        </p:spPr>
        <p:style>
          <a:lnRef idx="0">
            <a:srgbClr val="FFFFFF"/>
          </a:lnRef>
          <a:fillRef idx="3">
            <a:schemeClr val="accent5"/>
          </a:fillRef>
          <a:effectRef idx="0">
            <a:srgbClr val="FFFFFF"/>
          </a:effectRef>
          <a:fontRef idx="minor">
            <a:schemeClr val="lt1"/>
          </a:fontRef>
        </p:style>
        <p:txBody>
          <a:bodyPr rtlCol="0" anchor="ctr"/>
          <a:p>
            <a:pPr algn="ctr"/>
            <a:r>
              <a:rPr lang="en-US"/>
              <a:t>10</a:t>
            </a:r>
            <a:endParaRPr lang="en-US"/>
          </a:p>
        </p:txBody>
      </p:sp>
      <p:sp>
        <p:nvSpPr>
          <p:cNvPr id="40" name="Isosceles Triangle 39"/>
          <p:cNvSpPr/>
          <p:nvPr/>
        </p:nvSpPr>
        <p:spPr>
          <a:xfrm>
            <a:off x="1384300" y="4812030"/>
            <a:ext cx="589280" cy="745490"/>
          </a:xfrm>
          <a:prstGeom prst="triangle">
            <a:avLst/>
          </a:prstGeom>
        </p:spPr>
        <p:style>
          <a:lnRef idx="2">
            <a:schemeClr val="lt1"/>
          </a:lnRef>
          <a:fillRef idx="1">
            <a:schemeClr val="accent2"/>
          </a:fillRef>
          <a:effectRef idx="1">
            <a:schemeClr val="accent2"/>
          </a:effectRef>
          <a:fontRef idx="minor">
            <a:schemeClr val="lt1"/>
          </a:fontRef>
        </p:style>
        <p:txBody>
          <a:bodyPr rtlCol="0" anchor="ctr"/>
          <a:p>
            <a:pPr algn="ctr"/>
            <a:r>
              <a:rPr lang="en-US" sz="1400"/>
              <a:t>10</a:t>
            </a:r>
            <a:endParaRPr lang="en-US" sz="1400"/>
          </a:p>
        </p:txBody>
      </p:sp>
      <p:sp>
        <p:nvSpPr>
          <p:cNvPr id="41" name="Rounded Rectangle 40"/>
          <p:cNvSpPr/>
          <p:nvPr/>
        </p:nvSpPr>
        <p:spPr>
          <a:xfrm>
            <a:off x="7663180" y="3332480"/>
            <a:ext cx="4182110" cy="2574925"/>
          </a:xfrm>
          <a:prstGeom prst="roundRect">
            <a:avLst/>
          </a:prstGeom>
          <a:noFill/>
          <a:ln w="6350">
            <a:solidFill>
              <a:schemeClr val="tx1"/>
            </a:solidFill>
            <a:prstDash val="sys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2" name="Rounded Rectangle 41"/>
          <p:cNvSpPr/>
          <p:nvPr/>
        </p:nvSpPr>
        <p:spPr>
          <a:xfrm>
            <a:off x="2370455" y="3332480"/>
            <a:ext cx="5256530" cy="2574925"/>
          </a:xfrm>
          <a:prstGeom prst="roundRect">
            <a:avLst/>
          </a:prstGeom>
          <a:noFill/>
          <a:ln w="6350">
            <a:solidFill>
              <a:schemeClr val="tx1"/>
            </a:solidFill>
            <a:prstDash val="sys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3" name="Text Box 42"/>
          <p:cNvSpPr txBox="1"/>
          <p:nvPr/>
        </p:nvSpPr>
        <p:spPr>
          <a:xfrm>
            <a:off x="6830060" y="6099810"/>
            <a:ext cx="645160" cy="337185"/>
          </a:xfrm>
          <a:prstGeom prst="rect">
            <a:avLst/>
          </a:prstGeom>
          <a:solidFill>
            <a:srgbClr val="C00000"/>
          </a:solidFill>
        </p:spPr>
        <p:txBody>
          <a:bodyPr wrap="square" rtlCol="0">
            <a:spAutoFit/>
          </a:bodyPr>
          <a:p>
            <a:pPr algn="ctr"/>
            <a:r>
              <a:rPr lang="en-US" sz="1600" i="1" u="sng">
                <a:solidFill>
                  <a:schemeClr val="bg1"/>
                </a:solidFill>
                <a:effectLst>
                  <a:outerShdw blurRad="38100" dist="38100" dir="2700000" algn="tl">
                    <a:srgbClr val="000000">
                      <a:alpha val="43137"/>
                    </a:srgbClr>
                  </a:outerShdw>
                </a:effectLst>
              </a:rPr>
              <a:t>emit</a:t>
            </a:r>
            <a:endParaRPr lang="en-US" sz="1600" i="1" u="sng">
              <a:solidFill>
                <a:schemeClr val="bg1"/>
              </a:solidFill>
              <a:effectLst>
                <a:outerShdw blurRad="38100" dist="38100" dir="2700000" algn="tl">
                  <a:srgbClr val="000000">
                    <a:alpha val="43137"/>
                  </a:srgbClr>
                </a:outerShdw>
              </a:effectLst>
            </a:endParaRPr>
          </a:p>
        </p:txBody>
      </p:sp>
      <p:sp>
        <p:nvSpPr>
          <p:cNvPr id="44" name="Text Box 43"/>
          <p:cNvSpPr txBox="1"/>
          <p:nvPr/>
        </p:nvSpPr>
        <p:spPr>
          <a:xfrm>
            <a:off x="1384300" y="6160135"/>
            <a:ext cx="645160" cy="337185"/>
          </a:xfrm>
          <a:prstGeom prst="rect">
            <a:avLst/>
          </a:prstGeom>
          <a:solidFill>
            <a:srgbClr val="C00000"/>
          </a:solidFill>
        </p:spPr>
        <p:txBody>
          <a:bodyPr wrap="square" rtlCol="0">
            <a:spAutoFit/>
          </a:bodyPr>
          <a:p>
            <a:pPr algn="ctr"/>
            <a:r>
              <a:rPr lang="en-US" sz="1600" i="1" u="sng">
                <a:solidFill>
                  <a:schemeClr val="bg1"/>
                </a:solidFill>
                <a:effectLst>
                  <a:outerShdw blurRad="38100" dist="38100" dir="2700000" algn="tl">
                    <a:srgbClr val="000000">
                      <a:alpha val="43137"/>
                    </a:srgbClr>
                  </a:outerShdw>
                </a:effectLst>
              </a:rPr>
              <a:t>emit</a:t>
            </a:r>
            <a:endParaRPr lang="en-US" sz="1600" i="1" u="sng">
              <a:solidFill>
                <a:schemeClr val="bg1"/>
              </a:solidFill>
              <a:effectLst>
                <a:outerShdw blurRad="38100" dist="38100" dir="2700000" algn="tl">
                  <a:srgbClr val="000000">
                    <a:alpha val="43137"/>
                  </a:srgbClr>
                </a:outerShdw>
              </a:effectLst>
            </a:endParaRPr>
          </a:p>
        </p:txBody>
      </p:sp>
      <p:sp>
        <p:nvSpPr>
          <p:cNvPr id="45" name="Text Box 44"/>
          <p:cNvSpPr txBox="1"/>
          <p:nvPr/>
        </p:nvSpPr>
        <p:spPr>
          <a:xfrm>
            <a:off x="2397760" y="2686685"/>
            <a:ext cx="8509635" cy="368300"/>
          </a:xfrm>
          <a:prstGeom prst="rect">
            <a:avLst/>
          </a:prstGeom>
          <a:noFill/>
        </p:spPr>
        <p:txBody>
          <a:bodyPr wrap="square" rtlCol="0">
            <a:spAutoFit/>
          </a:bodyPr>
          <a:p>
            <a:endParaRPr lang="en-US"/>
          </a:p>
        </p:txBody>
      </p:sp>
      <p:sp>
        <p:nvSpPr>
          <p:cNvPr id="8" name="Text Box 7"/>
          <p:cNvSpPr txBox="1"/>
          <p:nvPr/>
        </p:nvSpPr>
        <p:spPr>
          <a:xfrm>
            <a:off x="2397760" y="2686685"/>
            <a:ext cx="8509635" cy="368300"/>
          </a:xfrm>
          <a:prstGeom prst="rect">
            <a:avLst/>
          </a:prstGeom>
          <a:noFill/>
        </p:spPr>
        <p:txBody>
          <a:bodyPr wrap="square" rtlCol="0">
            <a:spAutoFit/>
          </a:bodyPr>
          <a:p>
            <a:r>
              <a:rPr lang="en-US" b="1" i="1">
                <a:solidFill>
                  <a:srgbClr val="C00000"/>
                </a:solidFill>
                <a:effectLst>
                  <a:outerShdw blurRad="38100" dist="38100" dir="2700000" algn="tl">
                    <a:srgbClr val="000000">
                      <a:alpha val="43137"/>
                    </a:srgbClr>
                  </a:outerShdw>
                </a:effectLst>
                <a:sym typeface="+mn-ea"/>
              </a:rPr>
              <a:t>The event timestamp out-of-orderness is norm</a:t>
            </a:r>
            <a:endParaRPr lang="en-US"/>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40"/>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4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1"/>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3" presetClass="entr" presetSubtype="10" fill="hold" grpId="0" nodeType="clickEffect">
                                  <p:stCondLst>
                                    <p:cond delay="0"/>
                                  </p:stCondLst>
                                  <p:childTnLst>
                                    <p:set>
                                      <p:cBhvr>
                                        <p:cTn id="104" dur="1" fill="hold">
                                          <p:stCondLst>
                                            <p:cond delay="0"/>
                                          </p:stCondLst>
                                        </p:cTn>
                                        <p:tgtEl>
                                          <p:spTgt spid="44"/>
                                        </p:tgtEl>
                                        <p:attrNameLst>
                                          <p:attrName>style.visibility</p:attrName>
                                        </p:attrNameLst>
                                      </p:cBhvr>
                                      <p:to>
                                        <p:strVal val="visible"/>
                                      </p:to>
                                    </p:set>
                                    <p:animEffect transition="in" filter="blinds(horizontal)">
                                      <p:cBhvr>
                                        <p:cTn id="105" dur="500"/>
                                        <p:tgtEl>
                                          <p:spTgt spid="44"/>
                                        </p:tgtEl>
                                      </p:cBhvr>
                                    </p:animEffect>
                                  </p:childTnLst>
                                </p:cTn>
                              </p:par>
                              <p:par>
                                <p:cTn id="106" presetID="3" presetClass="entr" presetSubtype="10" fill="hold" grpId="0" nodeType="withEffect">
                                  <p:stCondLst>
                                    <p:cond delay="0"/>
                                  </p:stCondLst>
                                  <p:childTnLst>
                                    <p:set>
                                      <p:cBhvr>
                                        <p:cTn id="107" dur="1" fill="hold">
                                          <p:stCondLst>
                                            <p:cond delay="0"/>
                                          </p:stCondLst>
                                        </p:cTn>
                                        <p:tgtEl>
                                          <p:spTgt spid="43"/>
                                        </p:tgtEl>
                                        <p:attrNameLst>
                                          <p:attrName>style.visibility</p:attrName>
                                        </p:attrNameLst>
                                      </p:cBhvr>
                                      <p:to>
                                        <p:strVal val="visible"/>
                                      </p:to>
                                    </p:set>
                                    <p:animEffect transition="in" filter="blinds(horizontal)">
                                      <p:cBhvr>
                                        <p:cTn id="108" dur="500"/>
                                        <p:tgtEl>
                                          <p:spTgt spid="43"/>
                                        </p:tgtEl>
                                      </p:cBhvr>
                                    </p:animEffec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45"/>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 grpId="0" bldLvl="0" animBg="1"/>
      <p:bldP spid="15" grpId="0"/>
      <p:bldP spid="16" grpId="0" bldLvl="0" animBg="1"/>
      <p:bldP spid="17" grpId="0"/>
      <p:bldP spid="7" grpId="0" bldLvl="0" animBg="1"/>
      <p:bldP spid="21" grpId="0" bldLvl="0" animBg="1"/>
      <p:bldP spid="22" grpId="0" bldLvl="0" animBg="1"/>
      <p:bldP spid="31" grpId="0" bldLvl="0" animBg="1"/>
      <p:bldP spid="23" grpId="0" bldLvl="0" animBg="1"/>
      <p:bldP spid="24" grpId="0" bldLvl="0" animBg="1"/>
      <p:bldP spid="33" grpId="0" bldLvl="0" animBg="1"/>
      <p:bldP spid="25" grpId="0" bldLvl="0" animBg="1"/>
      <p:bldP spid="26" grpId="0" bldLvl="0" animBg="1"/>
      <p:bldP spid="36" grpId="0" bldLvl="0" animBg="1"/>
      <p:bldP spid="27" grpId="0" bldLvl="0" animBg="1"/>
      <p:bldP spid="28" grpId="0" bldLvl="0" animBg="1"/>
      <p:bldP spid="39" grpId="0" bldLvl="0" animBg="1"/>
      <p:bldP spid="40" grpId="0" bldLvl="0" animBg="1"/>
      <p:bldP spid="3" grpId="0" bldLvl="0" animBg="1" uiExpand="1" build="allAtOnce"/>
      <p:bldP spid="42" grpId="0" bldLvl="0" animBg="1"/>
      <p:bldP spid="41" grpId="0" bldLvl="0" animBg="1"/>
      <p:bldP spid="44" grpId="0" bldLvl="0" animBg="1"/>
      <p:bldP spid="43" grpId="0" bldLvl="0" animBg="1"/>
      <p:bldP spid="45" grpId="0"/>
      <p:bldP spid="8"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8178800" cy="907415"/>
          </a:xfrm>
        </p:spPr>
        <p:txBody>
          <a:bodyPr>
            <a:normAutofit fontScale="90000"/>
          </a:bodyPr>
          <a:p>
            <a:r>
              <a:rPr lang="en-US" sz="4000">
                <a:sym typeface="+mn-ea"/>
              </a:rPr>
              <a:t>Out-of-orderness elements and late data</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6" name="Rectangles 5"/>
          <p:cNvSpPr/>
          <p:nvPr/>
        </p:nvSpPr>
        <p:spPr>
          <a:xfrm>
            <a:off x="1384300" y="1892935"/>
            <a:ext cx="10292080" cy="900430"/>
          </a:xfrm>
          <a:prstGeom prst="rect">
            <a:avLst/>
          </a:prstGeom>
        </p:spPr>
        <p:style>
          <a:lnRef idx="0">
            <a:srgbClr val="FFFFFF"/>
          </a:lnRef>
          <a:fillRef idx="2">
            <a:schemeClr val="accent6"/>
          </a:fillRef>
          <a:effectRef idx="0">
            <a:srgbClr val="FFFFFF"/>
          </a:effectRef>
          <a:fontRef idx="minor">
            <a:schemeClr val="lt1"/>
          </a:fontRef>
        </p:style>
        <p:txBody>
          <a:bodyPr rtlCol="0" anchor="ctr"/>
          <a:p>
            <a:pPr algn="ctr"/>
            <a:endParaRPr lang="en-US"/>
          </a:p>
        </p:txBody>
      </p:sp>
      <p:sp>
        <p:nvSpPr>
          <p:cNvPr id="7" name="Rectangles 6"/>
          <p:cNvSpPr/>
          <p:nvPr/>
        </p:nvSpPr>
        <p:spPr>
          <a:xfrm>
            <a:off x="10843895" y="2100580"/>
            <a:ext cx="647065" cy="468630"/>
          </a:xfrm>
          <a:prstGeom prst="rect">
            <a:avLst/>
          </a:prstGeom>
        </p:spPr>
        <p:style>
          <a:lnRef idx="0">
            <a:srgbClr val="FFFFFF"/>
          </a:lnRef>
          <a:fillRef idx="3">
            <a:schemeClr val="accent5"/>
          </a:fillRef>
          <a:effectRef idx="0">
            <a:srgbClr val="FFFFFF"/>
          </a:effectRef>
          <a:fontRef idx="minor">
            <a:schemeClr val="lt1"/>
          </a:fontRef>
        </p:style>
        <p:txBody>
          <a:bodyPr rtlCol="0" anchor="ctr"/>
          <a:p>
            <a:pPr algn="ctr"/>
            <a:r>
              <a:rPr lang="en-US"/>
              <a:t>1</a:t>
            </a:r>
            <a:endParaRPr lang="en-US"/>
          </a:p>
        </p:txBody>
      </p:sp>
      <p:sp>
        <p:nvSpPr>
          <p:cNvPr id="15" name="Text Box 14"/>
          <p:cNvSpPr txBox="1"/>
          <p:nvPr/>
        </p:nvSpPr>
        <p:spPr>
          <a:xfrm>
            <a:off x="187325" y="1974850"/>
            <a:ext cx="1113155" cy="737235"/>
          </a:xfrm>
          <a:prstGeom prst="rect">
            <a:avLst/>
          </a:prstGeom>
          <a:noFill/>
        </p:spPr>
        <p:txBody>
          <a:bodyPr wrap="square" rtlCol="0">
            <a:spAutoFit/>
          </a:bodyPr>
          <a:p>
            <a:r>
              <a:rPr lang="en-US" sz="1400"/>
              <a:t>DataStream</a:t>
            </a:r>
            <a:endParaRPr lang="en-US" sz="1400"/>
          </a:p>
          <a:p>
            <a:r>
              <a:rPr lang="en-US" sz="1400"/>
              <a:t>        /</a:t>
            </a:r>
            <a:endParaRPr lang="en-US" sz="1400"/>
          </a:p>
          <a:p>
            <a:r>
              <a:rPr lang="en-US" sz="1400"/>
              <a:t>Elements</a:t>
            </a:r>
            <a:endParaRPr lang="en-US" sz="1400"/>
          </a:p>
        </p:txBody>
      </p:sp>
      <p:sp>
        <p:nvSpPr>
          <p:cNvPr id="16" name="Rectangles 15"/>
          <p:cNvSpPr/>
          <p:nvPr/>
        </p:nvSpPr>
        <p:spPr>
          <a:xfrm>
            <a:off x="1384300" y="3180715"/>
            <a:ext cx="10292080" cy="900430"/>
          </a:xfrm>
          <a:prstGeom prst="rect">
            <a:avLst/>
          </a:prstGeom>
        </p:spPr>
        <p:style>
          <a:lnRef idx="0">
            <a:srgbClr val="FFFFFF"/>
          </a:lnRef>
          <a:fillRef idx="2">
            <a:schemeClr val="accent3"/>
          </a:fillRef>
          <a:effectRef idx="0">
            <a:srgbClr val="FFFFFF"/>
          </a:effectRef>
          <a:fontRef idx="minor">
            <a:schemeClr val="dk1"/>
          </a:fontRef>
        </p:style>
        <p:txBody>
          <a:bodyPr rtlCol="0" anchor="ctr"/>
          <a:p>
            <a:pPr algn="ctr"/>
            <a:endParaRPr lang="en-US"/>
          </a:p>
        </p:txBody>
      </p:sp>
      <p:sp>
        <p:nvSpPr>
          <p:cNvPr id="17" name="Text Box 16"/>
          <p:cNvSpPr txBox="1"/>
          <p:nvPr/>
        </p:nvSpPr>
        <p:spPr>
          <a:xfrm>
            <a:off x="187325" y="3262630"/>
            <a:ext cx="1113155" cy="737235"/>
          </a:xfrm>
          <a:prstGeom prst="rect">
            <a:avLst/>
          </a:prstGeom>
          <a:noFill/>
        </p:spPr>
        <p:txBody>
          <a:bodyPr wrap="square" rtlCol="0">
            <a:spAutoFit/>
          </a:bodyPr>
          <a:p>
            <a:r>
              <a:rPr lang="en-US" sz="1400"/>
              <a:t>Logic Clock</a:t>
            </a:r>
            <a:endParaRPr lang="en-US" sz="1400"/>
          </a:p>
          <a:p>
            <a:r>
              <a:rPr lang="en-US" sz="1400"/>
              <a:t>        /</a:t>
            </a:r>
            <a:endParaRPr lang="en-US" sz="1400"/>
          </a:p>
          <a:p>
            <a:r>
              <a:rPr lang="en-US" sz="1400"/>
              <a:t>Watermark</a:t>
            </a:r>
            <a:endParaRPr lang="en-US" sz="1400"/>
          </a:p>
        </p:txBody>
      </p:sp>
      <p:sp>
        <p:nvSpPr>
          <p:cNvPr id="21" name="Rectangles 20"/>
          <p:cNvSpPr/>
          <p:nvPr/>
        </p:nvSpPr>
        <p:spPr>
          <a:xfrm>
            <a:off x="9895205" y="2100580"/>
            <a:ext cx="640080" cy="468630"/>
          </a:xfrm>
          <a:prstGeom prst="rect">
            <a:avLst/>
          </a:prstGeom>
        </p:spPr>
        <p:style>
          <a:lnRef idx="0">
            <a:srgbClr val="FFFFFF"/>
          </a:lnRef>
          <a:fillRef idx="3">
            <a:schemeClr val="accent5"/>
          </a:fillRef>
          <a:effectRef idx="0">
            <a:srgbClr val="FFFFFF"/>
          </a:effectRef>
          <a:fontRef idx="minor">
            <a:schemeClr val="lt1"/>
          </a:fontRef>
        </p:style>
        <p:txBody>
          <a:bodyPr rtlCol="0" anchor="ctr"/>
          <a:p>
            <a:pPr algn="ctr"/>
            <a:r>
              <a:rPr lang="en-US"/>
              <a:t>3</a:t>
            </a:r>
            <a:endParaRPr lang="en-US"/>
          </a:p>
        </p:txBody>
      </p:sp>
      <p:sp>
        <p:nvSpPr>
          <p:cNvPr id="22" name="Rectangles 21"/>
          <p:cNvSpPr/>
          <p:nvPr/>
        </p:nvSpPr>
        <p:spPr>
          <a:xfrm>
            <a:off x="8924290" y="2100580"/>
            <a:ext cx="622300" cy="468630"/>
          </a:xfrm>
          <a:prstGeom prst="rect">
            <a:avLst/>
          </a:prstGeom>
        </p:spPr>
        <p:style>
          <a:lnRef idx="0">
            <a:srgbClr val="FFFFFF"/>
          </a:lnRef>
          <a:fillRef idx="3">
            <a:schemeClr val="accent5"/>
          </a:fillRef>
          <a:effectRef idx="0">
            <a:srgbClr val="FFFFFF"/>
          </a:effectRef>
          <a:fontRef idx="minor">
            <a:schemeClr val="lt1"/>
          </a:fontRef>
        </p:style>
        <p:txBody>
          <a:bodyPr rtlCol="0" anchor="ctr"/>
          <a:p>
            <a:pPr algn="ctr"/>
            <a:r>
              <a:rPr lang="en-US"/>
              <a:t>2</a:t>
            </a:r>
            <a:endParaRPr lang="en-US"/>
          </a:p>
        </p:txBody>
      </p:sp>
      <p:sp>
        <p:nvSpPr>
          <p:cNvPr id="23" name="Rectangles 22"/>
          <p:cNvSpPr/>
          <p:nvPr/>
        </p:nvSpPr>
        <p:spPr>
          <a:xfrm>
            <a:off x="7906385" y="2100580"/>
            <a:ext cx="669290" cy="468630"/>
          </a:xfrm>
          <a:prstGeom prst="rect">
            <a:avLst/>
          </a:prstGeom>
        </p:spPr>
        <p:style>
          <a:lnRef idx="0">
            <a:srgbClr val="FFFFFF"/>
          </a:lnRef>
          <a:fillRef idx="3">
            <a:schemeClr val="accent5"/>
          </a:fillRef>
          <a:effectRef idx="0">
            <a:srgbClr val="FFFFFF"/>
          </a:effectRef>
          <a:fontRef idx="minor">
            <a:schemeClr val="lt1"/>
          </a:fontRef>
        </p:style>
        <p:txBody>
          <a:bodyPr rtlCol="0" anchor="ctr"/>
          <a:p>
            <a:pPr algn="ctr"/>
            <a:r>
              <a:rPr lang="en-US"/>
              <a:t>6</a:t>
            </a:r>
            <a:endParaRPr lang="en-US"/>
          </a:p>
        </p:txBody>
      </p:sp>
      <p:sp>
        <p:nvSpPr>
          <p:cNvPr id="24" name="Rectangles 23"/>
          <p:cNvSpPr/>
          <p:nvPr/>
        </p:nvSpPr>
        <p:spPr>
          <a:xfrm>
            <a:off x="6917690" y="2100580"/>
            <a:ext cx="640080" cy="468630"/>
          </a:xfrm>
          <a:prstGeom prst="rect">
            <a:avLst/>
          </a:prstGeom>
        </p:spPr>
        <p:style>
          <a:lnRef idx="0">
            <a:srgbClr val="FFFFFF"/>
          </a:lnRef>
          <a:fillRef idx="3">
            <a:schemeClr val="accent5"/>
          </a:fillRef>
          <a:effectRef idx="0">
            <a:srgbClr val="FFFFFF"/>
          </a:effectRef>
          <a:fontRef idx="minor">
            <a:schemeClr val="lt1"/>
          </a:fontRef>
        </p:style>
        <p:txBody>
          <a:bodyPr rtlCol="0" anchor="ctr"/>
          <a:p>
            <a:pPr algn="ctr"/>
            <a:r>
              <a:rPr lang="en-US"/>
              <a:t>4</a:t>
            </a:r>
            <a:endParaRPr lang="en-US"/>
          </a:p>
        </p:txBody>
      </p:sp>
      <p:sp>
        <p:nvSpPr>
          <p:cNvPr id="25" name="Rectangles 24"/>
          <p:cNvSpPr/>
          <p:nvPr/>
        </p:nvSpPr>
        <p:spPr>
          <a:xfrm>
            <a:off x="5838190" y="2100580"/>
            <a:ext cx="604520" cy="468630"/>
          </a:xfrm>
          <a:prstGeom prst="rect">
            <a:avLst/>
          </a:prstGeom>
        </p:spPr>
        <p:style>
          <a:lnRef idx="0">
            <a:srgbClr val="FFFFFF"/>
          </a:lnRef>
          <a:fillRef idx="3">
            <a:schemeClr val="accent5"/>
          </a:fillRef>
          <a:effectRef idx="0">
            <a:srgbClr val="FFFFFF"/>
          </a:effectRef>
          <a:fontRef idx="minor">
            <a:schemeClr val="lt1"/>
          </a:fontRef>
        </p:style>
        <p:txBody>
          <a:bodyPr rtlCol="0" anchor="ctr"/>
          <a:p>
            <a:pPr algn="ctr"/>
            <a:r>
              <a:rPr lang="en-US"/>
              <a:t>5</a:t>
            </a:r>
            <a:endParaRPr lang="en-US"/>
          </a:p>
        </p:txBody>
      </p:sp>
      <p:sp>
        <p:nvSpPr>
          <p:cNvPr id="26" name="Rectangles 25"/>
          <p:cNvSpPr/>
          <p:nvPr/>
        </p:nvSpPr>
        <p:spPr>
          <a:xfrm>
            <a:off x="4773930" y="2100580"/>
            <a:ext cx="589280" cy="468630"/>
          </a:xfrm>
          <a:prstGeom prst="rect">
            <a:avLst/>
          </a:prstGeom>
        </p:spPr>
        <p:style>
          <a:lnRef idx="0">
            <a:srgbClr val="FFFFFF"/>
          </a:lnRef>
          <a:fillRef idx="3">
            <a:schemeClr val="accent5"/>
          </a:fillRef>
          <a:effectRef idx="0">
            <a:srgbClr val="FFFFFF"/>
          </a:effectRef>
          <a:fontRef idx="minor">
            <a:schemeClr val="lt1"/>
          </a:fontRef>
        </p:style>
        <p:txBody>
          <a:bodyPr rtlCol="0" anchor="ctr"/>
          <a:p>
            <a:pPr algn="ctr"/>
            <a:r>
              <a:rPr lang="en-US"/>
              <a:t>9</a:t>
            </a:r>
            <a:endParaRPr lang="en-US"/>
          </a:p>
        </p:txBody>
      </p:sp>
      <p:sp>
        <p:nvSpPr>
          <p:cNvPr id="27" name="Rectangles 26"/>
          <p:cNvSpPr/>
          <p:nvPr/>
        </p:nvSpPr>
        <p:spPr>
          <a:xfrm>
            <a:off x="3735705" y="2100580"/>
            <a:ext cx="563245" cy="468630"/>
          </a:xfrm>
          <a:prstGeom prst="rect">
            <a:avLst/>
          </a:prstGeom>
        </p:spPr>
        <p:style>
          <a:lnRef idx="0">
            <a:srgbClr val="FFFFFF"/>
          </a:lnRef>
          <a:fillRef idx="3">
            <a:schemeClr val="accent5"/>
          </a:fillRef>
          <a:effectRef idx="0">
            <a:srgbClr val="FFFFFF"/>
          </a:effectRef>
          <a:fontRef idx="minor">
            <a:schemeClr val="lt1"/>
          </a:fontRef>
        </p:style>
        <p:txBody>
          <a:bodyPr rtlCol="0" anchor="ctr"/>
          <a:p>
            <a:pPr algn="ctr"/>
            <a:r>
              <a:rPr lang="en-US"/>
              <a:t>7</a:t>
            </a:r>
            <a:endParaRPr lang="en-US"/>
          </a:p>
        </p:txBody>
      </p:sp>
      <p:sp>
        <p:nvSpPr>
          <p:cNvPr id="28" name="Rectangles 27"/>
          <p:cNvSpPr/>
          <p:nvPr/>
        </p:nvSpPr>
        <p:spPr>
          <a:xfrm>
            <a:off x="2684145" y="2100580"/>
            <a:ext cx="616585" cy="468630"/>
          </a:xfrm>
          <a:prstGeom prst="rect">
            <a:avLst/>
          </a:prstGeom>
        </p:spPr>
        <p:style>
          <a:lnRef idx="0">
            <a:srgbClr val="FFFFFF"/>
          </a:lnRef>
          <a:fillRef idx="3">
            <a:schemeClr val="accent5"/>
          </a:fillRef>
          <a:effectRef idx="0">
            <a:srgbClr val="FFFFFF"/>
          </a:effectRef>
          <a:fontRef idx="minor">
            <a:schemeClr val="lt1"/>
          </a:fontRef>
        </p:style>
        <p:txBody>
          <a:bodyPr rtlCol="0" anchor="ctr"/>
          <a:p>
            <a:pPr algn="ctr"/>
            <a:r>
              <a:rPr lang="en-US"/>
              <a:t>10</a:t>
            </a:r>
            <a:endParaRPr lang="en-US"/>
          </a:p>
        </p:txBody>
      </p:sp>
      <p:sp>
        <p:nvSpPr>
          <p:cNvPr id="31" name="Isosceles Triangle 30"/>
          <p:cNvSpPr/>
          <p:nvPr/>
        </p:nvSpPr>
        <p:spPr>
          <a:xfrm>
            <a:off x="8507730" y="3180715"/>
            <a:ext cx="445770" cy="745490"/>
          </a:xfrm>
          <a:prstGeom prst="triangle">
            <a:avLst/>
          </a:prstGeom>
        </p:spPr>
        <p:style>
          <a:lnRef idx="2">
            <a:schemeClr val="lt1"/>
          </a:lnRef>
          <a:fillRef idx="1">
            <a:schemeClr val="accent2"/>
          </a:fillRef>
          <a:effectRef idx="1">
            <a:schemeClr val="accent2"/>
          </a:effectRef>
          <a:fontRef idx="minor">
            <a:schemeClr val="lt1"/>
          </a:fontRef>
        </p:style>
        <p:txBody>
          <a:bodyPr rtlCol="0" anchor="ctr"/>
          <a:p>
            <a:pPr algn="ctr"/>
            <a:r>
              <a:rPr lang="en-US"/>
              <a:t>3</a:t>
            </a:r>
            <a:endParaRPr lang="en-US"/>
          </a:p>
        </p:txBody>
      </p:sp>
      <p:sp>
        <p:nvSpPr>
          <p:cNvPr id="33" name="Isosceles Triangle 32"/>
          <p:cNvSpPr/>
          <p:nvPr/>
        </p:nvSpPr>
        <p:spPr>
          <a:xfrm>
            <a:off x="6587490" y="3180715"/>
            <a:ext cx="445770" cy="745490"/>
          </a:xfrm>
          <a:prstGeom prst="triangle">
            <a:avLst/>
          </a:prstGeom>
        </p:spPr>
        <p:style>
          <a:lnRef idx="2">
            <a:schemeClr val="lt1"/>
          </a:lnRef>
          <a:fillRef idx="1">
            <a:schemeClr val="accent2"/>
          </a:fillRef>
          <a:effectRef idx="1">
            <a:schemeClr val="accent2"/>
          </a:effectRef>
          <a:fontRef idx="minor">
            <a:schemeClr val="lt1"/>
          </a:fontRef>
        </p:style>
        <p:txBody>
          <a:bodyPr rtlCol="0" anchor="ctr"/>
          <a:p>
            <a:pPr algn="ctr"/>
            <a:r>
              <a:rPr lang="en-US"/>
              <a:t>6</a:t>
            </a:r>
            <a:endParaRPr lang="en-US"/>
          </a:p>
        </p:txBody>
      </p:sp>
      <p:sp>
        <p:nvSpPr>
          <p:cNvPr id="36" name="Isosceles Triangle 35"/>
          <p:cNvSpPr/>
          <p:nvPr/>
        </p:nvSpPr>
        <p:spPr>
          <a:xfrm>
            <a:off x="4378960" y="3180715"/>
            <a:ext cx="445770" cy="745490"/>
          </a:xfrm>
          <a:prstGeom prst="triangle">
            <a:avLst/>
          </a:prstGeom>
        </p:spPr>
        <p:style>
          <a:lnRef idx="2">
            <a:schemeClr val="lt1"/>
          </a:lnRef>
          <a:fillRef idx="1">
            <a:schemeClr val="accent2"/>
          </a:fillRef>
          <a:effectRef idx="1">
            <a:schemeClr val="accent2"/>
          </a:effectRef>
          <a:fontRef idx="minor">
            <a:schemeClr val="lt1"/>
          </a:fontRef>
        </p:style>
        <p:txBody>
          <a:bodyPr rtlCol="0" anchor="ctr"/>
          <a:p>
            <a:pPr algn="ctr"/>
            <a:r>
              <a:rPr lang="en-US"/>
              <a:t>9</a:t>
            </a:r>
            <a:endParaRPr lang="en-US"/>
          </a:p>
        </p:txBody>
      </p:sp>
      <p:sp>
        <p:nvSpPr>
          <p:cNvPr id="39" name="Rectangles 38"/>
          <p:cNvSpPr/>
          <p:nvPr/>
        </p:nvSpPr>
        <p:spPr>
          <a:xfrm>
            <a:off x="1684020" y="2109470"/>
            <a:ext cx="616585" cy="468630"/>
          </a:xfrm>
          <a:prstGeom prst="rect">
            <a:avLst/>
          </a:prstGeom>
        </p:spPr>
        <p:style>
          <a:lnRef idx="0">
            <a:srgbClr val="FFFFFF"/>
          </a:lnRef>
          <a:fillRef idx="3">
            <a:schemeClr val="accent5"/>
          </a:fillRef>
          <a:effectRef idx="0">
            <a:srgbClr val="FFFFFF"/>
          </a:effectRef>
          <a:fontRef idx="minor">
            <a:schemeClr val="lt1"/>
          </a:fontRef>
        </p:style>
        <p:txBody>
          <a:bodyPr rtlCol="0" anchor="ctr"/>
          <a:p>
            <a:pPr algn="ctr"/>
            <a:r>
              <a:rPr lang="en-US"/>
              <a:t>8</a:t>
            </a:r>
            <a:endParaRPr lang="en-US"/>
          </a:p>
        </p:txBody>
      </p:sp>
      <p:sp>
        <p:nvSpPr>
          <p:cNvPr id="40" name="Isosceles Triangle 39"/>
          <p:cNvSpPr/>
          <p:nvPr/>
        </p:nvSpPr>
        <p:spPr>
          <a:xfrm>
            <a:off x="1384935" y="3180715"/>
            <a:ext cx="589280" cy="745490"/>
          </a:xfrm>
          <a:prstGeom prst="triangle">
            <a:avLst/>
          </a:prstGeom>
        </p:spPr>
        <p:style>
          <a:lnRef idx="2">
            <a:schemeClr val="lt1"/>
          </a:lnRef>
          <a:fillRef idx="1">
            <a:schemeClr val="accent2"/>
          </a:fillRef>
          <a:effectRef idx="1">
            <a:schemeClr val="accent2"/>
          </a:effectRef>
          <a:fontRef idx="minor">
            <a:schemeClr val="lt1"/>
          </a:fontRef>
        </p:style>
        <p:txBody>
          <a:bodyPr rtlCol="0" anchor="ctr"/>
          <a:p>
            <a:pPr algn="ctr"/>
            <a:r>
              <a:rPr lang="en-US" sz="1400"/>
              <a:t>10</a:t>
            </a:r>
            <a:endParaRPr lang="en-US" sz="1400"/>
          </a:p>
        </p:txBody>
      </p:sp>
      <p:sp>
        <p:nvSpPr>
          <p:cNvPr id="5" name="Rectangles 4"/>
          <p:cNvSpPr/>
          <p:nvPr/>
        </p:nvSpPr>
        <p:spPr>
          <a:xfrm>
            <a:off x="6964045" y="4468495"/>
            <a:ext cx="4727575" cy="1360170"/>
          </a:xfrm>
          <a:prstGeom prst="rect">
            <a:avLst/>
          </a:prstGeom>
          <a:solidFill>
            <a:schemeClr val="accent5">
              <a:lumMod val="20000"/>
              <a:lumOff val="80000"/>
            </a:schemeClr>
          </a:solidFill>
          <a:ln>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Text Box 7"/>
          <p:cNvSpPr txBox="1"/>
          <p:nvPr/>
        </p:nvSpPr>
        <p:spPr>
          <a:xfrm>
            <a:off x="6948805" y="5930900"/>
            <a:ext cx="4758055" cy="368300"/>
          </a:xfrm>
          <a:prstGeom prst="rect">
            <a:avLst/>
          </a:prstGeom>
          <a:noFill/>
        </p:spPr>
        <p:txBody>
          <a:bodyPr wrap="square" rtlCol="0">
            <a:spAutoFit/>
          </a:bodyPr>
          <a:p>
            <a:r>
              <a:rPr lang="en-US"/>
              <a:t>(5                                                                                 0]</a:t>
            </a:r>
            <a:endParaRPr lang="en-US"/>
          </a:p>
        </p:txBody>
      </p:sp>
      <p:sp>
        <p:nvSpPr>
          <p:cNvPr id="9" name="Rectangles 8"/>
          <p:cNvSpPr/>
          <p:nvPr/>
        </p:nvSpPr>
        <p:spPr>
          <a:xfrm>
            <a:off x="10444480" y="4933315"/>
            <a:ext cx="647065" cy="468630"/>
          </a:xfrm>
          <a:prstGeom prst="rect">
            <a:avLst/>
          </a:prstGeom>
        </p:spPr>
        <p:style>
          <a:lnRef idx="0">
            <a:srgbClr val="FFFFFF"/>
          </a:lnRef>
          <a:fillRef idx="3">
            <a:schemeClr val="accent5"/>
          </a:fillRef>
          <a:effectRef idx="0">
            <a:srgbClr val="FFFFFF"/>
          </a:effectRef>
          <a:fontRef idx="minor">
            <a:schemeClr val="lt1"/>
          </a:fontRef>
        </p:style>
        <p:txBody>
          <a:bodyPr rtlCol="0" anchor="ctr"/>
          <a:p>
            <a:pPr algn="ctr"/>
            <a:r>
              <a:rPr lang="en-US"/>
              <a:t>1</a:t>
            </a:r>
            <a:endParaRPr lang="en-US"/>
          </a:p>
        </p:txBody>
      </p:sp>
      <p:sp>
        <p:nvSpPr>
          <p:cNvPr id="10" name="Rectangles 9"/>
          <p:cNvSpPr/>
          <p:nvPr/>
        </p:nvSpPr>
        <p:spPr>
          <a:xfrm>
            <a:off x="9495790" y="4933315"/>
            <a:ext cx="640080" cy="468630"/>
          </a:xfrm>
          <a:prstGeom prst="rect">
            <a:avLst/>
          </a:prstGeom>
        </p:spPr>
        <p:style>
          <a:lnRef idx="0">
            <a:srgbClr val="FFFFFF"/>
          </a:lnRef>
          <a:fillRef idx="3">
            <a:schemeClr val="accent5"/>
          </a:fillRef>
          <a:effectRef idx="0">
            <a:srgbClr val="FFFFFF"/>
          </a:effectRef>
          <a:fontRef idx="minor">
            <a:schemeClr val="lt1"/>
          </a:fontRef>
        </p:style>
        <p:txBody>
          <a:bodyPr rtlCol="0" anchor="ctr"/>
          <a:p>
            <a:pPr algn="ctr"/>
            <a:r>
              <a:rPr lang="en-US"/>
              <a:t>3</a:t>
            </a:r>
            <a:endParaRPr lang="en-US"/>
          </a:p>
        </p:txBody>
      </p:sp>
      <p:sp>
        <p:nvSpPr>
          <p:cNvPr id="11" name="Rectangles 10"/>
          <p:cNvSpPr/>
          <p:nvPr/>
        </p:nvSpPr>
        <p:spPr>
          <a:xfrm>
            <a:off x="8564880" y="4933315"/>
            <a:ext cx="622300" cy="468630"/>
          </a:xfrm>
          <a:prstGeom prst="rect">
            <a:avLst/>
          </a:prstGeom>
        </p:spPr>
        <p:style>
          <a:lnRef idx="0">
            <a:srgbClr val="FFFFFF"/>
          </a:lnRef>
          <a:fillRef idx="3">
            <a:schemeClr val="accent5"/>
          </a:fillRef>
          <a:effectRef idx="0">
            <a:srgbClr val="FFFFFF"/>
          </a:effectRef>
          <a:fontRef idx="minor">
            <a:schemeClr val="lt1"/>
          </a:fontRef>
        </p:style>
        <p:txBody>
          <a:bodyPr rtlCol="0" anchor="ctr"/>
          <a:p>
            <a:pPr algn="ctr"/>
            <a:r>
              <a:rPr lang="en-US"/>
              <a:t>2</a:t>
            </a:r>
            <a:endParaRPr lang="en-US"/>
          </a:p>
        </p:txBody>
      </p:sp>
      <p:sp>
        <p:nvSpPr>
          <p:cNvPr id="12" name="Isosceles Triangle 11"/>
          <p:cNvSpPr/>
          <p:nvPr/>
        </p:nvSpPr>
        <p:spPr>
          <a:xfrm>
            <a:off x="7943215" y="4711700"/>
            <a:ext cx="445770" cy="745490"/>
          </a:xfrm>
          <a:prstGeom prst="triangle">
            <a:avLst/>
          </a:prstGeom>
        </p:spPr>
        <p:style>
          <a:lnRef idx="2">
            <a:schemeClr val="lt1"/>
          </a:lnRef>
          <a:fillRef idx="1">
            <a:schemeClr val="accent2"/>
          </a:fillRef>
          <a:effectRef idx="1">
            <a:schemeClr val="accent2"/>
          </a:effectRef>
          <a:fontRef idx="minor">
            <a:schemeClr val="lt1"/>
          </a:fontRef>
        </p:style>
        <p:txBody>
          <a:bodyPr rtlCol="0" anchor="ctr"/>
          <a:p>
            <a:pPr algn="ctr"/>
            <a:r>
              <a:rPr lang="en-US"/>
              <a:t>3</a:t>
            </a:r>
            <a:endParaRPr lang="en-US"/>
          </a:p>
        </p:txBody>
      </p:sp>
      <p:sp>
        <p:nvSpPr>
          <p:cNvPr id="13" name="Rectangles 12"/>
          <p:cNvSpPr/>
          <p:nvPr/>
        </p:nvSpPr>
        <p:spPr>
          <a:xfrm>
            <a:off x="1385570" y="4468495"/>
            <a:ext cx="5358765" cy="1360170"/>
          </a:xfrm>
          <a:prstGeom prst="rect">
            <a:avLst/>
          </a:prstGeom>
          <a:solidFill>
            <a:schemeClr val="accent5">
              <a:lumMod val="20000"/>
              <a:lumOff val="80000"/>
            </a:schemeClr>
          </a:solidFill>
          <a:ln>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Text Box 13"/>
          <p:cNvSpPr txBox="1"/>
          <p:nvPr/>
        </p:nvSpPr>
        <p:spPr>
          <a:xfrm>
            <a:off x="1448435" y="5930900"/>
            <a:ext cx="5296535" cy="368300"/>
          </a:xfrm>
          <a:prstGeom prst="rect">
            <a:avLst/>
          </a:prstGeom>
          <a:noFill/>
        </p:spPr>
        <p:txBody>
          <a:bodyPr wrap="square" rtlCol="0">
            <a:spAutoFit/>
          </a:bodyPr>
          <a:p>
            <a:r>
              <a:rPr lang="en-US"/>
              <a:t>(10                                                                                         5]</a:t>
            </a:r>
            <a:endParaRPr lang="en-US"/>
          </a:p>
        </p:txBody>
      </p:sp>
      <p:sp>
        <p:nvSpPr>
          <p:cNvPr id="18" name="Rectangles 17"/>
          <p:cNvSpPr/>
          <p:nvPr/>
        </p:nvSpPr>
        <p:spPr>
          <a:xfrm>
            <a:off x="5617845" y="4909820"/>
            <a:ext cx="669290" cy="468630"/>
          </a:xfrm>
          <a:prstGeom prst="rect">
            <a:avLst/>
          </a:prstGeom>
        </p:spPr>
        <p:style>
          <a:lnRef idx="0">
            <a:srgbClr val="FFFFFF"/>
          </a:lnRef>
          <a:fillRef idx="3">
            <a:schemeClr val="accent5"/>
          </a:fillRef>
          <a:effectRef idx="0">
            <a:srgbClr val="FFFFFF"/>
          </a:effectRef>
          <a:fontRef idx="minor">
            <a:schemeClr val="lt1"/>
          </a:fontRef>
        </p:style>
        <p:txBody>
          <a:bodyPr rtlCol="0" anchor="ctr"/>
          <a:p>
            <a:pPr algn="ctr"/>
            <a:r>
              <a:rPr lang="en-US"/>
              <a:t>6</a:t>
            </a:r>
            <a:endParaRPr lang="en-US"/>
          </a:p>
        </p:txBody>
      </p:sp>
      <p:sp>
        <p:nvSpPr>
          <p:cNvPr id="19" name="Isosceles Triangle 18"/>
          <p:cNvSpPr/>
          <p:nvPr/>
        </p:nvSpPr>
        <p:spPr>
          <a:xfrm>
            <a:off x="5029835" y="4656455"/>
            <a:ext cx="445770" cy="745490"/>
          </a:xfrm>
          <a:prstGeom prst="triangle">
            <a:avLst/>
          </a:prstGeom>
        </p:spPr>
        <p:style>
          <a:lnRef idx="2">
            <a:schemeClr val="lt1"/>
          </a:lnRef>
          <a:fillRef idx="1">
            <a:schemeClr val="accent2"/>
          </a:fillRef>
          <a:effectRef idx="1">
            <a:schemeClr val="accent2"/>
          </a:effectRef>
          <a:fontRef idx="minor">
            <a:schemeClr val="lt1"/>
          </a:fontRef>
        </p:style>
        <p:txBody>
          <a:bodyPr rtlCol="0" anchor="ctr"/>
          <a:p>
            <a:pPr algn="ctr"/>
            <a:r>
              <a:rPr lang="en-US"/>
              <a:t>6</a:t>
            </a:r>
            <a:endParaRPr lang="en-US"/>
          </a:p>
        </p:txBody>
      </p:sp>
      <p:sp>
        <p:nvSpPr>
          <p:cNvPr id="20" name="Rectangles 19"/>
          <p:cNvSpPr/>
          <p:nvPr/>
        </p:nvSpPr>
        <p:spPr>
          <a:xfrm>
            <a:off x="3462655" y="4909820"/>
            <a:ext cx="589280" cy="468630"/>
          </a:xfrm>
          <a:prstGeom prst="rect">
            <a:avLst/>
          </a:prstGeom>
        </p:spPr>
        <p:style>
          <a:lnRef idx="0">
            <a:srgbClr val="FFFFFF"/>
          </a:lnRef>
          <a:fillRef idx="3">
            <a:schemeClr val="accent5"/>
          </a:fillRef>
          <a:effectRef idx="0">
            <a:srgbClr val="FFFFFF"/>
          </a:effectRef>
          <a:fontRef idx="minor">
            <a:schemeClr val="lt1"/>
          </a:fontRef>
        </p:style>
        <p:txBody>
          <a:bodyPr rtlCol="0" anchor="ctr"/>
          <a:p>
            <a:pPr algn="ctr"/>
            <a:r>
              <a:rPr lang="en-US"/>
              <a:t>9</a:t>
            </a:r>
            <a:endParaRPr lang="en-US"/>
          </a:p>
        </p:txBody>
      </p:sp>
      <p:sp>
        <p:nvSpPr>
          <p:cNvPr id="29" name="Rectangles 28"/>
          <p:cNvSpPr/>
          <p:nvPr/>
        </p:nvSpPr>
        <p:spPr>
          <a:xfrm>
            <a:off x="2108835" y="4909820"/>
            <a:ext cx="563245" cy="468630"/>
          </a:xfrm>
          <a:prstGeom prst="rect">
            <a:avLst/>
          </a:prstGeom>
        </p:spPr>
        <p:style>
          <a:lnRef idx="0">
            <a:srgbClr val="FFFFFF"/>
          </a:lnRef>
          <a:fillRef idx="3">
            <a:schemeClr val="accent5"/>
          </a:fillRef>
          <a:effectRef idx="0">
            <a:srgbClr val="FFFFFF"/>
          </a:effectRef>
          <a:fontRef idx="minor">
            <a:schemeClr val="lt1"/>
          </a:fontRef>
        </p:style>
        <p:txBody>
          <a:bodyPr rtlCol="0" anchor="ctr"/>
          <a:p>
            <a:pPr algn="ctr"/>
            <a:r>
              <a:rPr lang="en-US"/>
              <a:t>7</a:t>
            </a:r>
            <a:endParaRPr lang="en-US"/>
          </a:p>
        </p:txBody>
      </p:sp>
      <p:sp>
        <p:nvSpPr>
          <p:cNvPr id="30" name="Isosceles Triangle 29"/>
          <p:cNvSpPr/>
          <p:nvPr/>
        </p:nvSpPr>
        <p:spPr>
          <a:xfrm>
            <a:off x="2928620" y="4632960"/>
            <a:ext cx="445770" cy="745490"/>
          </a:xfrm>
          <a:prstGeom prst="triangle">
            <a:avLst/>
          </a:prstGeom>
        </p:spPr>
        <p:style>
          <a:lnRef idx="2">
            <a:schemeClr val="lt1"/>
          </a:lnRef>
          <a:fillRef idx="1">
            <a:schemeClr val="accent2"/>
          </a:fillRef>
          <a:effectRef idx="1">
            <a:schemeClr val="accent2"/>
          </a:effectRef>
          <a:fontRef idx="minor">
            <a:schemeClr val="lt1"/>
          </a:fontRef>
        </p:style>
        <p:txBody>
          <a:bodyPr rtlCol="0" anchor="ctr"/>
          <a:p>
            <a:pPr algn="ctr"/>
            <a:r>
              <a:rPr lang="en-US"/>
              <a:t>9</a:t>
            </a:r>
            <a:endParaRPr lang="en-US"/>
          </a:p>
        </p:txBody>
      </p:sp>
      <p:sp>
        <p:nvSpPr>
          <p:cNvPr id="38" name="Rectangles 37"/>
          <p:cNvSpPr/>
          <p:nvPr/>
        </p:nvSpPr>
        <p:spPr>
          <a:xfrm>
            <a:off x="4238625" y="4909820"/>
            <a:ext cx="604520" cy="468630"/>
          </a:xfrm>
          <a:prstGeom prst="rect">
            <a:avLst/>
          </a:prstGeom>
        </p:spPr>
        <p:style>
          <a:lnRef idx="0">
            <a:srgbClr val="FFFFFF"/>
          </a:lnRef>
          <a:fillRef idx="3">
            <a:schemeClr val="accent5"/>
          </a:fillRef>
          <a:effectRef idx="0">
            <a:srgbClr val="FFFFFF"/>
          </a:effectRef>
          <a:fontRef idx="minor">
            <a:schemeClr val="lt1"/>
          </a:fontRef>
        </p:style>
        <p:txBody>
          <a:bodyPr rtlCol="0" anchor="ctr"/>
          <a:p>
            <a:pPr algn="ctr"/>
            <a:r>
              <a:rPr lang="en-US"/>
              <a:t>5</a:t>
            </a:r>
            <a:endParaRPr lang="en-US"/>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subTnLst>
                                    <p:audio>
                                      <p:cMediaNode>
                                        <p:cTn display="1" masterRel="sameClick">
                                          <p:stCondLst>
                                            <p:cond evt="begin" delay="0">
                                              <p:tn val="11"/>
                                            </p:cond>
                                          </p:stCondLst>
                                          <p:endCondLst>
                                            <p:cond evt="onStopAudio" delay="0">
                                              <p:tgtEl>
                                                <p:sldTgt/>
                                              </p:tgtEl>
                                            </p:cond>
                                          </p:endCondLst>
                                        </p:cTn>
                                        <p:tgtEl>
                                          <p:sndTgt r:embed="rId2" name="type.wav"/>
                                        </p:tgtEl>
                                      </p:cMediaNode>
                                    </p:audio>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7" presetClass="emph" presetSubtype="0" fill="hold" grpId="0" nodeType="clickEffect">
                                  <p:stCondLst>
                                    <p:cond delay="0"/>
                                  </p:stCondLst>
                                  <p:childTnLst>
                                    <p:animClr clrSpc="rgb" dir="cw">
                                      <p:cBhvr override="childStyle">
                                        <p:cTn id="34" dur="250" autoRev="1" fill="hold"/>
                                        <p:tgtEl>
                                          <p:spTgt spid="7"/>
                                        </p:tgtEl>
                                        <p:attrNameLst>
                                          <p:attrName>style.color</p:attrName>
                                        </p:attrNameLst>
                                      </p:cBhvr>
                                      <p:to>
                                        <a:schemeClr val="bg1"/>
                                      </p:to>
                                    </p:animClr>
                                    <p:animClr clrSpc="rgb" dir="cw">
                                      <p:cBhvr>
                                        <p:cTn id="35" dur="250" autoRev="1" fill="hold"/>
                                        <p:tgtEl>
                                          <p:spTgt spid="7"/>
                                        </p:tgtEl>
                                        <p:attrNameLst>
                                          <p:attrName>fillcolor</p:attrName>
                                        </p:attrNameLst>
                                      </p:cBhvr>
                                      <p:to>
                                        <a:schemeClr val="bg1"/>
                                      </p:to>
                                    </p:animClr>
                                    <p:set>
                                      <p:cBhvr>
                                        <p:cTn id="36" dur="250" autoRev="1" fill="hold"/>
                                        <p:tgtEl>
                                          <p:spTgt spid="7"/>
                                        </p:tgtEl>
                                        <p:attrNameLst>
                                          <p:attrName>fill.type</p:attrName>
                                        </p:attrNameLst>
                                      </p:cBhvr>
                                      <p:to>
                                        <p:strVal val="solid"/>
                                      </p:to>
                                    </p:set>
                                    <p:set>
                                      <p:cBhvr>
                                        <p:cTn id="37" dur="250" autoRev="1" fill="hold"/>
                                        <p:tgtEl>
                                          <p:spTgt spid="7"/>
                                        </p:tgtEl>
                                        <p:attrNameLst>
                                          <p:attrName>fill.on</p:attrName>
                                        </p:attrNameLst>
                                      </p:cBhvr>
                                      <p:to>
                                        <p:strVal val="true"/>
                                      </p:to>
                                    </p:set>
                                  </p:childTnLst>
                                  <p:subTnLst>
                                    <p:audio>
                                      <p:cMediaNode>
                                        <p:cTn display="1" masterRel="sameClick">
                                          <p:stCondLst>
                                            <p:cond evt="begin" delay="0">
                                              <p:tn val="33"/>
                                            </p:cond>
                                          </p:stCondLst>
                                          <p:endCondLst>
                                            <p:cond evt="onStopAudio" delay="0">
                                              <p:tgtEl>
                                                <p:sldTgt/>
                                              </p:tgtEl>
                                            </p:cond>
                                          </p:endCondLst>
                                        </p:cTn>
                                        <p:tgtEl>
                                          <p:sndTgt r:embed="rId3" name="type.wav"/>
                                        </p:tgtEl>
                                      </p:cMediaNode>
                                    </p:audio>
                                  </p:sub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7" presetClass="emph" presetSubtype="0" fill="hold" grpId="0" nodeType="clickEffect">
                                  <p:stCondLst>
                                    <p:cond delay="0"/>
                                  </p:stCondLst>
                                  <p:childTnLst>
                                    <p:animClr clrSpc="rgb" dir="cw">
                                      <p:cBhvr override="childStyle">
                                        <p:cTn id="45" dur="250" autoRev="1" fill="hold"/>
                                        <p:tgtEl>
                                          <p:spTgt spid="21"/>
                                        </p:tgtEl>
                                        <p:attrNameLst>
                                          <p:attrName>style.color</p:attrName>
                                        </p:attrNameLst>
                                      </p:cBhvr>
                                      <p:to>
                                        <a:schemeClr val="bg1"/>
                                      </p:to>
                                    </p:animClr>
                                    <p:animClr clrSpc="rgb" dir="cw">
                                      <p:cBhvr>
                                        <p:cTn id="46" dur="250" autoRev="1" fill="hold"/>
                                        <p:tgtEl>
                                          <p:spTgt spid="21"/>
                                        </p:tgtEl>
                                        <p:attrNameLst>
                                          <p:attrName>fillcolor</p:attrName>
                                        </p:attrNameLst>
                                      </p:cBhvr>
                                      <p:to>
                                        <a:schemeClr val="bg1"/>
                                      </p:to>
                                    </p:animClr>
                                    <p:set>
                                      <p:cBhvr>
                                        <p:cTn id="47" dur="250" autoRev="1" fill="hold"/>
                                        <p:tgtEl>
                                          <p:spTgt spid="21"/>
                                        </p:tgtEl>
                                        <p:attrNameLst>
                                          <p:attrName>fill.type</p:attrName>
                                        </p:attrNameLst>
                                      </p:cBhvr>
                                      <p:to>
                                        <p:strVal val="solid"/>
                                      </p:to>
                                    </p:set>
                                    <p:set>
                                      <p:cBhvr>
                                        <p:cTn id="48" dur="250" autoRev="1" fill="hold"/>
                                        <p:tgtEl>
                                          <p:spTgt spid="21"/>
                                        </p:tgtEl>
                                        <p:attrNameLst>
                                          <p:attrName>fill.on</p:attrName>
                                        </p:attrNameLst>
                                      </p:cBhvr>
                                      <p:to>
                                        <p:strVal val="true"/>
                                      </p:to>
                                    </p:set>
                                  </p:childTnLst>
                                  <p:subTnLst>
                                    <p:audio>
                                      <p:cMediaNode>
                                        <p:cTn display="1" masterRel="sameClick">
                                          <p:stCondLst>
                                            <p:cond evt="begin" delay="0">
                                              <p:tn val="44"/>
                                            </p:cond>
                                          </p:stCondLst>
                                          <p:endCondLst>
                                            <p:cond evt="onStopAudio" delay="0">
                                              <p:tgtEl>
                                                <p:sldTgt/>
                                              </p:tgtEl>
                                            </p:cond>
                                          </p:endCondLst>
                                        </p:cTn>
                                        <p:tgtEl>
                                          <p:sndTgt r:embed="rId2" name="type.wav"/>
                                        </p:tgtEl>
                                      </p:cMediaNode>
                                    </p:audio>
                                  </p:sub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7" presetClass="emph" presetSubtype="0" fill="hold" grpId="0" nodeType="clickEffect">
                                  <p:stCondLst>
                                    <p:cond delay="0"/>
                                  </p:stCondLst>
                                  <p:childTnLst>
                                    <p:animClr clrSpc="rgb" dir="cw">
                                      <p:cBhvr override="childStyle">
                                        <p:cTn id="56" dur="250" autoRev="1" fill="hold"/>
                                        <p:tgtEl>
                                          <p:spTgt spid="22"/>
                                        </p:tgtEl>
                                        <p:attrNameLst>
                                          <p:attrName>style.color</p:attrName>
                                        </p:attrNameLst>
                                      </p:cBhvr>
                                      <p:to>
                                        <a:schemeClr val="bg1"/>
                                      </p:to>
                                    </p:animClr>
                                    <p:animClr clrSpc="rgb" dir="cw">
                                      <p:cBhvr>
                                        <p:cTn id="57" dur="250" autoRev="1" fill="hold"/>
                                        <p:tgtEl>
                                          <p:spTgt spid="22"/>
                                        </p:tgtEl>
                                        <p:attrNameLst>
                                          <p:attrName>fillcolor</p:attrName>
                                        </p:attrNameLst>
                                      </p:cBhvr>
                                      <p:to>
                                        <a:schemeClr val="bg1"/>
                                      </p:to>
                                    </p:animClr>
                                    <p:set>
                                      <p:cBhvr>
                                        <p:cTn id="58" dur="250" autoRev="1" fill="hold"/>
                                        <p:tgtEl>
                                          <p:spTgt spid="22"/>
                                        </p:tgtEl>
                                        <p:attrNameLst>
                                          <p:attrName>fill.type</p:attrName>
                                        </p:attrNameLst>
                                      </p:cBhvr>
                                      <p:to>
                                        <p:strVal val="solid"/>
                                      </p:to>
                                    </p:set>
                                    <p:set>
                                      <p:cBhvr>
                                        <p:cTn id="59" dur="250" autoRev="1" fill="hold"/>
                                        <p:tgtEl>
                                          <p:spTgt spid="22"/>
                                        </p:tgtEl>
                                        <p:attrNameLst>
                                          <p:attrName>fill.on</p:attrName>
                                        </p:attrNameLst>
                                      </p:cBhvr>
                                      <p:to>
                                        <p:strVal val="true"/>
                                      </p:to>
                                    </p:set>
                                  </p:childTnLst>
                                  <p:subTnLst>
                                    <p:audio>
                                      <p:cMediaNode>
                                        <p:cTn display="1" masterRel="sameClick">
                                          <p:stCondLst>
                                            <p:cond evt="begin" delay="0">
                                              <p:tn val="55"/>
                                            </p:cond>
                                          </p:stCondLst>
                                          <p:endCondLst>
                                            <p:cond evt="onStopAudio" delay="0">
                                              <p:tgtEl>
                                                <p:sldTgt/>
                                              </p:tgtEl>
                                            </p:cond>
                                          </p:endCondLst>
                                        </p:cTn>
                                        <p:tgtEl>
                                          <p:sndTgt r:embed="rId2" name="type.wav"/>
                                        </p:tgtEl>
                                      </p:cMediaNode>
                                    </p:audio>
                                  </p:sub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1"/>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27" presetClass="emph" presetSubtype="0" fill="hold" grpId="1" nodeType="clickEffect">
                                  <p:stCondLst>
                                    <p:cond delay="0"/>
                                  </p:stCondLst>
                                  <p:childTnLst>
                                    <p:animClr clrSpc="rgb" dir="cw">
                                      <p:cBhvr override="childStyle">
                                        <p:cTn id="67" dur="250" autoRev="1" fill="hold"/>
                                        <p:tgtEl>
                                          <p:spTgt spid="31"/>
                                        </p:tgtEl>
                                        <p:attrNameLst>
                                          <p:attrName>style.color</p:attrName>
                                        </p:attrNameLst>
                                      </p:cBhvr>
                                      <p:to>
                                        <a:schemeClr val="bg1"/>
                                      </p:to>
                                    </p:animClr>
                                    <p:animClr clrSpc="rgb" dir="cw">
                                      <p:cBhvr>
                                        <p:cTn id="68" dur="250" autoRev="1" fill="hold"/>
                                        <p:tgtEl>
                                          <p:spTgt spid="31"/>
                                        </p:tgtEl>
                                        <p:attrNameLst>
                                          <p:attrName>fillcolor</p:attrName>
                                        </p:attrNameLst>
                                      </p:cBhvr>
                                      <p:to>
                                        <a:schemeClr val="bg1"/>
                                      </p:to>
                                    </p:animClr>
                                    <p:set>
                                      <p:cBhvr>
                                        <p:cTn id="69" dur="250" autoRev="1" fill="hold"/>
                                        <p:tgtEl>
                                          <p:spTgt spid="31"/>
                                        </p:tgtEl>
                                        <p:attrNameLst>
                                          <p:attrName>fill.type</p:attrName>
                                        </p:attrNameLst>
                                      </p:cBhvr>
                                      <p:to>
                                        <p:strVal val="solid"/>
                                      </p:to>
                                    </p:set>
                                    <p:set>
                                      <p:cBhvr>
                                        <p:cTn id="70" dur="250" autoRev="1" fill="hold"/>
                                        <p:tgtEl>
                                          <p:spTgt spid="31"/>
                                        </p:tgtEl>
                                        <p:attrNameLst>
                                          <p:attrName>fill.on</p:attrName>
                                        </p:attrNameLst>
                                      </p:cBhvr>
                                      <p:to>
                                        <p:strVal val="true"/>
                                      </p:to>
                                    </p:set>
                                  </p:childTnLst>
                                  <p:subTnLst>
                                    <p:audio>
                                      <p:cMediaNode>
                                        <p:cTn display="1" masterRel="sameClick">
                                          <p:stCondLst>
                                            <p:cond evt="begin" delay="0">
                                              <p:tn val="66"/>
                                            </p:cond>
                                          </p:stCondLst>
                                          <p:endCondLst>
                                            <p:cond evt="onStopAudio" delay="0">
                                              <p:tgtEl>
                                                <p:sldTgt/>
                                              </p:tgtEl>
                                            </p:cond>
                                          </p:endCondLst>
                                        </p:cTn>
                                        <p:tgtEl>
                                          <p:sndTgt r:embed="rId2" name="type.wav"/>
                                        </p:tgtEl>
                                      </p:cMediaNode>
                                    </p:audio>
                                  </p:sub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21" presetClass="emph" presetSubtype="0" fill="hold" grpId="1" nodeType="clickEffect">
                                  <p:stCondLst>
                                    <p:cond delay="0"/>
                                  </p:stCondLst>
                                  <p:childTnLst>
                                    <p:animClr clrSpc="hsl" dir="cw">
                                      <p:cBhvr override="childStyle">
                                        <p:cTn id="84" dur="500" fill="hold"/>
                                        <p:tgtEl>
                                          <p:spTgt spid="5"/>
                                        </p:tgtEl>
                                        <p:attrNameLst>
                                          <p:attrName>style.color</p:attrName>
                                        </p:attrNameLst>
                                      </p:cBhvr>
                                      <p:by>
                                        <p:hsl h="7200000" s="0" l="0"/>
                                      </p:by>
                                    </p:animClr>
                                    <p:animClr clrSpc="hsl" dir="cw">
                                      <p:cBhvr>
                                        <p:cTn id="85" dur="500" fill="hold"/>
                                        <p:tgtEl>
                                          <p:spTgt spid="5"/>
                                        </p:tgtEl>
                                        <p:attrNameLst>
                                          <p:attrName>fillcolor</p:attrName>
                                        </p:attrNameLst>
                                      </p:cBhvr>
                                      <p:by>
                                        <p:hsl h="7200000" s="0" l="0"/>
                                      </p:by>
                                    </p:animClr>
                                    <p:animClr clrSpc="hsl" dir="cw">
                                      <p:cBhvr>
                                        <p:cTn id="86" dur="500" fill="hold"/>
                                        <p:tgtEl>
                                          <p:spTgt spid="5"/>
                                        </p:tgtEl>
                                        <p:attrNameLst>
                                          <p:attrName>stroke.color</p:attrName>
                                        </p:attrNameLst>
                                      </p:cBhvr>
                                      <p:by>
                                        <p:hsl h="7200000" s="0" l="0"/>
                                      </p:by>
                                    </p:animClr>
                                    <p:set>
                                      <p:cBhvr>
                                        <p:cTn id="87" dur="500" fill="hold"/>
                                        <p:tgtEl>
                                          <p:spTgt spid="5"/>
                                        </p:tgtEl>
                                        <p:attrNameLst>
                                          <p:attrName>fill.type</p:attrName>
                                        </p:attrNameLst>
                                      </p:cBhvr>
                                      <p:to>
                                        <p:strVal val="solid"/>
                                      </p:to>
                                    </p:set>
                                  </p:childTnLst>
                                </p:cTn>
                              </p:par>
                            </p:childTnLst>
                          </p:cTn>
                        </p:par>
                      </p:childTnLst>
                    </p:cTn>
                  </p:par>
                  <p:par>
                    <p:cTn id="88" fill="hold">
                      <p:stCondLst>
                        <p:cond delay="indefinite"/>
                      </p:stCondLst>
                      <p:childTnLst>
                        <p:par>
                          <p:cTn id="89" fill="hold">
                            <p:stCondLst>
                              <p:cond delay="0"/>
                            </p:stCondLst>
                            <p:childTnLst>
                              <p:par>
                                <p:cTn id="90" presetID="27" presetClass="emph" presetSubtype="0" fill="hold" grpId="1" nodeType="clickEffect">
                                  <p:stCondLst>
                                    <p:cond delay="0"/>
                                  </p:stCondLst>
                                  <p:childTnLst>
                                    <p:animClr clrSpc="rgb" dir="cw">
                                      <p:cBhvr override="childStyle">
                                        <p:cTn id="91" dur="250" autoRev="1" fill="hold"/>
                                        <p:tgtEl>
                                          <p:spTgt spid="33"/>
                                        </p:tgtEl>
                                        <p:attrNameLst>
                                          <p:attrName>style.color</p:attrName>
                                        </p:attrNameLst>
                                      </p:cBhvr>
                                      <p:to>
                                        <a:schemeClr val="bg1"/>
                                      </p:to>
                                    </p:animClr>
                                    <p:animClr clrSpc="rgb" dir="cw">
                                      <p:cBhvr>
                                        <p:cTn id="92" dur="250" autoRev="1" fill="hold"/>
                                        <p:tgtEl>
                                          <p:spTgt spid="33"/>
                                        </p:tgtEl>
                                        <p:attrNameLst>
                                          <p:attrName>fillcolor</p:attrName>
                                        </p:attrNameLst>
                                      </p:cBhvr>
                                      <p:to>
                                        <a:schemeClr val="bg1"/>
                                      </p:to>
                                    </p:animClr>
                                    <p:set>
                                      <p:cBhvr>
                                        <p:cTn id="93" dur="250" autoRev="1" fill="hold"/>
                                        <p:tgtEl>
                                          <p:spTgt spid="33"/>
                                        </p:tgtEl>
                                        <p:attrNameLst>
                                          <p:attrName>fill.type</p:attrName>
                                        </p:attrNameLst>
                                      </p:cBhvr>
                                      <p:to>
                                        <p:strVal val="solid"/>
                                      </p:to>
                                    </p:set>
                                    <p:set>
                                      <p:cBhvr>
                                        <p:cTn id="94" dur="250" autoRev="1" fill="hold"/>
                                        <p:tgtEl>
                                          <p:spTgt spid="33"/>
                                        </p:tgtEl>
                                        <p:attrNameLst>
                                          <p:attrName>fill.on</p:attrName>
                                        </p:attrNameLst>
                                      </p:cBhvr>
                                      <p:to>
                                        <p:strVal val="true"/>
                                      </p:to>
                                    </p:set>
                                  </p:childTnLst>
                                </p:cTn>
                              </p:par>
                              <p:par>
                                <p:cTn id="95" presetID="27" presetClass="emph" presetSubtype="0" fill="hold" grpId="1" nodeType="withEffect">
                                  <p:stCondLst>
                                    <p:cond delay="0"/>
                                  </p:stCondLst>
                                  <p:childTnLst>
                                    <p:animClr clrSpc="rgb" dir="cw">
                                      <p:cBhvr override="childStyle">
                                        <p:cTn id="96" dur="250" autoRev="1" fill="hold"/>
                                        <p:tgtEl>
                                          <p:spTgt spid="36"/>
                                        </p:tgtEl>
                                        <p:attrNameLst>
                                          <p:attrName>style.color</p:attrName>
                                        </p:attrNameLst>
                                      </p:cBhvr>
                                      <p:to>
                                        <a:schemeClr val="bg1"/>
                                      </p:to>
                                    </p:animClr>
                                    <p:animClr clrSpc="rgb" dir="cw">
                                      <p:cBhvr>
                                        <p:cTn id="97" dur="250" autoRev="1" fill="hold"/>
                                        <p:tgtEl>
                                          <p:spTgt spid="36"/>
                                        </p:tgtEl>
                                        <p:attrNameLst>
                                          <p:attrName>fillcolor</p:attrName>
                                        </p:attrNameLst>
                                      </p:cBhvr>
                                      <p:to>
                                        <a:schemeClr val="bg1"/>
                                      </p:to>
                                    </p:animClr>
                                    <p:set>
                                      <p:cBhvr>
                                        <p:cTn id="98" dur="250" autoRev="1" fill="hold"/>
                                        <p:tgtEl>
                                          <p:spTgt spid="36"/>
                                        </p:tgtEl>
                                        <p:attrNameLst>
                                          <p:attrName>fill.type</p:attrName>
                                        </p:attrNameLst>
                                      </p:cBhvr>
                                      <p:to>
                                        <p:strVal val="solid"/>
                                      </p:to>
                                    </p:set>
                                    <p:set>
                                      <p:cBhvr>
                                        <p:cTn id="99" dur="250" autoRev="1" fill="hold"/>
                                        <p:tgtEl>
                                          <p:spTgt spid="36"/>
                                        </p:tgtEl>
                                        <p:attrNameLst>
                                          <p:attrName>fill.on</p:attrName>
                                        </p:attrNameLst>
                                      </p:cBhvr>
                                      <p:to>
                                        <p:strVal val="true"/>
                                      </p:to>
                                    </p:set>
                                  </p:childTnLst>
                                </p:cTn>
                              </p:par>
                              <p:par>
                                <p:cTn id="100" presetID="27" presetClass="emph" presetSubtype="0" fill="hold" grpId="1" nodeType="withEffect">
                                  <p:stCondLst>
                                    <p:cond delay="0"/>
                                  </p:stCondLst>
                                  <p:childTnLst>
                                    <p:animClr clrSpc="rgb" dir="cw">
                                      <p:cBhvr override="childStyle">
                                        <p:cTn id="101" dur="250" autoRev="1" fill="hold"/>
                                        <p:tgtEl>
                                          <p:spTgt spid="40"/>
                                        </p:tgtEl>
                                        <p:attrNameLst>
                                          <p:attrName>style.color</p:attrName>
                                        </p:attrNameLst>
                                      </p:cBhvr>
                                      <p:to>
                                        <a:schemeClr val="bg1"/>
                                      </p:to>
                                    </p:animClr>
                                    <p:animClr clrSpc="rgb" dir="cw">
                                      <p:cBhvr>
                                        <p:cTn id="102" dur="250" autoRev="1" fill="hold"/>
                                        <p:tgtEl>
                                          <p:spTgt spid="40"/>
                                        </p:tgtEl>
                                        <p:attrNameLst>
                                          <p:attrName>fillcolor</p:attrName>
                                        </p:attrNameLst>
                                      </p:cBhvr>
                                      <p:to>
                                        <a:schemeClr val="bg1"/>
                                      </p:to>
                                    </p:animClr>
                                    <p:set>
                                      <p:cBhvr>
                                        <p:cTn id="103" dur="250" autoRev="1" fill="hold"/>
                                        <p:tgtEl>
                                          <p:spTgt spid="40"/>
                                        </p:tgtEl>
                                        <p:attrNameLst>
                                          <p:attrName>fill.type</p:attrName>
                                        </p:attrNameLst>
                                      </p:cBhvr>
                                      <p:to>
                                        <p:strVal val="solid"/>
                                      </p:to>
                                    </p:set>
                                    <p:set>
                                      <p:cBhvr>
                                        <p:cTn id="104" dur="250" autoRev="1" fill="hold"/>
                                        <p:tgtEl>
                                          <p:spTgt spid="40"/>
                                        </p:tgtEl>
                                        <p:attrNameLst>
                                          <p:attrName>fill.on</p:attrName>
                                        </p:attrNameLst>
                                      </p:cBhvr>
                                      <p:to>
                                        <p:strVal val="true"/>
                                      </p:to>
                                    </p:set>
                                  </p:childTnLst>
                                </p:cTn>
                              </p:par>
                              <p:par>
                                <p:cTn id="105" presetID="27" presetClass="emph" presetSubtype="0" fill="hold" grpId="0" nodeType="withEffect">
                                  <p:stCondLst>
                                    <p:cond delay="0"/>
                                  </p:stCondLst>
                                  <p:childTnLst>
                                    <p:animClr clrSpc="rgb" dir="cw">
                                      <p:cBhvr override="childStyle">
                                        <p:cTn id="106" dur="250" autoRev="1" fill="hold"/>
                                        <p:tgtEl>
                                          <p:spTgt spid="23"/>
                                        </p:tgtEl>
                                        <p:attrNameLst>
                                          <p:attrName>style.color</p:attrName>
                                        </p:attrNameLst>
                                      </p:cBhvr>
                                      <p:to>
                                        <a:schemeClr val="bg1"/>
                                      </p:to>
                                    </p:animClr>
                                    <p:animClr clrSpc="rgb" dir="cw">
                                      <p:cBhvr>
                                        <p:cTn id="107" dur="250" autoRev="1" fill="hold"/>
                                        <p:tgtEl>
                                          <p:spTgt spid="23"/>
                                        </p:tgtEl>
                                        <p:attrNameLst>
                                          <p:attrName>fillcolor</p:attrName>
                                        </p:attrNameLst>
                                      </p:cBhvr>
                                      <p:to>
                                        <a:schemeClr val="bg1"/>
                                      </p:to>
                                    </p:animClr>
                                    <p:set>
                                      <p:cBhvr>
                                        <p:cTn id="108" dur="250" autoRev="1" fill="hold"/>
                                        <p:tgtEl>
                                          <p:spTgt spid="23"/>
                                        </p:tgtEl>
                                        <p:attrNameLst>
                                          <p:attrName>fill.type</p:attrName>
                                        </p:attrNameLst>
                                      </p:cBhvr>
                                      <p:to>
                                        <p:strVal val="solid"/>
                                      </p:to>
                                    </p:set>
                                    <p:set>
                                      <p:cBhvr>
                                        <p:cTn id="109" dur="250" autoRev="1" fill="hold"/>
                                        <p:tgtEl>
                                          <p:spTgt spid="23"/>
                                        </p:tgtEl>
                                        <p:attrNameLst>
                                          <p:attrName>fill.on</p:attrName>
                                        </p:attrNameLst>
                                      </p:cBhvr>
                                      <p:to>
                                        <p:strVal val="true"/>
                                      </p:to>
                                    </p:set>
                                  </p:childTnLst>
                                </p:cTn>
                              </p:par>
                              <p:par>
                                <p:cTn id="110" presetID="27" presetClass="emph" presetSubtype="0" fill="hold" grpId="0" nodeType="withEffect">
                                  <p:stCondLst>
                                    <p:cond delay="0"/>
                                  </p:stCondLst>
                                  <p:childTnLst>
                                    <p:animClr clrSpc="rgb" dir="cw">
                                      <p:cBhvr override="childStyle">
                                        <p:cTn id="111" dur="250" autoRev="1" fill="hold"/>
                                        <p:tgtEl>
                                          <p:spTgt spid="26"/>
                                        </p:tgtEl>
                                        <p:attrNameLst>
                                          <p:attrName>style.color</p:attrName>
                                        </p:attrNameLst>
                                      </p:cBhvr>
                                      <p:to>
                                        <a:schemeClr val="bg1"/>
                                      </p:to>
                                    </p:animClr>
                                    <p:animClr clrSpc="rgb" dir="cw">
                                      <p:cBhvr>
                                        <p:cTn id="112" dur="250" autoRev="1" fill="hold"/>
                                        <p:tgtEl>
                                          <p:spTgt spid="26"/>
                                        </p:tgtEl>
                                        <p:attrNameLst>
                                          <p:attrName>fillcolor</p:attrName>
                                        </p:attrNameLst>
                                      </p:cBhvr>
                                      <p:to>
                                        <a:schemeClr val="bg1"/>
                                      </p:to>
                                    </p:animClr>
                                    <p:set>
                                      <p:cBhvr>
                                        <p:cTn id="113" dur="250" autoRev="1" fill="hold"/>
                                        <p:tgtEl>
                                          <p:spTgt spid="26"/>
                                        </p:tgtEl>
                                        <p:attrNameLst>
                                          <p:attrName>fill.type</p:attrName>
                                        </p:attrNameLst>
                                      </p:cBhvr>
                                      <p:to>
                                        <p:strVal val="solid"/>
                                      </p:to>
                                    </p:set>
                                    <p:set>
                                      <p:cBhvr>
                                        <p:cTn id="114" dur="250" autoRev="1" fill="hold"/>
                                        <p:tgtEl>
                                          <p:spTgt spid="26"/>
                                        </p:tgtEl>
                                        <p:attrNameLst>
                                          <p:attrName>fill.on</p:attrName>
                                        </p:attrNameLst>
                                      </p:cBhvr>
                                      <p:to>
                                        <p:strVal val="true"/>
                                      </p:to>
                                    </p:set>
                                  </p:childTnLst>
                                </p:cTn>
                              </p:par>
                              <p:par>
                                <p:cTn id="115" presetID="27" presetClass="emph" presetSubtype="0" fill="hold" grpId="0" nodeType="withEffect">
                                  <p:stCondLst>
                                    <p:cond delay="0"/>
                                  </p:stCondLst>
                                  <p:childTnLst>
                                    <p:animClr clrSpc="rgb" dir="cw">
                                      <p:cBhvr override="childStyle">
                                        <p:cTn id="116" dur="250" autoRev="1" fill="hold"/>
                                        <p:tgtEl>
                                          <p:spTgt spid="27"/>
                                        </p:tgtEl>
                                        <p:attrNameLst>
                                          <p:attrName>style.color</p:attrName>
                                        </p:attrNameLst>
                                      </p:cBhvr>
                                      <p:to>
                                        <a:schemeClr val="bg1"/>
                                      </p:to>
                                    </p:animClr>
                                    <p:animClr clrSpc="rgb" dir="cw">
                                      <p:cBhvr>
                                        <p:cTn id="117" dur="250" autoRev="1" fill="hold"/>
                                        <p:tgtEl>
                                          <p:spTgt spid="27"/>
                                        </p:tgtEl>
                                        <p:attrNameLst>
                                          <p:attrName>fillcolor</p:attrName>
                                        </p:attrNameLst>
                                      </p:cBhvr>
                                      <p:to>
                                        <a:schemeClr val="bg1"/>
                                      </p:to>
                                    </p:animClr>
                                    <p:set>
                                      <p:cBhvr>
                                        <p:cTn id="118" dur="250" autoRev="1" fill="hold"/>
                                        <p:tgtEl>
                                          <p:spTgt spid="27"/>
                                        </p:tgtEl>
                                        <p:attrNameLst>
                                          <p:attrName>fill.type</p:attrName>
                                        </p:attrNameLst>
                                      </p:cBhvr>
                                      <p:to>
                                        <p:strVal val="solid"/>
                                      </p:to>
                                    </p:set>
                                    <p:set>
                                      <p:cBhvr>
                                        <p:cTn id="119" dur="250" autoRev="1" fill="hold"/>
                                        <p:tgtEl>
                                          <p:spTgt spid="27"/>
                                        </p:tgtEl>
                                        <p:attrNameLst>
                                          <p:attrName>fill.on</p:attrName>
                                        </p:attrNameLst>
                                      </p:cBhvr>
                                      <p:to>
                                        <p:strVal val="true"/>
                                      </p:to>
                                    </p:set>
                                  </p:childTnLst>
                                </p:cTn>
                              </p:par>
                              <p:par>
                                <p:cTn id="120" presetID="27" presetClass="emph" presetSubtype="0" fill="hold" grpId="0" nodeType="withEffect">
                                  <p:stCondLst>
                                    <p:cond delay="0"/>
                                  </p:stCondLst>
                                  <p:childTnLst>
                                    <p:animClr clrSpc="rgb" dir="cw">
                                      <p:cBhvr override="childStyle">
                                        <p:cTn id="121" dur="250" autoRev="1" fill="hold"/>
                                        <p:tgtEl>
                                          <p:spTgt spid="28"/>
                                        </p:tgtEl>
                                        <p:attrNameLst>
                                          <p:attrName>style.color</p:attrName>
                                        </p:attrNameLst>
                                      </p:cBhvr>
                                      <p:to>
                                        <a:schemeClr val="bg1"/>
                                      </p:to>
                                    </p:animClr>
                                    <p:animClr clrSpc="rgb" dir="cw">
                                      <p:cBhvr>
                                        <p:cTn id="122" dur="250" autoRev="1" fill="hold"/>
                                        <p:tgtEl>
                                          <p:spTgt spid="28"/>
                                        </p:tgtEl>
                                        <p:attrNameLst>
                                          <p:attrName>fillcolor</p:attrName>
                                        </p:attrNameLst>
                                      </p:cBhvr>
                                      <p:to>
                                        <a:schemeClr val="bg1"/>
                                      </p:to>
                                    </p:animClr>
                                    <p:set>
                                      <p:cBhvr>
                                        <p:cTn id="123" dur="250" autoRev="1" fill="hold"/>
                                        <p:tgtEl>
                                          <p:spTgt spid="28"/>
                                        </p:tgtEl>
                                        <p:attrNameLst>
                                          <p:attrName>fill.type</p:attrName>
                                        </p:attrNameLst>
                                      </p:cBhvr>
                                      <p:to>
                                        <p:strVal val="solid"/>
                                      </p:to>
                                    </p:set>
                                    <p:set>
                                      <p:cBhvr>
                                        <p:cTn id="124" dur="250" autoRev="1" fill="hold"/>
                                        <p:tgtEl>
                                          <p:spTgt spid="28"/>
                                        </p:tgtEl>
                                        <p:attrNameLst>
                                          <p:attrName>fill.on</p:attrName>
                                        </p:attrNameLst>
                                      </p:cBhvr>
                                      <p:to>
                                        <p:strVal val="true"/>
                                      </p:to>
                                    </p:set>
                                  </p:childTnLst>
                                </p:cTn>
                              </p:par>
                            </p:childTnLst>
                          </p:cTn>
                        </p:par>
                        <p:par>
                          <p:cTn id="125" fill="hold">
                            <p:stCondLst>
                              <p:cond delay="500"/>
                            </p:stCondLst>
                            <p:childTnLst>
                              <p:par>
                                <p:cTn id="126" presetID="27" presetClass="emph" presetSubtype="0" fill="hold" grpId="0" nodeType="afterEffect">
                                  <p:stCondLst>
                                    <p:cond delay="0"/>
                                  </p:stCondLst>
                                  <p:childTnLst>
                                    <p:animClr clrSpc="rgb" dir="cw">
                                      <p:cBhvr override="childStyle">
                                        <p:cTn id="127" dur="250" autoRev="1" fill="hold"/>
                                        <p:tgtEl>
                                          <p:spTgt spid="25"/>
                                        </p:tgtEl>
                                        <p:attrNameLst>
                                          <p:attrName>style.color</p:attrName>
                                        </p:attrNameLst>
                                      </p:cBhvr>
                                      <p:to>
                                        <a:schemeClr val="bg1"/>
                                      </p:to>
                                    </p:animClr>
                                    <p:animClr clrSpc="rgb" dir="cw">
                                      <p:cBhvr>
                                        <p:cTn id="128" dur="250" autoRev="1" fill="hold"/>
                                        <p:tgtEl>
                                          <p:spTgt spid="25"/>
                                        </p:tgtEl>
                                        <p:attrNameLst>
                                          <p:attrName>fillcolor</p:attrName>
                                        </p:attrNameLst>
                                      </p:cBhvr>
                                      <p:to>
                                        <a:schemeClr val="bg1"/>
                                      </p:to>
                                    </p:animClr>
                                    <p:set>
                                      <p:cBhvr>
                                        <p:cTn id="129" dur="250" autoRev="1" fill="hold"/>
                                        <p:tgtEl>
                                          <p:spTgt spid="25"/>
                                        </p:tgtEl>
                                        <p:attrNameLst>
                                          <p:attrName>fill.type</p:attrName>
                                        </p:attrNameLst>
                                      </p:cBhvr>
                                      <p:to>
                                        <p:strVal val="solid"/>
                                      </p:to>
                                    </p:set>
                                    <p:set>
                                      <p:cBhvr>
                                        <p:cTn id="130" dur="250" autoRev="1" fill="hold"/>
                                        <p:tgtEl>
                                          <p:spTgt spid="25"/>
                                        </p:tgtEl>
                                        <p:attrNameLst>
                                          <p:attrName>fill.on</p:attrName>
                                        </p:attrNameLst>
                                      </p:cBhvr>
                                      <p:to>
                                        <p:strVal val="tru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18"/>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9"/>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20"/>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29"/>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30"/>
                                        </p:tgtEl>
                                        <p:attrNameLst>
                                          <p:attrName>style.visibility</p:attrName>
                                        </p:attrNameLst>
                                      </p:cBhvr>
                                      <p:to>
                                        <p:strVal val="visible"/>
                                      </p:to>
                                    </p:set>
                                  </p:childTnLst>
                                </p:cTn>
                              </p:par>
                            </p:childTnLst>
                          </p:cTn>
                        </p:par>
                        <p:par>
                          <p:cTn id="143" fill="hold">
                            <p:stCondLst>
                              <p:cond delay="0"/>
                            </p:stCondLst>
                            <p:childTnLst>
                              <p:par>
                                <p:cTn id="144" presetID="1" presetClass="entr" presetSubtype="0" fill="hold" grpId="0" nodeType="afterEffect">
                                  <p:stCondLst>
                                    <p:cond delay="0"/>
                                  </p:stCondLst>
                                  <p:childTnLst>
                                    <p:set>
                                      <p:cBhvr>
                                        <p:cTn id="145" dur="1" fill="hold">
                                          <p:stCondLst>
                                            <p:cond delay="0"/>
                                          </p:stCondLst>
                                        </p:cTn>
                                        <p:tgtEl>
                                          <p:spTgt spid="38"/>
                                        </p:tgtEl>
                                        <p:attrNameLst>
                                          <p:attrName>style.visibility</p:attrName>
                                        </p:attrNameLst>
                                      </p:cBhvr>
                                      <p:to>
                                        <p:strVal val="visible"/>
                                      </p:to>
                                    </p:set>
                                  </p:childTnLst>
                                </p:cTn>
                              </p:par>
                            </p:childTnLst>
                          </p:cTn>
                        </p:par>
                      </p:childTnLst>
                    </p:cTn>
                  </p:par>
                  <p:par>
                    <p:cTn id="146" fill="hold">
                      <p:stCondLst>
                        <p:cond delay="indefinite"/>
                      </p:stCondLst>
                      <p:childTnLst>
                        <p:par>
                          <p:cTn id="147" fill="hold">
                            <p:stCondLst>
                              <p:cond delay="0"/>
                            </p:stCondLst>
                            <p:childTnLst>
                              <p:par>
                                <p:cTn id="148" presetID="1" presetClass="emph" presetSubtype="2" fill="hold" nodeType="clickEffect">
                                  <p:stCondLst>
                                    <p:cond delay="0"/>
                                  </p:stCondLst>
                                  <p:childTnLst>
                                    <p:animClr clrSpc="rgb" dir="cw">
                                      <p:cBhvr>
                                        <p:cTn id="149" dur="2000" fill="hold"/>
                                        <p:tgtEl>
                                          <p:spTgt spid="24"/>
                                        </p:tgtEl>
                                        <p:attrNameLst>
                                          <p:attrName>fillcolor</p:attrName>
                                        </p:attrNameLst>
                                      </p:cBhvr>
                                      <p:to>
                                        <a:srgbClr val="bb120f"/>
                                      </p:to>
                                    </p:animClr>
                                    <p:set>
                                      <p:cBhvr>
                                        <p:cTn id="150" dur="2000" fill="hold"/>
                                        <p:tgtEl>
                                          <p:spTgt spid="24"/>
                                        </p:tgtEl>
                                        <p:attrNameLst>
                                          <p:attrName>fill.type</p:attrName>
                                        </p:attrNameLst>
                                      </p:cBhvr>
                                      <p:to>
                                        <p:strVal val="solid"/>
                                      </p:to>
                                    </p:set>
                                    <p:set>
                                      <p:cBhvr>
                                        <p:cTn id="151" dur="2000" fill="hold"/>
                                        <p:tgtEl>
                                          <p:spTgt spid="24"/>
                                        </p:tgtEl>
                                        <p:attrNameLst>
                                          <p:attrName>fill.on</p:attrName>
                                        </p:attrNameLst>
                                      </p:cBhvr>
                                      <p:to>
                                        <p:strVal val="true"/>
                                      </p:to>
                                    </p:set>
                                  </p:childTnLst>
                                </p:cTn>
                              </p:par>
                              <p:par>
                                <p:cTn id="152" presetID="1" presetClass="emph" presetSubtype="2" fill="hold" nodeType="withEffect">
                                  <p:stCondLst>
                                    <p:cond delay="0"/>
                                  </p:stCondLst>
                                  <p:childTnLst>
                                    <p:animClr clrSpc="rgb" dir="cw">
                                      <p:cBhvr>
                                        <p:cTn id="153" dur="2000" fill="hold"/>
                                        <p:tgtEl>
                                          <p:spTgt spid="39"/>
                                        </p:tgtEl>
                                        <p:attrNameLst>
                                          <p:attrName>fillcolor</p:attrName>
                                        </p:attrNameLst>
                                      </p:cBhvr>
                                      <p:to>
                                        <a:srgbClr val="bb120f"/>
                                      </p:to>
                                    </p:animClr>
                                    <p:set>
                                      <p:cBhvr>
                                        <p:cTn id="154" dur="2000" fill="hold"/>
                                        <p:tgtEl>
                                          <p:spTgt spid="39"/>
                                        </p:tgtEl>
                                        <p:attrNameLst>
                                          <p:attrName>fill.type</p:attrName>
                                        </p:attrNameLst>
                                      </p:cBhvr>
                                      <p:to>
                                        <p:strVal val="solid"/>
                                      </p:to>
                                    </p:set>
                                    <p:set>
                                      <p:cBhvr>
                                        <p:cTn id="155" dur="2000" fill="hold"/>
                                        <p:tgtEl>
                                          <p:spTgt spid="3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6" grpId="0" bldLvl="0" animBg="1"/>
      <p:bldP spid="31" grpId="0" bldLvl="0" animBg="1"/>
      <p:bldP spid="33" grpId="0" bldLvl="0" animBg="1"/>
      <p:bldP spid="36" grpId="0" bldLvl="0" animBg="1"/>
      <p:bldP spid="40" grpId="0" bldLvl="0" animBg="1"/>
      <p:bldP spid="7" grpId="0" animBg="1"/>
      <p:bldP spid="5" grpId="0" animBg="1"/>
      <p:bldP spid="8" grpId="0"/>
      <p:bldP spid="9" grpId="0" bldLvl="0" animBg="1"/>
      <p:bldP spid="21" grpId="0" animBg="1"/>
      <p:bldP spid="10" grpId="0" bldLvl="0" animBg="1"/>
      <p:bldP spid="22" grpId="0" animBg="1"/>
      <p:bldP spid="11" grpId="0" bldLvl="0" animBg="1"/>
      <p:bldP spid="12" grpId="0" bldLvl="0" animBg="1"/>
      <p:bldP spid="31" grpId="1" animBg="1"/>
      <p:bldP spid="13" grpId="0" bldLvl="0" animBg="1"/>
      <p:bldP spid="14" grpId="0"/>
      <p:bldP spid="33" grpId="1" animBg="1"/>
      <p:bldP spid="36" grpId="1" animBg="1"/>
      <p:bldP spid="40" grpId="1" animBg="1"/>
      <p:bldP spid="23" grpId="0" animBg="1"/>
      <p:bldP spid="26" grpId="0" animBg="1"/>
      <p:bldP spid="27" grpId="0" animBg="1"/>
      <p:bldP spid="28" grpId="0" animBg="1"/>
      <p:bldP spid="18" grpId="0" bldLvl="0" animBg="1"/>
      <p:bldP spid="19" grpId="0" bldLvl="0" animBg="1"/>
      <p:bldP spid="20" grpId="0" bldLvl="0" animBg="1"/>
      <p:bldP spid="29" grpId="0" bldLvl="0" animBg="1"/>
      <p:bldP spid="30" grpId="0" bldLvl="0" animBg="1"/>
      <p:bldP spid="5" grpId="1" animBg="1"/>
      <p:bldP spid="25" grpId="0" animBg="1"/>
      <p:bldP spid="38" grpId="0" bldLvl="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8581390" cy="907415"/>
          </a:xfrm>
        </p:spPr>
        <p:txBody>
          <a:bodyPr>
            <a:normAutofit fontScale="90000"/>
          </a:bodyPr>
          <a:p>
            <a:r>
              <a:rPr lang="en-US" sz="4000">
                <a:sym typeface="+mn-ea"/>
              </a:rPr>
              <a:t>Handle the out-of-orderness and late data</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6" name="Rectangles 5"/>
          <p:cNvSpPr/>
          <p:nvPr/>
        </p:nvSpPr>
        <p:spPr>
          <a:xfrm>
            <a:off x="1384300" y="1892935"/>
            <a:ext cx="10292080" cy="900430"/>
          </a:xfrm>
          <a:prstGeom prst="rect">
            <a:avLst/>
          </a:prstGeom>
        </p:spPr>
        <p:style>
          <a:lnRef idx="0">
            <a:srgbClr val="FFFFFF"/>
          </a:lnRef>
          <a:fillRef idx="2">
            <a:schemeClr val="accent6"/>
          </a:fillRef>
          <a:effectRef idx="0">
            <a:srgbClr val="FFFFFF"/>
          </a:effectRef>
          <a:fontRef idx="minor">
            <a:schemeClr val="lt1"/>
          </a:fontRef>
        </p:style>
        <p:txBody>
          <a:bodyPr rtlCol="0" anchor="ctr"/>
          <a:p>
            <a:pPr algn="ctr"/>
            <a:endParaRPr lang="en-US"/>
          </a:p>
        </p:txBody>
      </p:sp>
      <p:sp>
        <p:nvSpPr>
          <p:cNvPr id="7" name="Rectangles 6"/>
          <p:cNvSpPr/>
          <p:nvPr/>
        </p:nvSpPr>
        <p:spPr>
          <a:xfrm>
            <a:off x="10843895" y="2100580"/>
            <a:ext cx="647065" cy="468630"/>
          </a:xfrm>
          <a:prstGeom prst="rect">
            <a:avLst/>
          </a:prstGeom>
        </p:spPr>
        <p:style>
          <a:lnRef idx="0">
            <a:srgbClr val="FFFFFF"/>
          </a:lnRef>
          <a:fillRef idx="3">
            <a:schemeClr val="accent5"/>
          </a:fillRef>
          <a:effectRef idx="0">
            <a:srgbClr val="FFFFFF"/>
          </a:effectRef>
          <a:fontRef idx="minor">
            <a:schemeClr val="lt1"/>
          </a:fontRef>
        </p:style>
        <p:txBody>
          <a:bodyPr rtlCol="0" anchor="ctr"/>
          <a:p>
            <a:pPr algn="ctr"/>
            <a:r>
              <a:rPr lang="en-US"/>
              <a:t>1</a:t>
            </a:r>
            <a:endParaRPr lang="en-US"/>
          </a:p>
        </p:txBody>
      </p:sp>
      <p:sp>
        <p:nvSpPr>
          <p:cNvPr id="15" name="Text Box 14"/>
          <p:cNvSpPr txBox="1"/>
          <p:nvPr/>
        </p:nvSpPr>
        <p:spPr>
          <a:xfrm>
            <a:off x="187325" y="1974850"/>
            <a:ext cx="1113155" cy="737235"/>
          </a:xfrm>
          <a:prstGeom prst="rect">
            <a:avLst/>
          </a:prstGeom>
          <a:noFill/>
        </p:spPr>
        <p:txBody>
          <a:bodyPr wrap="square" rtlCol="0">
            <a:spAutoFit/>
          </a:bodyPr>
          <a:p>
            <a:r>
              <a:rPr lang="en-US" sz="1400"/>
              <a:t>DataStream</a:t>
            </a:r>
            <a:endParaRPr lang="en-US" sz="1400"/>
          </a:p>
          <a:p>
            <a:r>
              <a:rPr lang="en-US" sz="1400"/>
              <a:t>        /</a:t>
            </a:r>
            <a:endParaRPr lang="en-US" sz="1400"/>
          </a:p>
          <a:p>
            <a:r>
              <a:rPr lang="en-US" sz="1400"/>
              <a:t>Elements</a:t>
            </a:r>
            <a:endParaRPr lang="en-US" sz="1400"/>
          </a:p>
        </p:txBody>
      </p:sp>
      <p:sp>
        <p:nvSpPr>
          <p:cNvPr id="16" name="Rectangles 15"/>
          <p:cNvSpPr/>
          <p:nvPr/>
        </p:nvSpPr>
        <p:spPr>
          <a:xfrm>
            <a:off x="1384300" y="3180715"/>
            <a:ext cx="10292080" cy="900430"/>
          </a:xfrm>
          <a:prstGeom prst="rect">
            <a:avLst/>
          </a:prstGeom>
        </p:spPr>
        <p:style>
          <a:lnRef idx="0">
            <a:srgbClr val="FFFFFF"/>
          </a:lnRef>
          <a:fillRef idx="2">
            <a:schemeClr val="accent3"/>
          </a:fillRef>
          <a:effectRef idx="0">
            <a:srgbClr val="FFFFFF"/>
          </a:effectRef>
          <a:fontRef idx="minor">
            <a:schemeClr val="dk1"/>
          </a:fontRef>
        </p:style>
        <p:txBody>
          <a:bodyPr rtlCol="0" anchor="ctr"/>
          <a:p>
            <a:pPr algn="ctr"/>
            <a:endParaRPr lang="en-US"/>
          </a:p>
        </p:txBody>
      </p:sp>
      <p:sp>
        <p:nvSpPr>
          <p:cNvPr id="17" name="Text Box 16"/>
          <p:cNvSpPr txBox="1"/>
          <p:nvPr/>
        </p:nvSpPr>
        <p:spPr>
          <a:xfrm>
            <a:off x="187325" y="3262630"/>
            <a:ext cx="1113155" cy="737235"/>
          </a:xfrm>
          <a:prstGeom prst="rect">
            <a:avLst/>
          </a:prstGeom>
          <a:noFill/>
        </p:spPr>
        <p:txBody>
          <a:bodyPr wrap="square" rtlCol="0">
            <a:spAutoFit/>
          </a:bodyPr>
          <a:p>
            <a:r>
              <a:rPr lang="en-US" sz="1400"/>
              <a:t>Logic Clock</a:t>
            </a:r>
            <a:endParaRPr lang="en-US" sz="1400"/>
          </a:p>
          <a:p>
            <a:r>
              <a:rPr lang="en-US" sz="1400"/>
              <a:t>        /</a:t>
            </a:r>
            <a:endParaRPr lang="en-US" sz="1400"/>
          </a:p>
          <a:p>
            <a:r>
              <a:rPr lang="en-US" sz="1400"/>
              <a:t>Watermark</a:t>
            </a:r>
            <a:endParaRPr lang="en-US" sz="1400"/>
          </a:p>
        </p:txBody>
      </p:sp>
      <p:sp>
        <p:nvSpPr>
          <p:cNvPr id="21" name="Rectangles 20"/>
          <p:cNvSpPr/>
          <p:nvPr/>
        </p:nvSpPr>
        <p:spPr>
          <a:xfrm>
            <a:off x="9895205" y="2100580"/>
            <a:ext cx="640080" cy="468630"/>
          </a:xfrm>
          <a:prstGeom prst="rect">
            <a:avLst/>
          </a:prstGeom>
        </p:spPr>
        <p:style>
          <a:lnRef idx="0">
            <a:srgbClr val="FFFFFF"/>
          </a:lnRef>
          <a:fillRef idx="3">
            <a:schemeClr val="accent5"/>
          </a:fillRef>
          <a:effectRef idx="0">
            <a:srgbClr val="FFFFFF"/>
          </a:effectRef>
          <a:fontRef idx="minor">
            <a:schemeClr val="lt1"/>
          </a:fontRef>
        </p:style>
        <p:txBody>
          <a:bodyPr rtlCol="0" anchor="ctr"/>
          <a:p>
            <a:pPr algn="ctr"/>
            <a:r>
              <a:rPr lang="en-US"/>
              <a:t>3</a:t>
            </a:r>
            <a:endParaRPr lang="en-US"/>
          </a:p>
        </p:txBody>
      </p:sp>
      <p:sp>
        <p:nvSpPr>
          <p:cNvPr id="22" name="Rectangles 21"/>
          <p:cNvSpPr/>
          <p:nvPr/>
        </p:nvSpPr>
        <p:spPr>
          <a:xfrm>
            <a:off x="8924290" y="2100580"/>
            <a:ext cx="622300" cy="468630"/>
          </a:xfrm>
          <a:prstGeom prst="rect">
            <a:avLst/>
          </a:prstGeom>
        </p:spPr>
        <p:style>
          <a:lnRef idx="0">
            <a:srgbClr val="FFFFFF"/>
          </a:lnRef>
          <a:fillRef idx="3">
            <a:schemeClr val="accent5"/>
          </a:fillRef>
          <a:effectRef idx="0">
            <a:srgbClr val="FFFFFF"/>
          </a:effectRef>
          <a:fontRef idx="minor">
            <a:schemeClr val="lt1"/>
          </a:fontRef>
        </p:style>
        <p:txBody>
          <a:bodyPr rtlCol="0" anchor="ctr"/>
          <a:p>
            <a:pPr algn="ctr"/>
            <a:r>
              <a:rPr lang="en-US"/>
              <a:t>2</a:t>
            </a:r>
            <a:endParaRPr lang="en-US"/>
          </a:p>
        </p:txBody>
      </p:sp>
      <p:sp>
        <p:nvSpPr>
          <p:cNvPr id="23" name="Rectangles 22"/>
          <p:cNvSpPr/>
          <p:nvPr/>
        </p:nvSpPr>
        <p:spPr>
          <a:xfrm>
            <a:off x="7906385" y="2100580"/>
            <a:ext cx="669290" cy="468630"/>
          </a:xfrm>
          <a:prstGeom prst="rect">
            <a:avLst/>
          </a:prstGeom>
        </p:spPr>
        <p:style>
          <a:lnRef idx="0">
            <a:srgbClr val="FFFFFF"/>
          </a:lnRef>
          <a:fillRef idx="3">
            <a:schemeClr val="accent5"/>
          </a:fillRef>
          <a:effectRef idx="0">
            <a:srgbClr val="FFFFFF"/>
          </a:effectRef>
          <a:fontRef idx="minor">
            <a:schemeClr val="lt1"/>
          </a:fontRef>
        </p:style>
        <p:txBody>
          <a:bodyPr rtlCol="0" anchor="ctr"/>
          <a:p>
            <a:pPr algn="ctr"/>
            <a:r>
              <a:rPr lang="en-US"/>
              <a:t>6</a:t>
            </a:r>
            <a:endParaRPr lang="en-US"/>
          </a:p>
        </p:txBody>
      </p:sp>
      <p:sp>
        <p:nvSpPr>
          <p:cNvPr id="24" name="Rectangles 23"/>
          <p:cNvSpPr/>
          <p:nvPr/>
        </p:nvSpPr>
        <p:spPr>
          <a:xfrm>
            <a:off x="6917690" y="2100580"/>
            <a:ext cx="640080" cy="468630"/>
          </a:xfrm>
          <a:prstGeom prst="rect">
            <a:avLst/>
          </a:prstGeom>
        </p:spPr>
        <p:style>
          <a:lnRef idx="0">
            <a:srgbClr val="FFFFFF"/>
          </a:lnRef>
          <a:fillRef idx="3">
            <a:schemeClr val="accent5"/>
          </a:fillRef>
          <a:effectRef idx="0">
            <a:srgbClr val="FFFFFF"/>
          </a:effectRef>
          <a:fontRef idx="minor">
            <a:schemeClr val="lt1"/>
          </a:fontRef>
        </p:style>
        <p:txBody>
          <a:bodyPr rtlCol="0" anchor="ctr"/>
          <a:p>
            <a:pPr algn="ctr"/>
            <a:r>
              <a:rPr lang="en-US"/>
              <a:t>4</a:t>
            </a:r>
            <a:endParaRPr lang="en-US"/>
          </a:p>
        </p:txBody>
      </p:sp>
      <p:sp>
        <p:nvSpPr>
          <p:cNvPr id="25" name="Rectangles 24"/>
          <p:cNvSpPr/>
          <p:nvPr/>
        </p:nvSpPr>
        <p:spPr>
          <a:xfrm>
            <a:off x="5838190" y="2100580"/>
            <a:ext cx="604520" cy="468630"/>
          </a:xfrm>
          <a:prstGeom prst="rect">
            <a:avLst/>
          </a:prstGeom>
        </p:spPr>
        <p:style>
          <a:lnRef idx="0">
            <a:srgbClr val="FFFFFF"/>
          </a:lnRef>
          <a:fillRef idx="3">
            <a:schemeClr val="accent5"/>
          </a:fillRef>
          <a:effectRef idx="0">
            <a:srgbClr val="FFFFFF"/>
          </a:effectRef>
          <a:fontRef idx="minor">
            <a:schemeClr val="lt1"/>
          </a:fontRef>
        </p:style>
        <p:txBody>
          <a:bodyPr rtlCol="0" anchor="ctr"/>
          <a:p>
            <a:pPr algn="ctr"/>
            <a:r>
              <a:rPr lang="en-US"/>
              <a:t>5</a:t>
            </a:r>
            <a:endParaRPr lang="en-US"/>
          </a:p>
        </p:txBody>
      </p:sp>
      <p:sp>
        <p:nvSpPr>
          <p:cNvPr id="26" name="Rectangles 25"/>
          <p:cNvSpPr/>
          <p:nvPr/>
        </p:nvSpPr>
        <p:spPr>
          <a:xfrm>
            <a:off x="4773930" y="2100580"/>
            <a:ext cx="589280" cy="468630"/>
          </a:xfrm>
          <a:prstGeom prst="rect">
            <a:avLst/>
          </a:prstGeom>
        </p:spPr>
        <p:style>
          <a:lnRef idx="0">
            <a:srgbClr val="FFFFFF"/>
          </a:lnRef>
          <a:fillRef idx="3">
            <a:schemeClr val="accent5"/>
          </a:fillRef>
          <a:effectRef idx="0">
            <a:srgbClr val="FFFFFF"/>
          </a:effectRef>
          <a:fontRef idx="minor">
            <a:schemeClr val="lt1"/>
          </a:fontRef>
        </p:style>
        <p:txBody>
          <a:bodyPr rtlCol="0" anchor="ctr"/>
          <a:p>
            <a:pPr algn="ctr"/>
            <a:r>
              <a:rPr lang="en-US"/>
              <a:t>9</a:t>
            </a:r>
            <a:endParaRPr lang="en-US"/>
          </a:p>
        </p:txBody>
      </p:sp>
      <p:sp>
        <p:nvSpPr>
          <p:cNvPr id="27" name="Rectangles 26"/>
          <p:cNvSpPr/>
          <p:nvPr/>
        </p:nvSpPr>
        <p:spPr>
          <a:xfrm>
            <a:off x="3735705" y="2100580"/>
            <a:ext cx="563245" cy="468630"/>
          </a:xfrm>
          <a:prstGeom prst="rect">
            <a:avLst/>
          </a:prstGeom>
        </p:spPr>
        <p:style>
          <a:lnRef idx="0">
            <a:srgbClr val="FFFFFF"/>
          </a:lnRef>
          <a:fillRef idx="3">
            <a:schemeClr val="accent5"/>
          </a:fillRef>
          <a:effectRef idx="0">
            <a:srgbClr val="FFFFFF"/>
          </a:effectRef>
          <a:fontRef idx="minor">
            <a:schemeClr val="lt1"/>
          </a:fontRef>
        </p:style>
        <p:txBody>
          <a:bodyPr rtlCol="0" anchor="ctr"/>
          <a:p>
            <a:pPr algn="ctr"/>
            <a:r>
              <a:rPr lang="en-US"/>
              <a:t>7</a:t>
            </a:r>
            <a:endParaRPr lang="en-US"/>
          </a:p>
        </p:txBody>
      </p:sp>
      <p:sp>
        <p:nvSpPr>
          <p:cNvPr id="28" name="Rectangles 27"/>
          <p:cNvSpPr/>
          <p:nvPr/>
        </p:nvSpPr>
        <p:spPr>
          <a:xfrm>
            <a:off x="2684145" y="2100580"/>
            <a:ext cx="616585" cy="468630"/>
          </a:xfrm>
          <a:prstGeom prst="rect">
            <a:avLst/>
          </a:prstGeom>
        </p:spPr>
        <p:style>
          <a:lnRef idx="0">
            <a:srgbClr val="FFFFFF"/>
          </a:lnRef>
          <a:fillRef idx="3">
            <a:schemeClr val="accent5"/>
          </a:fillRef>
          <a:effectRef idx="0">
            <a:srgbClr val="FFFFFF"/>
          </a:effectRef>
          <a:fontRef idx="minor">
            <a:schemeClr val="lt1"/>
          </a:fontRef>
        </p:style>
        <p:txBody>
          <a:bodyPr rtlCol="0" anchor="ctr"/>
          <a:p>
            <a:pPr algn="ctr"/>
            <a:r>
              <a:rPr lang="en-US"/>
              <a:t>10</a:t>
            </a:r>
            <a:endParaRPr lang="en-US"/>
          </a:p>
        </p:txBody>
      </p:sp>
      <p:sp>
        <p:nvSpPr>
          <p:cNvPr id="31" name="Isosceles Triangle 30"/>
          <p:cNvSpPr/>
          <p:nvPr/>
        </p:nvSpPr>
        <p:spPr>
          <a:xfrm>
            <a:off x="8507730" y="3180715"/>
            <a:ext cx="493395" cy="607060"/>
          </a:xfrm>
          <a:prstGeom prst="triangle">
            <a:avLst/>
          </a:prstGeom>
        </p:spPr>
        <p:style>
          <a:lnRef idx="2">
            <a:schemeClr val="lt1"/>
          </a:lnRef>
          <a:fillRef idx="1">
            <a:schemeClr val="accent2"/>
          </a:fillRef>
          <a:effectRef idx="1">
            <a:schemeClr val="accent2"/>
          </a:effectRef>
          <a:fontRef idx="minor">
            <a:schemeClr val="lt1"/>
          </a:fontRef>
        </p:style>
        <p:txBody>
          <a:bodyPr rtlCol="0" anchor="ctr"/>
          <a:p>
            <a:pPr algn="ctr"/>
            <a:r>
              <a:rPr lang="en-US"/>
              <a:t>1</a:t>
            </a:r>
            <a:endParaRPr lang="en-US"/>
          </a:p>
        </p:txBody>
      </p:sp>
      <p:sp>
        <p:nvSpPr>
          <p:cNvPr id="33" name="Isosceles Triangle 32"/>
          <p:cNvSpPr/>
          <p:nvPr/>
        </p:nvSpPr>
        <p:spPr>
          <a:xfrm>
            <a:off x="6587490" y="3180715"/>
            <a:ext cx="508635" cy="607060"/>
          </a:xfrm>
          <a:prstGeom prst="triangle">
            <a:avLst/>
          </a:prstGeom>
        </p:spPr>
        <p:style>
          <a:lnRef idx="2">
            <a:schemeClr val="lt1"/>
          </a:lnRef>
          <a:fillRef idx="1">
            <a:schemeClr val="accent2"/>
          </a:fillRef>
          <a:effectRef idx="1">
            <a:schemeClr val="accent2"/>
          </a:effectRef>
          <a:fontRef idx="minor">
            <a:schemeClr val="lt1"/>
          </a:fontRef>
        </p:style>
        <p:txBody>
          <a:bodyPr rtlCol="0" anchor="ctr"/>
          <a:p>
            <a:pPr algn="ctr"/>
            <a:r>
              <a:rPr lang="en-US"/>
              <a:t>4</a:t>
            </a:r>
            <a:endParaRPr lang="en-US"/>
          </a:p>
        </p:txBody>
      </p:sp>
      <p:sp>
        <p:nvSpPr>
          <p:cNvPr id="36" name="Isosceles Triangle 35"/>
          <p:cNvSpPr/>
          <p:nvPr/>
        </p:nvSpPr>
        <p:spPr>
          <a:xfrm>
            <a:off x="4378960" y="3180715"/>
            <a:ext cx="501015" cy="607060"/>
          </a:xfrm>
          <a:prstGeom prst="triangle">
            <a:avLst/>
          </a:prstGeom>
        </p:spPr>
        <p:style>
          <a:lnRef idx="2">
            <a:schemeClr val="lt1"/>
          </a:lnRef>
          <a:fillRef idx="1">
            <a:schemeClr val="accent2"/>
          </a:fillRef>
          <a:effectRef idx="1">
            <a:schemeClr val="accent2"/>
          </a:effectRef>
          <a:fontRef idx="minor">
            <a:schemeClr val="lt1"/>
          </a:fontRef>
        </p:style>
        <p:txBody>
          <a:bodyPr rtlCol="0" anchor="ctr"/>
          <a:p>
            <a:pPr algn="ctr"/>
            <a:r>
              <a:rPr lang="en-US"/>
              <a:t>7</a:t>
            </a:r>
            <a:endParaRPr lang="en-US"/>
          </a:p>
        </p:txBody>
      </p:sp>
      <p:sp>
        <p:nvSpPr>
          <p:cNvPr id="39" name="Rectangles 38"/>
          <p:cNvSpPr/>
          <p:nvPr/>
        </p:nvSpPr>
        <p:spPr>
          <a:xfrm>
            <a:off x="1684020" y="2109470"/>
            <a:ext cx="616585" cy="468630"/>
          </a:xfrm>
          <a:prstGeom prst="rect">
            <a:avLst/>
          </a:prstGeom>
        </p:spPr>
        <p:style>
          <a:lnRef idx="0">
            <a:srgbClr val="FFFFFF"/>
          </a:lnRef>
          <a:fillRef idx="3">
            <a:schemeClr val="accent5"/>
          </a:fillRef>
          <a:effectRef idx="0">
            <a:srgbClr val="FFFFFF"/>
          </a:effectRef>
          <a:fontRef idx="minor">
            <a:schemeClr val="lt1"/>
          </a:fontRef>
        </p:style>
        <p:txBody>
          <a:bodyPr rtlCol="0" anchor="ctr"/>
          <a:p>
            <a:pPr algn="ctr"/>
            <a:r>
              <a:rPr lang="en-US"/>
              <a:t>8</a:t>
            </a:r>
            <a:endParaRPr lang="en-US"/>
          </a:p>
        </p:txBody>
      </p:sp>
      <p:sp>
        <p:nvSpPr>
          <p:cNvPr id="40" name="Isosceles Triangle 39"/>
          <p:cNvSpPr/>
          <p:nvPr/>
        </p:nvSpPr>
        <p:spPr>
          <a:xfrm>
            <a:off x="1384935" y="3180715"/>
            <a:ext cx="589280" cy="607060"/>
          </a:xfrm>
          <a:prstGeom prst="triangle">
            <a:avLst/>
          </a:prstGeom>
        </p:spPr>
        <p:style>
          <a:lnRef idx="2">
            <a:schemeClr val="lt1"/>
          </a:lnRef>
          <a:fillRef idx="1">
            <a:schemeClr val="accent2"/>
          </a:fillRef>
          <a:effectRef idx="1">
            <a:schemeClr val="accent2"/>
          </a:effectRef>
          <a:fontRef idx="minor">
            <a:schemeClr val="lt1"/>
          </a:fontRef>
        </p:style>
        <p:txBody>
          <a:bodyPr rtlCol="0" anchor="ctr"/>
          <a:p>
            <a:pPr algn="ctr"/>
            <a:r>
              <a:rPr lang="en-US" sz="1400"/>
              <a:t>8</a:t>
            </a:r>
            <a:endParaRPr lang="en-US" sz="1400"/>
          </a:p>
        </p:txBody>
      </p:sp>
      <p:sp>
        <p:nvSpPr>
          <p:cNvPr id="5" name="Rectangles 4"/>
          <p:cNvSpPr/>
          <p:nvPr/>
        </p:nvSpPr>
        <p:spPr>
          <a:xfrm>
            <a:off x="6964045" y="4468495"/>
            <a:ext cx="4727575" cy="1360170"/>
          </a:xfrm>
          <a:prstGeom prst="rect">
            <a:avLst/>
          </a:prstGeom>
          <a:solidFill>
            <a:schemeClr val="accent5">
              <a:lumMod val="20000"/>
              <a:lumOff val="80000"/>
            </a:schemeClr>
          </a:solidFill>
          <a:ln>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Text Box 7"/>
          <p:cNvSpPr txBox="1"/>
          <p:nvPr/>
        </p:nvSpPr>
        <p:spPr>
          <a:xfrm>
            <a:off x="6948805" y="5930900"/>
            <a:ext cx="4758055" cy="368300"/>
          </a:xfrm>
          <a:prstGeom prst="rect">
            <a:avLst/>
          </a:prstGeom>
          <a:noFill/>
        </p:spPr>
        <p:txBody>
          <a:bodyPr wrap="square" rtlCol="0">
            <a:spAutoFit/>
          </a:bodyPr>
          <a:p>
            <a:r>
              <a:rPr lang="en-US"/>
              <a:t>(5                                                                                 0]</a:t>
            </a:r>
            <a:endParaRPr lang="en-US"/>
          </a:p>
        </p:txBody>
      </p:sp>
      <p:sp>
        <p:nvSpPr>
          <p:cNvPr id="9" name="Rectangles 8"/>
          <p:cNvSpPr/>
          <p:nvPr/>
        </p:nvSpPr>
        <p:spPr>
          <a:xfrm>
            <a:off x="10912475" y="4933315"/>
            <a:ext cx="647065" cy="468630"/>
          </a:xfrm>
          <a:prstGeom prst="rect">
            <a:avLst/>
          </a:prstGeom>
        </p:spPr>
        <p:style>
          <a:lnRef idx="0">
            <a:srgbClr val="FFFFFF"/>
          </a:lnRef>
          <a:fillRef idx="3">
            <a:schemeClr val="accent5"/>
          </a:fillRef>
          <a:effectRef idx="0">
            <a:srgbClr val="FFFFFF"/>
          </a:effectRef>
          <a:fontRef idx="minor">
            <a:schemeClr val="lt1"/>
          </a:fontRef>
        </p:style>
        <p:txBody>
          <a:bodyPr rtlCol="0" anchor="ctr"/>
          <a:p>
            <a:pPr algn="ctr"/>
            <a:r>
              <a:rPr lang="en-US"/>
              <a:t>1</a:t>
            </a:r>
            <a:endParaRPr lang="en-US"/>
          </a:p>
        </p:txBody>
      </p:sp>
      <p:sp>
        <p:nvSpPr>
          <p:cNvPr id="10" name="Rectangles 9"/>
          <p:cNvSpPr/>
          <p:nvPr/>
        </p:nvSpPr>
        <p:spPr>
          <a:xfrm>
            <a:off x="10058400" y="4933315"/>
            <a:ext cx="640080" cy="468630"/>
          </a:xfrm>
          <a:prstGeom prst="rect">
            <a:avLst/>
          </a:prstGeom>
        </p:spPr>
        <p:style>
          <a:lnRef idx="0">
            <a:srgbClr val="FFFFFF"/>
          </a:lnRef>
          <a:fillRef idx="3">
            <a:schemeClr val="accent5"/>
          </a:fillRef>
          <a:effectRef idx="0">
            <a:srgbClr val="FFFFFF"/>
          </a:effectRef>
          <a:fontRef idx="minor">
            <a:schemeClr val="lt1"/>
          </a:fontRef>
        </p:style>
        <p:txBody>
          <a:bodyPr rtlCol="0" anchor="ctr"/>
          <a:p>
            <a:pPr algn="ctr"/>
            <a:r>
              <a:rPr lang="en-US"/>
              <a:t>3</a:t>
            </a:r>
            <a:endParaRPr lang="en-US"/>
          </a:p>
        </p:txBody>
      </p:sp>
      <p:sp>
        <p:nvSpPr>
          <p:cNvPr id="11" name="Rectangles 10"/>
          <p:cNvSpPr/>
          <p:nvPr/>
        </p:nvSpPr>
        <p:spPr>
          <a:xfrm>
            <a:off x="9222105" y="4933315"/>
            <a:ext cx="622300" cy="468630"/>
          </a:xfrm>
          <a:prstGeom prst="rect">
            <a:avLst/>
          </a:prstGeom>
        </p:spPr>
        <p:style>
          <a:lnRef idx="0">
            <a:srgbClr val="FFFFFF"/>
          </a:lnRef>
          <a:fillRef idx="3">
            <a:schemeClr val="accent5"/>
          </a:fillRef>
          <a:effectRef idx="0">
            <a:srgbClr val="FFFFFF"/>
          </a:effectRef>
          <a:fontRef idx="minor">
            <a:schemeClr val="lt1"/>
          </a:fontRef>
        </p:style>
        <p:txBody>
          <a:bodyPr rtlCol="0" anchor="ctr"/>
          <a:p>
            <a:pPr algn="ctr"/>
            <a:r>
              <a:rPr lang="en-US"/>
              <a:t>2</a:t>
            </a:r>
            <a:endParaRPr lang="en-US"/>
          </a:p>
        </p:txBody>
      </p:sp>
      <p:sp>
        <p:nvSpPr>
          <p:cNvPr id="12" name="Isosceles Triangle 11"/>
          <p:cNvSpPr/>
          <p:nvPr/>
        </p:nvSpPr>
        <p:spPr>
          <a:xfrm>
            <a:off x="8697595" y="4650105"/>
            <a:ext cx="445770" cy="745490"/>
          </a:xfrm>
          <a:prstGeom prst="triangle">
            <a:avLst/>
          </a:prstGeom>
        </p:spPr>
        <p:style>
          <a:lnRef idx="2">
            <a:schemeClr val="lt1"/>
          </a:lnRef>
          <a:fillRef idx="1">
            <a:schemeClr val="accent2"/>
          </a:fillRef>
          <a:effectRef idx="1">
            <a:schemeClr val="accent2"/>
          </a:effectRef>
          <a:fontRef idx="minor">
            <a:schemeClr val="lt1"/>
          </a:fontRef>
        </p:style>
        <p:txBody>
          <a:bodyPr rtlCol="0" anchor="ctr"/>
          <a:p>
            <a:pPr algn="ctr"/>
            <a:r>
              <a:rPr lang="en-US"/>
              <a:t>1</a:t>
            </a:r>
            <a:endParaRPr lang="en-US"/>
          </a:p>
        </p:txBody>
      </p:sp>
      <p:sp>
        <p:nvSpPr>
          <p:cNvPr id="13" name="Rectangles 12"/>
          <p:cNvSpPr/>
          <p:nvPr/>
        </p:nvSpPr>
        <p:spPr>
          <a:xfrm>
            <a:off x="1385570" y="4468495"/>
            <a:ext cx="5358765" cy="1360170"/>
          </a:xfrm>
          <a:prstGeom prst="rect">
            <a:avLst/>
          </a:prstGeom>
          <a:solidFill>
            <a:schemeClr val="accent5">
              <a:lumMod val="20000"/>
              <a:lumOff val="80000"/>
            </a:schemeClr>
          </a:solidFill>
          <a:ln>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Text Box 13"/>
          <p:cNvSpPr txBox="1"/>
          <p:nvPr/>
        </p:nvSpPr>
        <p:spPr>
          <a:xfrm>
            <a:off x="1448435" y="5930900"/>
            <a:ext cx="5296535" cy="368300"/>
          </a:xfrm>
          <a:prstGeom prst="rect">
            <a:avLst/>
          </a:prstGeom>
          <a:noFill/>
        </p:spPr>
        <p:txBody>
          <a:bodyPr wrap="square" rtlCol="0">
            <a:spAutoFit/>
          </a:bodyPr>
          <a:p>
            <a:r>
              <a:rPr lang="en-US"/>
              <a:t>(10                                                                                         5]</a:t>
            </a:r>
            <a:endParaRPr lang="en-US"/>
          </a:p>
        </p:txBody>
      </p:sp>
      <p:sp>
        <p:nvSpPr>
          <p:cNvPr id="18" name="Rectangles 17"/>
          <p:cNvSpPr/>
          <p:nvPr/>
        </p:nvSpPr>
        <p:spPr>
          <a:xfrm>
            <a:off x="5840730" y="4909820"/>
            <a:ext cx="669290" cy="468630"/>
          </a:xfrm>
          <a:prstGeom prst="rect">
            <a:avLst/>
          </a:prstGeom>
        </p:spPr>
        <p:style>
          <a:lnRef idx="0">
            <a:srgbClr val="FFFFFF"/>
          </a:lnRef>
          <a:fillRef idx="3">
            <a:schemeClr val="accent5"/>
          </a:fillRef>
          <a:effectRef idx="0">
            <a:srgbClr val="FFFFFF"/>
          </a:effectRef>
          <a:fontRef idx="minor">
            <a:schemeClr val="lt1"/>
          </a:fontRef>
        </p:style>
        <p:txBody>
          <a:bodyPr rtlCol="0" anchor="ctr"/>
          <a:p>
            <a:pPr algn="ctr"/>
            <a:r>
              <a:rPr lang="en-US"/>
              <a:t>6</a:t>
            </a:r>
            <a:endParaRPr lang="en-US"/>
          </a:p>
        </p:txBody>
      </p:sp>
      <p:sp>
        <p:nvSpPr>
          <p:cNvPr id="20" name="Rectangles 19"/>
          <p:cNvSpPr/>
          <p:nvPr/>
        </p:nvSpPr>
        <p:spPr>
          <a:xfrm>
            <a:off x="4354830" y="4909820"/>
            <a:ext cx="589280" cy="468630"/>
          </a:xfrm>
          <a:prstGeom prst="rect">
            <a:avLst/>
          </a:prstGeom>
        </p:spPr>
        <p:style>
          <a:lnRef idx="0">
            <a:srgbClr val="FFFFFF"/>
          </a:lnRef>
          <a:fillRef idx="3">
            <a:schemeClr val="accent5"/>
          </a:fillRef>
          <a:effectRef idx="0">
            <a:srgbClr val="FFFFFF"/>
          </a:effectRef>
          <a:fontRef idx="minor">
            <a:schemeClr val="lt1"/>
          </a:fontRef>
        </p:style>
        <p:txBody>
          <a:bodyPr rtlCol="0" anchor="ctr"/>
          <a:p>
            <a:pPr algn="ctr"/>
            <a:r>
              <a:rPr lang="en-US"/>
              <a:t>9</a:t>
            </a:r>
            <a:endParaRPr lang="en-US"/>
          </a:p>
        </p:txBody>
      </p:sp>
      <p:sp>
        <p:nvSpPr>
          <p:cNvPr id="29" name="Rectangles 28"/>
          <p:cNvSpPr/>
          <p:nvPr/>
        </p:nvSpPr>
        <p:spPr>
          <a:xfrm>
            <a:off x="2969895" y="4909820"/>
            <a:ext cx="563245" cy="468630"/>
          </a:xfrm>
          <a:prstGeom prst="rect">
            <a:avLst/>
          </a:prstGeom>
        </p:spPr>
        <p:style>
          <a:lnRef idx="0">
            <a:srgbClr val="FFFFFF"/>
          </a:lnRef>
          <a:fillRef idx="3">
            <a:schemeClr val="accent5"/>
          </a:fillRef>
          <a:effectRef idx="0">
            <a:srgbClr val="FFFFFF"/>
          </a:effectRef>
          <a:fontRef idx="minor">
            <a:schemeClr val="lt1"/>
          </a:fontRef>
        </p:style>
        <p:txBody>
          <a:bodyPr rtlCol="0" anchor="ctr"/>
          <a:p>
            <a:pPr algn="ctr"/>
            <a:r>
              <a:rPr lang="en-US"/>
              <a:t>7</a:t>
            </a:r>
            <a:endParaRPr lang="en-US"/>
          </a:p>
        </p:txBody>
      </p:sp>
      <p:sp>
        <p:nvSpPr>
          <p:cNvPr id="30" name="Isosceles Triangle 29"/>
          <p:cNvSpPr/>
          <p:nvPr/>
        </p:nvSpPr>
        <p:spPr>
          <a:xfrm>
            <a:off x="3703320" y="4633595"/>
            <a:ext cx="445770" cy="745490"/>
          </a:xfrm>
          <a:prstGeom prst="triangle">
            <a:avLst/>
          </a:prstGeom>
        </p:spPr>
        <p:style>
          <a:lnRef idx="2">
            <a:schemeClr val="lt1"/>
          </a:lnRef>
          <a:fillRef idx="1">
            <a:schemeClr val="accent2"/>
          </a:fillRef>
          <a:effectRef idx="1">
            <a:schemeClr val="accent2"/>
          </a:effectRef>
          <a:fontRef idx="minor">
            <a:schemeClr val="lt1"/>
          </a:fontRef>
        </p:style>
        <p:txBody>
          <a:bodyPr rtlCol="0" anchor="ctr"/>
          <a:p>
            <a:pPr algn="ctr"/>
            <a:r>
              <a:rPr lang="en-US"/>
              <a:t>7</a:t>
            </a:r>
            <a:endParaRPr lang="en-US"/>
          </a:p>
        </p:txBody>
      </p:sp>
      <p:sp>
        <p:nvSpPr>
          <p:cNvPr id="38" name="Rectangles 37"/>
          <p:cNvSpPr/>
          <p:nvPr/>
        </p:nvSpPr>
        <p:spPr>
          <a:xfrm>
            <a:off x="5090160" y="4926965"/>
            <a:ext cx="604520" cy="468630"/>
          </a:xfrm>
          <a:prstGeom prst="rect">
            <a:avLst/>
          </a:prstGeom>
        </p:spPr>
        <p:style>
          <a:lnRef idx="0">
            <a:srgbClr val="FFFFFF"/>
          </a:lnRef>
          <a:fillRef idx="3">
            <a:schemeClr val="accent5"/>
          </a:fillRef>
          <a:effectRef idx="0">
            <a:srgbClr val="FFFFFF"/>
          </a:effectRef>
          <a:fontRef idx="minor">
            <a:schemeClr val="lt1"/>
          </a:fontRef>
        </p:style>
        <p:txBody>
          <a:bodyPr rtlCol="0" anchor="ctr"/>
          <a:p>
            <a:pPr algn="ctr"/>
            <a:r>
              <a:rPr lang="en-US"/>
              <a:t>5</a:t>
            </a:r>
            <a:endParaRPr lang="en-US"/>
          </a:p>
        </p:txBody>
      </p:sp>
      <p:sp>
        <p:nvSpPr>
          <p:cNvPr id="2" name="Text Box 1"/>
          <p:cNvSpPr txBox="1"/>
          <p:nvPr/>
        </p:nvSpPr>
        <p:spPr>
          <a:xfrm>
            <a:off x="9401175" y="3509645"/>
            <a:ext cx="2220595" cy="275590"/>
          </a:xfrm>
          <a:prstGeom prst="rect">
            <a:avLst/>
          </a:prstGeom>
          <a:solidFill>
            <a:srgbClr val="FFC000"/>
          </a:solidFill>
        </p:spPr>
        <p:txBody>
          <a:bodyPr wrap="square" rtlCol="0">
            <a:spAutoFit/>
          </a:bodyPr>
          <a:p>
            <a:r>
              <a:rPr lang="en-US" sz="1200"/>
              <a:t>maximum out-of-orderness: 2 m</a:t>
            </a:r>
            <a:endParaRPr lang="en-US" sz="1200"/>
          </a:p>
        </p:txBody>
      </p:sp>
      <p:sp>
        <p:nvSpPr>
          <p:cNvPr id="3" name="Text Box 2"/>
          <p:cNvSpPr txBox="1"/>
          <p:nvPr/>
        </p:nvSpPr>
        <p:spPr>
          <a:xfrm>
            <a:off x="8492490" y="3805555"/>
            <a:ext cx="509270" cy="194310"/>
          </a:xfrm>
          <a:prstGeom prst="rect">
            <a:avLst/>
          </a:prstGeom>
          <a:solidFill>
            <a:srgbClr val="FFC000"/>
          </a:solidFill>
        </p:spPr>
        <p:txBody>
          <a:bodyPr wrap="square" rtlCol="0">
            <a:noAutofit/>
          </a:bodyPr>
          <a:p>
            <a:pPr algn="ctr"/>
            <a:r>
              <a:rPr lang="en-US" sz="1000"/>
              <a:t>3-2</a:t>
            </a:r>
            <a:endParaRPr lang="en-US" sz="1000"/>
          </a:p>
        </p:txBody>
      </p:sp>
      <p:sp>
        <p:nvSpPr>
          <p:cNvPr id="32" name="Text Box 31"/>
          <p:cNvSpPr txBox="1"/>
          <p:nvPr/>
        </p:nvSpPr>
        <p:spPr>
          <a:xfrm>
            <a:off x="6587490" y="3805555"/>
            <a:ext cx="509270" cy="194310"/>
          </a:xfrm>
          <a:prstGeom prst="rect">
            <a:avLst/>
          </a:prstGeom>
          <a:solidFill>
            <a:srgbClr val="FFC000"/>
          </a:solidFill>
        </p:spPr>
        <p:txBody>
          <a:bodyPr wrap="square" rtlCol="0">
            <a:noAutofit/>
          </a:bodyPr>
          <a:p>
            <a:pPr algn="ctr"/>
            <a:r>
              <a:rPr lang="en-US" sz="1000"/>
              <a:t>6-2</a:t>
            </a:r>
            <a:endParaRPr lang="en-US" sz="1000"/>
          </a:p>
        </p:txBody>
      </p:sp>
      <p:sp>
        <p:nvSpPr>
          <p:cNvPr id="37" name="Text Box 36"/>
          <p:cNvSpPr txBox="1"/>
          <p:nvPr/>
        </p:nvSpPr>
        <p:spPr>
          <a:xfrm>
            <a:off x="4371340" y="3805555"/>
            <a:ext cx="509270" cy="194310"/>
          </a:xfrm>
          <a:prstGeom prst="rect">
            <a:avLst/>
          </a:prstGeom>
          <a:solidFill>
            <a:srgbClr val="FFC000"/>
          </a:solidFill>
        </p:spPr>
        <p:txBody>
          <a:bodyPr wrap="square" rtlCol="0">
            <a:noAutofit/>
          </a:bodyPr>
          <a:p>
            <a:pPr algn="ctr"/>
            <a:r>
              <a:rPr lang="en-US" sz="1000"/>
              <a:t>9-2</a:t>
            </a:r>
            <a:endParaRPr lang="en-US" sz="1000"/>
          </a:p>
        </p:txBody>
      </p:sp>
      <p:sp>
        <p:nvSpPr>
          <p:cNvPr id="41" name="Text Box 40"/>
          <p:cNvSpPr txBox="1"/>
          <p:nvPr/>
        </p:nvSpPr>
        <p:spPr>
          <a:xfrm>
            <a:off x="1384935" y="3805555"/>
            <a:ext cx="589915" cy="194310"/>
          </a:xfrm>
          <a:prstGeom prst="rect">
            <a:avLst/>
          </a:prstGeom>
          <a:solidFill>
            <a:srgbClr val="FFC000"/>
          </a:solidFill>
        </p:spPr>
        <p:txBody>
          <a:bodyPr wrap="square" rtlCol="0">
            <a:noAutofit/>
          </a:bodyPr>
          <a:p>
            <a:pPr algn="ctr"/>
            <a:r>
              <a:rPr lang="en-US" sz="1000"/>
              <a:t>10-2</a:t>
            </a:r>
            <a:endParaRPr lang="en-US" sz="1000"/>
          </a:p>
        </p:txBody>
      </p:sp>
      <p:sp>
        <p:nvSpPr>
          <p:cNvPr id="42" name="Rectangles 41"/>
          <p:cNvSpPr/>
          <p:nvPr/>
        </p:nvSpPr>
        <p:spPr>
          <a:xfrm>
            <a:off x="7978775" y="4933315"/>
            <a:ext cx="640080" cy="468630"/>
          </a:xfrm>
          <a:prstGeom prst="rect">
            <a:avLst/>
          </a:prstGeom>
        </p:spPr>
        <p:style>
          <a:lnRef idx="0">
            <a:srgbClr val="FFFFFF"/>
          </a:lnRef>
          <a:fillRef idx="3">
            <a:schemeClr val="accent5"/>
          </a:fillRef>
          <a:effectRef idx="0">
            <a:srgbClr val="FFFFFF"/>
          </a:effectRef>
          <a:fontRef idx="minor">
            <a:schemeClr val="lt1"/>
          </a:fontRef>
        </p:style>
        <p:txBody>
          <a:bodyPr rtlCol="0" anchor="ctr"/>
          <a:p>
            <a:pPr algn="ctr"/>
            <a:r>
              <a:rPr lang="en-US"/>
              <a:t>4</a:t>
            </a:r>
            <a:endParaRPr lang="en-US"/>
          </a:p>
        </p:txBody>
      </p:sp>
      <p:sp>
        <p:nvSpPr>
          <p:cNvPr id="43" name="Isosceles Triangle 42"/>
          <p:cNvSpPr/>
          <p:nvPr/>
        </p:nvSpPr>
        <p:spPr>
          <a:xfrm>
            <a:off x="7271385" y="4656455"/>
            <a:ext cx="445770" cy="745490"/>
          </a:xfrm>
          <a:prstGeom prst="triangle">
            <a:avLst/>
          </a:prstGeom>
        </p:spPr>
        <p:style>
          <a:lnRef idx="2">
            <a:schemeClr val="lt1"/>
          </a:lnRef>
          <a:fillRef idx="1">
            <a:schemeClr val="accent2"/>
          </a:fillRef>
          <a:effectRef idx="1">
            <a:schemeClr val="accent2"/>
          </a:effectRef>
          <a:fontRef idx="minor">
            <a:schemeClr val="lt1"/>
          </a:fontRef>
        </p:style>
        <p:txBody>
          <a:bodyPr rtlCol="0" anchor="ctr"/>
          <a:p>
            <a:pPr algn="ctr"/>
            <a:r>
              <a:rPr lang="en-US"/>
              <a:t>4</a:t>
            </a:r>
            <a:endParaRPr lang="en-US"/>
          </a:p>
        </p:txBody>
      </p:sp>
      <p:sp>
        <p:nvSpPr>
          <p:cNvPr id="44" name="Rectangles 43"/>
          <p:cNvSpPr/>
          <p:nvPr/>
        </p:nvSpPr>
        <p:spPr>
          <a:xfrm>
            <a:off x="2212975" y="4933315"/>
            <a:ext cx="563245" cy="468630"/>
          </a:xfrm>
          <a:prstGeom prst="rect">
            <a:avLst/>
          </a:prstGeom>
        </p:spPr>
        <p:style>
          <a:lnRef idx="0">
            <a:srgbClr val="FFFFFF"/>
          </a:lnRef>
          <a:fillRef idx="3">
            <a:schemeClr val="accent5"/>
          </a:fillRef>
          <a:effectRef idx="0">
            <a:srgbClr val="FFFFFF"/>
          </a:effectRef>
          <a:fontRef idx="minor">
            <a:schemeClr val="lt1"/>
          </a:fontRef>
        </p:style>
        <p:txBody>
          <a:bodyPr rtlCol="0" anchor="ctr"/>
          <a:p>
            <a:pPr algn="ctr"/>
            <a:r>
              <a:rPr lang="en-US"/>
              <a:t>8</a:t>
            </a:r>
            <a:endParaRPr lang="en-US"/>
          </a:p>
        </p:txBody>
      </p:sp>
      <p:sp>
        <p:nvSpPr>
          <p:cNvPr id="45" name="Isosceles Triangle 44"/>
          <p:cNvSpPr/>
          <p:nvPr/>
        </p:nvSpPr>
        <p:spPr>
          <a:xfrm>
            <a:off x="1601470" y="4633595"/>
            <a:ext cx="445770" cy="745490"/>
          </a:xfrm>
          <a:prstGeom prst="triangle">
            <a:avLst/>
          </a:prstGeom>
        </p:spPr>
        <p:style>
          <a:lnRef idx="2">
            <a:schemeClr val="lt1"/>
          </a:lnRef>
          <a:fillRef idx="1">
            <a:schemeClr val="accent2"/>
          </a:fillRef>
          <a:effectRef idx="1">
            <a:schemeClr val="accent2"/>
          </a:effectRef>
          <a:fontRef idx="minor">
            <a:schemeClr val="lt1"/>
          </a:fontRef>
        </p:style>
        <p:txBody>
          <a:bodyPr rtlCol="0" anchor="ctr"/>
          <a:p>
            <a:pPr algn="ctr"/>
            <a:r>
              <a:rPr lang="en-US"/>
              <a:t>8</a:t>
            </a:r>
            <a:endParaRPr lang="en-US"/>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7" presetClass="emph" presetSubtype="0" fill="hold" grpId="1" nodeType="clickEffect">
                                  <p:stCondLst>
                                    <p:cond delay="0"/>
                                  </p:stCondLst>
                                  <p:childTnLst>
                                    <p:animClr clrSpc="rgb" dir="cw">
                                      <p:cBhvr override="childStyle">
                                        <p:cTn id="22" dur="250" autoRev="1" fill="hold"/>
                                        <p:tgtEl>
                                          <p:spTgt spid="7"/>
                                        </p:tgtEl>
                                        <p:attrNameLst>
                                          <p:attrName>style.color</p:attrName>
                                        </p:attrNameLst>
                                      </p:cBhvr>
                                      <p:to>
                                        <a:schemeClr val="bg1"/>
                                      </p:to>
                                    </p:animClr>
                                    <p:animClr clrSpc="rgb" dir="cw">
                                      <p:cBhvr>
                                        <p:cTn id="23" dur="250" autoRev="1" fill="hold"/>
                                        <p:tgtEl>
                                          <p:spTgt spid="7"/>
                                        </p:tgtEl>
                                        <p:attrNameLst>
                                          <p:attrName>fillcolor</p:attrName>
                                        </p:attrNameLst>
                                      </p:cBhvr>
                                      <p:to>
                                        <a:schemeClr val="bg1"/>
                                      </p:to>
                                    </p:animClr>
                                    <p:set>
                                      <p:cBhvr>
                                        <p:cTn id="24" dur="250" autoRev="1" fill="hold"/>
                                        <p:tgtEl>
                                          <p:spTgt spid="7"/>
                                        </p:tgtEl>
                                        <p:attrNameLst>
                                          <p:attrName>fill.type</p:attrName>
                                        </p:attrNameLst>
                                      </p:cBhvr>
                                      <p:to>
                                        <p:strVal val="solid"/>
                                      </p:to>
                                    </p:set>
                                    <p:set>
                                      <p:cBhvr>
                                        <p:cTn id="25" dur="250" autoRev="1" fill="hold"/>
                                        <p:tgtEl>
                                          <p:spTgt spid="7"/>
                                        </p:tgtEl>
                                        <p:attrNameLst>
                                          <p:attrName>fill.on</p:attrName>
                                        </p:attrNameLst>
                                      </p:cBhvr>
                                      <p:to>
                                        <p:strVal val="true"/>
                                      </p:to>
                                    </p:se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childTnLst>
                                  <p:subTnLst>
                                    <p:audio>
                                      <p:cMediaNode>
                                        <p:cTn display="1" masterRel="sameClick">
                                          <p:stCondLst>
                                            <p:cond evt="begin" delay="0">
                                              <p:tn val="27"/>
                                            </p:cond>
                                          </p:stCondLst>
                                          <p:endCondLst>
                                            <p:cond evt="onStopAudio" delay="0">
                                              <p:tgtEl>
                                                <p:sldTgt/>
                                              </p:tgtEl>
                                            </p:cond>
                                          </p:endCondLst>
                                        </p:cTn>
                                        <p:tgtEl>
                                          <p:sndTgt r:embed="rId2" name="type.wav"/>
                                        </p:tgtEl>
                                      </p:cMediaNode>
                                    </p:audio>
                                  </p:subTnLst>
                                </p:cTn>
                              </p:par>
                            </p:childTnLst>
                          </p:cTn>
                        </p:par>
                      </p:childTnLst>
                    </p:cTn>
                  </p:par>
                  <p:par>
                    <p:cTn id="29" fill="hold">
                      <p:stCondLst>
                        <p:cond delay="indefinite"/>
                      </p:stCondLst>
                      <p:childTnLst>
                        <p:par>
                          <p:cTn id="30" fill="hold">
                            <p:stCondLst>
                              <p:cond delay="0"/>
                            </p:stCondLst>
                            <p:childTnLst>
                              <p:par>
                                <p:cTn id="31" presetID="27" presetClass="emph" presetSubtype="0" fill="hold" grpId="0" nodeType="clickEffect">
                                  <p:stCondLst>
                                    <p:cond delay="0"/>
                                  </p:stCondLst>
                                  <p:childTnLst>
                                    <p:animClr clrSpc="rgb" dir="cw">
                                      <p:cBhvr override="childStyle">
                                        <p:cTn id="32" dur="250" autoRev="1" fill="hold"/>
                                        <p:tgtEl>
                                          <p:spTgt spid="21"/>
                                        </p:tgtEl>
                                        <p:attrNameLst>
                                          <p:attrName>style.color</p:attrName>
                                        </p:attrNameLst>
                                      </p:cBhvr>
                                      <p:to>
                                        <a:schemeClr val="bg1"/>
                                      </p:to>
                                    </p:animClr>
                                    <p:animClr clrSpc="rgb" dir="cw">
                                      <p:cBhvr>
                                        <p:cTn id="33" dur="250" autoRev="1" fill="hold"/>
                                        <p:tgtEl>
                                          <p:spTgt spid="21"/>
                                        </p:tgtEl>
                                        <p:attrNameLst>
                                          <p:attrName>fillcolor</p:attrName>
                                        </p:attrNameLst>
                                      </p:cBhvr>
                                      <p:to>
                                        <a:schemeClr val="bg1"/>
                                      </p:to>
                                    </p:animClr>
                                    <p:set>
                                      <p:cBhvr>
                                        <p:cTn id="34" dur="250" autoRev="1" fill="hold"/>
                                        <p:tgtEl>
                                          <p:spTgt spid="21"/>
                                        </p:tgtEl>
                                        <p:attrNameLst>
                                          <p:attrName>fill.type</p:attrName>
                                        </p:attrNameLst>
                                      </p:cBhvr>
                                      <p:to>
                                        <p:strVal val="solid"/>
                                      </p:to>
                                    </p:set>
                                    <p:set>
                                      <p:cBhvr>
                                        <p:cTn id="35" dur="250" autoRev="1" fill="hold"/>
                                        <p:tgtEl>
                                          <p:spTgt spid="21"/>
                                        </p:tgtEl>
                                        <p:attrNameLst>
                                          <p:attrName>fill.on</p:attrName>
                                        </p:attrNameLst>
                                      </p:cBhvr>
                                      <p:to>
                                        <p:strVal val="true"/>
                                      </p:to>
                                    </p:se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childTnLst>
                                  <p:subTnLst>
                                    <p:audio>
                                      <p:cMediaNode>
                                        <p:cTn display="1" masterRel="sameClick">
                                          <p:stCondLst>
                                            <p:cond evt="begin" delay="0">
                                              <p:tn val="37"/>
                                            </p:cond>
                                          </p:stCondLst>
                                          <p:endCondLst>
                                            <p:cond evt="onStopAudio" delay="0">
                                              <p:tgtEl>
                                                <p:sldTgt/>
                                              </p:tgtEl>
                                            </p:cond>
                                          </p:endCondLst>
                                        </p:cTn>
                                        <p:tgtEl>
                                          <p:sndTgt r:embed="rId2" name="type.wav"/>
                                        </p:tgtEl>
                                      </p:cMediaNode>
                                    </p:audio>
                                  </p:subTnLst>
                                </p:cTn>
                              </p:par>
                            </p:childTnLst>
                          </p:cTn>
                        </p:par>
                      </p:childTnLst>
                    </p:cTn>
                  </p:par>
                  <p:par>
                    <p:cTn id="39" fill="hold">
                      <p:stCondLst>
                        <p:cond delay="indefinite"/>
                      </p:stCondLst>
                      <p:childTnLst>
                        <p:par>
                          <p:cTn id="40" fill="hold">
                            <p:stCondLst>
                              <p:cond delay="0"/>
                            </p:stCondLst>
                            <p:childTnLst>
                              <p:par>
                                <p:cTn id="41" presetID="27" presetClass="emph" presetSubtype="0" fill="hold" grpId="0" nodeType="clickEffect">
                                  <p:stCondLst>
                                    <p:cond delay="0"/>
                                  </p:stCondLst>
                                  <p:childTnLst>
                                    <p:animClr clrSpc="rgb" dir="cw">
                                      <p:cBhvr override="childStyle">
                                        <p:cTn id="42" dur="250" autoRev="1" fill="hold"/>
                                        <p:tgtEl>
                                          <p:spTgt spid="22"/>
                                        </p:tgtEl>
                                        <p:attrNameLst>
                                          <p:attrName>style.color</p:attrName>
                                        </p:attrNameLst>
                                      </p:cBhvr>
                                      <p:to>
                                        <a:schemeClr val="bg1"/>
                                      </p:to>
                                    </p:animClr>
                                    <p:animClr clrSpc="rgb" dir="cw">
                                      <p:cBhvr>
                                        <p:cTn id="43" dur="250" autoRev="1" fill="hold"/>
                                        <p:tgtEl>
                                          <p:spTgt spid="22"/>
                                        </p:tgtEl>
                                        <p:attrNameLst>
                                          <p:attrName>fillcolor</p:attrName>
                                        </p:attrNameLst>
                                      </p:cBhvr>
                                      <p:to>
                                        <a:schemeClr val="bg1"/>
                                      </p:to>
                                    </p:animClr>
                                    <p:set>
                                      <p:cBhvr>
                                        <p:cTn id="44" dur="250" autoRev="1" fill="hold"/>
                                        <p:tgtEl>
                                          <p:spTgt spid="22"/>
                                        </p:tgtEl>
                                        <p:attrNameLst>
                                          <p:attrName>fill.type</p:attrName>
                                        </p:attrNameLst>
                                      </p:cBhvr>
                                      <p:to>
                                        <p:strVal val="solid"/>
                                      </p:to>
                                    </p:set>
                                    <p:set>
                                      <p:cBhvr>
                                        <p:cTn id="45" dur="250" autoRev="1" fill="hold"/>
                                        <p:tgtEl>
                                          <p:spTgt spid="22"/>
                                        </p:tgtEl>
                                        <p:attrNameLst>
                                          <p:attrName>fill.on</p:attrName>
                                        </p:attrNameLst>
                                      </p:cBhvr>
                                      <p:to>
                                        <p:strVal val="true"/>
                                      </p:to>
                                    </p:se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11"/>
                                        </p:tgtEl>
                                        <p:attrNameLst>
                                          <p:attrName>style.visibility</p:attrName>
                                        </p:attrNameLst>
                                      </p:cBhvr>
                                      <p:to>
                                        <p:strVal val="visible"/>
                                      </p:to>
                                    </p:set>
                                  </p:childTnLst>
                                  <p:subTnLst>
                                    <p:audio>
                                      <p:cMediaNode>
                                        <p:cTn display="1" masterRel="sameClick">
                                          <p:stCondLst>
                                            <p:cond evt="begin" delay="0">
                                              <p:tn val="47"/>
                                            </p:cond>
                                          </p:stCondLst>
                                          <p:endCondLst>
                                            <p:cond evt="onStopAudio" delay="0">
                                              <p:tgtEl>
                                                <p:sldTgt/>
                                              </p:tgtEl>
                                            </p:cond>
                                          </p:endCondLst>
                                        </p:cTn>
                                        <p:tgtEl>
                                          <p:sndTgt r:embed="rId2" name="type.wav"/>
                                        </p:tgtEl>
                                      </p:cMediaNode>
                                    </p:audio>
                                  </p:sub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2"/>
                                        </p:tgtEl>
                                        <p:attrNameLst>
                                          <p:attrName>style.visibility</p:attrName>
                                        </p:attrNameLst>
                                      </p:cBhvr>
                                      <p:to>
                                        <p:strVal val="visible"/>
                                      </p:to>
                                    </p:set>
                                  </p:childTnLst>
                                  <p:subTnLst>
                                    <p:audio>
                                      <p:cMediaNode>
                                        <p:cTn display="1" masterRel="sameClick">
                                          <p:stCondLst>
                                            <p:cond evt="begin" delay="0">
                                              <p:tn val="57"/>
                                            </p:cond>
                                          </p:stCondLst>
                                          <p:endCondLst>
                                            <p:cond evt="onStopAudio" delay="0">
                                              <p:tgtEl>
                                                <p:sldTgt/>
                                              </p:tgtEl>
                                            </p:cond>
                                          </p:endCondLst>
                                        </p:cTn>
                                        <p:tgtEl>
                                          <p:sndTgt r:embed="rId2" name="type.wav"/>
                                        </p:tgtEl>
                                      </p:cMediaNode>
                                    </p:audio>
                                  </p:subTnLst>
                                </p:cTn>
                              </p:par>
                            </p:childTnLst>
                          </p:cTn>
                        </p:par>
                      </p:childTnLst>
                    </p:cTn>
                  </p:par>
                  <p:par>
                    <p:cTn id="59" fill="hold">
                      <p:stCondLst>
                        <p:cond delay="indefinite"/>
                      </p:stCondLst>
                      <p:childTnLst>
                        <p:par>
                          <p:cTn id="60" fill="hold">
                            <p:stCondLst>
                              <p:cond delay="0"/>
                            </p:stCondLst>
                            <p:childTnLst>
                              <p:par>
                                <p:cTn id="61" presetID="27" presetClass="emph" presetSubtype="0" fill="hold" grpId="0" nodeType="clickEffect">
                                  <p:stCondLst>
                                    <p:cond delay="0"/>
                                  </p:stCondLst>
                                  <p:childTnLst>
                                    <p:animClr clrSpc="rgb" dir="cw">
                                      <p:cBhvr override="childStyle">
                                        <p:cTn id="62" dur="250" autoRev="1" fill="hold"/>
                                        <p:tgtEl>
                                          <p:spTgt spid="23"/>
                                        </p:tgtEl>
                                        <p:attrNameLst>
                                          <p:attrName>style.color</p:attrName>
                                        </p:attrNameLst>
                                      </p:cBhvr>
                                      <p:to>
                                        <a:schemeClr val="bg1"/>
                                      </p:to>
                                    </p:animClr>
                                    <p:animClr clrSpc="rgb" dir="cw">
                                      <p:cBhvr>
                                        <p:cTn id="63" dur="250" autoRev="1" fill="hold"/>
                                        <p:tgtEl>
                                          <p:spTgt spid="23"/>
                                        </p:tgtEl>
                                        <p:attrNameLst>
                                          <p:attrName>fillcolor</p:attrName>
                                        </p:attrNameLst>
                                      </p:cBhvr>
                                      <p:to>
                                        <a:schemeClr val="bg1"/>
                                      </p:to>
                                    </p:animClr>
                                    <p:set>
                                      <p:cBhvr>
                                        <p:cTn id="64" dur="250" autoRev="1" fill="hold"/>
                                        <p:tgtEl>
                                          <p:spTgt spid="23"/>
                                        </p:tgtEl>
                                        <p:attrNameLst>
                                          <p:attrName>fill.type</p:attrName>
                                        </p:attrNameLst>
                                      </p:cBhvr>
                                      <p:to>
                                        <p:strVal val="solid"/>
                                      </p:to>
                                    </p:set>
                                    <p:set>
                                      <p:cBhvr>
                                        <p:cTn id="65" dur="250" autoRev="1" fill="hold"/>
                                        <p:tgtEl>
                                          <p:spTgt spid="23"/>
                                        </p:tgtEl>
                                        <p:attrNameLst>
                                          <p:attrName>fill.on</p:attrName>
                                        </p:attrNameLst>
                                      </p:cBhvr>
                                      <p:to>
                                        <p:strVal val="tru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3"/>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18"/>
                                        </p:tgtEl>
                                        <p:attrNameLst>
                                          <p:attrName>style.visibility</p:attrName>
                                        </p:attrNameLst>
                                      </p:cBhvr>
                                      <p:to>
                                        <p:strVal val="visible"/>
                                      </p:to>
                                    </p:set>
                                  </p:childTnLst>
                                  <p:subTnLst>
                                    <p:audio>
                                      <p:cMediaNode>
                                        <p:cTn display="1" masterRel="sameClick">
                                          <p:stCondLst>
                                            <p:cond evt="begin" delay="0">
                                              <p:tn val="74"/>
                                            </p:cond>
                                          </p:stCondLst>
                                          <p:endCondLst>
                                            <p:cond evt="onStopAudio" delay="0">
                                              <p:tgtEl>
                                                <p:sldTgt/>
                                              </p:tgtEl>
                                            </p:cond>
                                          </p:endCondLst>
                                        </p:cTn>
                                        <p:tgtEl>
                                          <p:sndTgt r:embed="rId2" name="type.wav"/>
                                        </p:tgtEl>
                                      </p:cMediaNode>
                                    </p:audio>
                                  </p:subTnLst>
                                </p:cTn>
                              </p:par>
                            </p:childTnLst>
                          </p:cTn>
                        </p:par>
                      </p:childTnLst>
                    </p:cTn>
                  </p:par>
                  <p:par>
                    <p:cTn id="76" fill="hold">
                      <p:stCondLst>
                        <p:cond delay="indefinite"/>
                      </p:stCondLst>
                      <p:childTnLst>
                        <p:par>
                          <p:cTn id="77" fill="hold">
                            <p:stCondLst>
                              <p:cond delay="0"/>
                            </p:stCondLst>
                            <p:childTnLst>
                              <p:par>
                                <p:cTn id="78" presetID="27" presetClass="emph" presetSubtype="0" fill="hold" grpId="0" nodeType="clickEffect">
                                  <p:stCondLst>
                                    <p:cond delay="0"/>
                                  </p:stCondLst>
                                  <p:childTnLst>
                                    <p:animClr clrSpc="rgb" dir="cw">
                                      <p:cBhvr override="childStyle">
                                        <p:cTn id="79" dur="250" autoRev="1" fill="hold"/>
                                        <p:tgtEl>
                                          <p:spTgt spid="24"/>
                                        </p:tgtEl>
                                        <p:attrNameLst>
                                          <p:attrName>style.color</p:attrName>
                                        </p:attrNameLst>
                                      </p:cBhvr>
                                      <p:to>
                                        <a:schemeClr val="bg1"/>
                                      </p:to>
                                    </p:animClr>
                                    <p:animClr clrSpc="rgb" dir="cw">
                                      <p:cBhvr>
                                        <p:cTn id="80" dur="250" autoRev="1" fill="hold"/>
                                        <p:tgtEl>
                                          <p:spTgt spid="24"/>
                                        </p:tgtEl>
                                        <p:attrNameLst>
                                          <p:attrName>fillcolor</p:attrName>
                                        </p:attrNameLst>
                                      </p:cBhvr>
                                      <p:to>
                                        <a:schemeClr val="bg1"/>
                                      </p:to>
                                    </p:animClr>
                                    <p:set>
                                      <p:cBhvr>
                                        <p:cTn id="81" dur="250" autoRev="1" fill="hold"/>
                                        <p:tgtEl>
                                          <p:spTgt spid="24"/>
                                        </p:tgtEl>
                                        <p:attrNameLst>
                                          <p:attrName>fill.type</p:attrName>
                                        </p:attrNameLst>
                                      </p:cBhvr>
                                      <p:to>
                                        <p:strVal val="solid"/>
                                      </p:to>
                                    </p:set>
                                    <p:set>
                                      <p:cBhvr>
                                        <p:cTn id="82" dur="250" autoRev="1" fill="hold"/>
                                        <p:tgtEl>
                                          <p:spTgt spid="24"/>
                                        </p:tgtEl>
                                        <p:attrNameLst>
                                          <p:attrName>fill.on</p:attrName>
                                        </p:attrNameLst>
                                      </p:cBhvr>
                                      <p:to>
                                        <p:strVal val="true"/>
                                      </p:to>
                                    </p:set>
                                  </p:childTnLst>
                                </p:cTn>
                              </p:par>
                            </p:childTnLst>
                          </p:cTn>
                        </p:par>
                        <p:par>
                          <p:cTn id="83" fill="hold">
                            <p:stCondLst>
                              <p:cond delay="500"/>
                            </p:stCondLst>
                            <p:childTnLst>
                              <p:par>
                                <p:cTn id="84" presetID="1" presetClass="entr" presetSubtype="0" fill="hold" grpId="0" nodeType="afterEffect">
                                  <p:stCondLst>
                                    <p:cond delay="0"/>
                                  </p:stCondLst>
                                  <p:childTnLst>
                                    <p:set>
                                      <p:cBhvr>
                                        <p:cTn id="85" dur="1" fill="hold">
                                          <p:stCondLst>
                                            <p:cond delay="0"/>
                                          </p:stCondLst>
                                        </p:cTn>
                                        <p:tgtEl>
                                          <p:spTgt spid="42"/>
                                        </p:tgtEl>
                                        <p:attrNameLst>
                                          <p:attrName>style.visibility</p:attrName>
                                        </p:attrNameLst>
                                      </p:cBhvr>
                                      <p:to>
                                        <p:strVal val="visible"/>
                                      </p:to>
                                    </p:set>
                                  </p:childTnLst>
                                  <p:subTnLst>
                                    <p:audio>
                                      <p:cMediaNode>
                                        <p:cTn display="1" masterRel="sameClick">
                                          <p:stCondLst>
                                            <p:cond evt="begin" delay="0">
                                              <p:tn val="84"/>
                                            </p:cond>
                                          </p:stCondLst>
                                          <p:endCondLst>
                                            <p:cond evt="onStopAudio" delay="0">
                                              <p:tgtEl>
                                                <p:sldTgt/>
                                              </p:tgtEl>
                                            </p:cond>
                                          </p:endCondLst>
                                        </p:cTn>
                                        <p:tgtEl>
                                          <p:sndTgt r:embed="rId2" name="type.wav"/>
                                        </p:tgtEl>
                                      </p:cMediaNode>
                                    </p:audio>
                                  </p:sub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32"/>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33"/>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43"/>
                                        </p:tgtEl>
                                        <p:attrNameLst>
                                          <p:attrName>style.visibility</p:attrName>
                                        </p:attrNameLst>
                                      </p:cBhvr>
                                      <p:to>
                                        <p:strVal val="visible"/>
                                      </p:to>
                                    </p:set>
                                  </p:childTnLst>
                                  <p:subTnLst>
                                    <p:audio>
                                      <p:cMediaNode>
                                        <p:cTn display="1" masterRel="sameClick">
                                          <p:stCondLst>
                                            <p:cond evt="begin" delay="0">
                                              <p:tn val="94"/>
                                            </p:cond>
                                          </p:stCondLst>
                                          <p:endCondLst>
                                            <p:cond evt="onStopAudio" delay="0">
                                              <p:tgtEl>
                                                <p:sldTgt/>
                                              </p:tgtEl>
                                            </p:cond>
                                          </p:endCondLst>
                                        </p:cTn>
                                        <p:tgtEl>
                                          <p:sndTgt r:embed="rId2" name="type.wav"/>
                                        </p:tgtEl>
                                      </p:cMediaNode>
                                    </p:audio>
                                  </p:subTnLst>
                                </p:cTn>
                              </p:par>
                            </p:childTnLst>
                          </p:cTn>
                        </p:par>
                      </p:childTnLst>
                    </p:cTn>
                  </p:par>
                  <p:par>
                    <p:cTn id="96" fill="hold">
                      <p:stCondLst>
                        <p:cond delay="indefinite"/>
                      </p:stCondLst>
                      <p:childTnLst>
                        <p:par>
                          <p:cTn id="97" fill="hold">
                            <p:stCondLst>
                              <p:cond delay="0"/>
                            </p:stCondLst>
                            <p:childTnLst>
                              <p:par>
                                <p:cTn id="98" presetID="27" presetClass="emph" presetSubtype="0" fill="hold" grpId="0" nodeType="clickEffect">
                                  <p:stCondLst>
                                    <p:cond delay="0"/>
                                  </p:stCondLst>
                                  <p:childTnLst>
                                    <p:animClr clrSpc="rgb" dir="cw">
                                      <p:cBhvr override="childStyle">
                                        <p:cTn id="99" dur="250" autoRev="1" fill="hold"/>
                                        <p:tgtEl>
                                          <p:spTgt spid="25"/>
                                        </p:tgtEl>
                                        <p:attrNameLst>
                                          <p:attrName>style.color</p:attrName>
                                        </p:attrNameLst>
                                      </p:cBhvr>
                                      <p:to>
                                        <a:schemeClr val="bg1"/>
                                      </p:to>
                                    </p:animClr>
                                    <p:animClr clrSpc="rgb" dir="cw">
                                      <p:cBhvr>
                                        <p:cTn id="100" dur="250" autoRev="1" fill="hold"/>
                                        <p:tgtEl>
                                          <p:spTgt spid="25"/>
                                        </p:tgtEl>
                                        <p:attrNameLst>
                                          <p:attrName>fillcolor</p:attrName>
                                        </p:attrNameLst>
                                      </p:cBhvr>
                                      <p:to>
                                        <a:schemeClr val="bg1"/>
                                      </p:to>
                                    </p:animClr>
                                    <p:set>
                                      <p:cBhvr>
                                        <p:cTn id="101" dur="250" autoRev="1" fill="hold"/>
                                        <p:tgtEl>
                                          <p:spTgt spid="25"/>
                                        </p:tgtEl>
                                        <p:attrNameLst>
                                          <p:attrName>fill.type</p:attrName>
                                        </p:attrNameLst>
                                      </p:cBhvr>
                                      <p:to>
                                        <p:strVal val="solid"/>
                                      </p:to>
                                    </p:set>
                                    <p:set>
                                      <p:cBhvr>
                                        <p:cTn id="102" dur="250" autoRev="1" fill="hold"/>
                                        <p:tgtEl>
                                          <p:spTgt spid="25"/>
                                        </p:tgtEl>
                                        <p:attrNameLst>
                                          <p:attrName>fill.on</p:attrName>
                                        </p:attrNameLst>
                                      </p:cBhvr>
                                      <p:to>
                                        <p:strVal val="true"/>
                                      </p:to>
                                    </p:set>
                                  </p:childTnLst>
                                </p:cTn>
                              </p:par>
                            </p:childTnLst>
                          </p:cTn>
                        </p:par>
                        <p:par>
                          <p:cTn id="103" fill="hold">
                            <p:stCondLst>
                              <p:cond delay="500"/>
                            </p:stCondLst>
                            <p:childTnLst>
                              <p:par>
                                <p:cTn id="104" presetID="1" presetClass="entr" presetSubtype="0" fill="hold" grpId="0" nodeType="afterEffect">
                                  <p:stCondLst>
                                    <p:cond delay="0"/>
                                  </p:stCondLst>
                                  <p:childTnLst>
                                    <p:set>
                                      <p:cBhvr>
                                        <p:cTn id="105" dur="1" fill="hold">
                                          <p:stCondLst>
                                            <p:cond delay="0"/>
                                          </p:stCondLst>
                                        </p:cTn>
                                        <p:tgtEl>
                                          <p:spTgt spid="38"/>
                                        </p:tgtEl>
                                        <p:attrNameLst>
                                          <p:attrName>style.visibility</p:attrName>
                                        </p:attrNameLst>
                                      </p:cBhvr>
                                      <p:to>
                                        <p:strVal val="visible"/>
                                      </p:to>
                                    </p:set>
                                  </p:childTnLst>
                                  <p:subTnLst>
                                    <p:audio>
                                      <p:cMediaNode>
                                        <p:cTn display="1" masterRel="sameClick">
                                          <p:stCondLst>
                                            <p:cond evt="begin" delay="0">
                                              <p:tn val="104"/>
                                            </p:cond>
                                          </p:stCondLst>
                                          <p:endCondLst>
                                            <p:cond evt="onStopAudio" delay="0">
                                              <p:tgtEl>
                                                <p:sldTgt/>
                                              </p:tgtEl>
                                            </p:cond>
                                          </p:endCondLst>
                                        </p:cTn>
                                        <p:tgtEl>
                                          <p:sndTgt r:embed="rId2" name="type.wav"/>
                                        </p:tgtEl>
                                      </p:cMediaNode>
                                    </p:audio>
                                  </p:subTnLst>
                                </p:cTn>
                              </p:par>
                            </p:childTnLst>
                          </p:cTn>
                        </p:par>
                      </p:childTnLst>
                    </p:cTn>
                  </p:par>
                  <p:par>
                    <p:cTn id="106" fill="hold">
                      <p:stCondLst>
                        <p:cond delay="indefinite"/>
                      </p:stCondLst>
                      <p:childTnLst>
                        <p:par>
                          <p:cTn id="107" fill="hold">
                            <p:stCondLst>
                              <p:cond delay="0"/>
                            </p:stCondLst>
                            <p:childTnLst>
                              <p:par>
                                <p:cTn id="108" presetID="27" presetClass="emph" presetSubtype="0" fill="hold" grpId="0" nodeType="clickEffect">
                                  <p:stCondLst>
                                    <p:cond delay="0"/>
                                  </p:stCondLst>
                                  <p:childTnLst>
                                    <p:animClr clrSpc="rgb" dir="cw">
                                      <p:cBhvr override="childStyle">
                                        <p:cTn id="109" dur="250" autoRev="1" fill="hold"/>
                                        <p:tgtEl>
                                          <p:spTgt spid="26"/>
                                        </p:tgtEl>
                                        <p:attrNameLst>
                                          <p:attrName>style.color</p:attrName>
                                        </p:attrNameLst>
                                      </p:cBhvr>
                                      <p:to>
                                        <a:schemeClr val="bg1"/>
                                      </p:to>
                                    </p:animClr>
                                    <p:animClr clrSpc="rgb" dir="cw">
                                      <p:cBhvr>
                                        <p:cTn id="110" dur="250" autoRev="1" fill="hold"/>
                                        <p:tgtEl>
                                          <p:spTgt spid="26"/>
                                        </p:tgtEl>
                                        <p:attrNameLst>
                                          <p:attrName>fillcolor</p:attrName>
                                        </p:attrNameLst>
                                      </p:cBhvr>
                                      <p:to>
                                        <a:schemeClr val="bg1"/>
                                      </p:to>
                                    </p:animClr>
                                    <p:set>
                                      <p:cBhvr>
                                        <p:cTn id="111" dur="250" autoRev="1" fill="hold"/>
                                        <p:tgtEl>
                                          <p:spTgt spid="26"/>
                                        </p:tgtEl>
                                        <p:attrNameLst>
                                          <p:attrName>fill.type</p:attrName>
                                        </p:attrNameLst>
                                      </p:cBhvr>
                                      <p:to>
                                        <p:strVal val="solid"/>
                                      </p:to>
                                    </p:set>
                                    <p:set>
                                      <p:cBhvr>
                                        <p:cTn id="112" dur="250" autoRev="1" fill="hold"/>
                                        <p:tgtEl>
                                          <p:spTgt spid="26"/>
                                        </p:tgtEl>
                                        <p:attrNameLst>
                                          <p:attrName>fill.on</p:attrName>
                                        </p:attrNameLst>
                                      </p:cBhvr>
                                      <p:to>
                                        <p:strVal val="true"/>
                                      </p:to>
                                    </p:set>
                                  </p:childTnLst>
                                </p:cTn>
                              </p:par>
                            </p:childTnLst>
                          </p:cTn>
                        </p:par>
                        <p:par>
                          <p:cTn id="113" fill="hold">
                            <p:stCondLst>
                              <p:cond delay="500"/>
                            </p:stCondLst>
                            <p:childTnLst>
                              <p:par>
                                <p:cTn id="114" presetID="1" presetClass="entr" presetSubtype="0" fill="hold" grpId="0" nodeType="afterEffect">
                                  <p:stCondLst>
                                    <p:cond delay="0"/>
                                  </p:stCondLst>
                                  <p:childTnLst>
                                    <p:set>
                                      <p:cBhvr>
                                        <p:cTn id="115" dur="1" fill="hold">
                                          <p:stCondLst>
                                            <p:cond delay="0"/>
                                          </p:stCondLst>
                                        </p:cTn>
                                        <p:tgtEl>
                                          <p:spTgt spid="20"/>
                                        </p:tgtEl>
                                        <p:attrNameLst>
                                          <p:attrName>style.visibility</p:attrName>
                                        </p:attrNameLst>
                                      </p:cBhvr>
                                      <p:to>
                                        <p:strVal val="visible"/>
                                      </p:to>
                                    </p:set>
                                  </p:childTnLst>
                                  <p:subTnLst>
                                    <p:audio>
                                      <p:cMediaNode>
                                        <p:cTn display="1" masterRel="sameClick">
                                          <p:stCondLst>
                                            <p:cond evt="begin" delay="0">
                                              <p:tn val="114"/>
                                            </p:cond>
                                          </p:stCondLst>
                                          <p:endCondLst>
                                            <p:cond evt="onStopAudio" delay="0">
                                              <p:tgtEl>
                                                <p:sldTgt/>
                                              </p:tgtEl>
                                            </p:cond>
                                          </p:endCondLst>
                                        </p:cTn>
                                        <p:tgtEl>
                                          <p:sndTgt r:embed="rId2" name="type.wav"/>
                                        </p:tgtEl>
                                      </p:cMediaNode>
                                    </p:audio>
                                  </p:sub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37"/>
                                        </p:tgtEl>
                                        <p:attrNameLst>
                                          <p:attrName>style.visibility</p:attrName>
                                        </p:attrNameLst>
                                      </p:cBhvr>
                                      <p:to>
                                        <p:strVal val="visible"/>
                                      </p:to>
                                    </p:set>
                                  </p:childTnLst>
                                </p:cTn>
                              </p:par>
                              <p:par>
                                <p:cTn id="120" presetID="1" presetClass="entr" presetSubtype="0" fill="hold" grpId="0" nodeType="withEffect">
                                  <p:stCondLst>
                                    <p:cond delay="0"/>
                                  </p:stCondLst>
                                  <p:childTnLst>
                                    <p:set>
                                      <p:cBhvr>
                                        <p:cTn id="121" dur="1" fill="hold">
                                          <p:stCondLst>
                                            <p:cond delay="0"/>
                                          </p:stCondLst>
                                        </p:cTn>
                                        <p:tgtEl>
                                          <p:spTgt spid="36"/>
                                        </p:tgtEl>
                                        <p:attrNameLst>
                                          <p:attrName>style.visibility</p:attrName>
                                        </p:attrNameLst>
                                      </p:cBhvr>
                                      <p:to>
                                        <p:strVal val="visible"/>
                                      </p:to>
                                    </p:set>
                                  </p:childTnLst>
                                </p:cTn>
                              </p:par>
                            </p:childTnLst>
                          </p:cTn>
                        </p:par>
                        <p:par>
                          <p:cTn id="122" fill="hold">
                            <p:stCondLst>
                              <p:cond delay="0"/>
                            </p:stCondLst>
                            <p:childTnLst>
                              <p:par>
                                <p:cTn id="123" presetID="1" presetClass="entr" presetSubtype="0" fill="hold" grpId="0" nodeType="afterEffect">
                                  <p:stCondLst>
                                    <p:cond delay="0"/>
                                  </p:stCondLst>
                                  <p:childTnLst>
                                    <p:set>
                                      <p:cBhvr>
                                        <p:cTn id="124" dur="1" fill="hold">
                                          <p:stCondLst>
                                            <p:cond delay="0"/>
                                          </p:stCondLst>
                                        </p:cTn>
                                        <p:tgtEl>
                                          <p:spTgt spid="30"/>
                                        </p:tgtEl>
                                        <p:attrNameLst>
                                          <p:attrName>style.visibility</p:attrName>
                                        </p:attrNameLst>
                                      </p:cBhvr>
                                      <p:to>
                                        <p:strVal val="visible"/>
                                      </p:to>
                                    </p:set>
                                  </p:childTnLst>
                                  <p:subTnLst>
                                    <p:audio>
                                      <p:cMediaNode>
                                        <p:cTn display="1" masterRel="sameClick">
                                          <p:stCondLst>
                                            <p:cond evt="begin" delay="0">
                                              <p:tn val="123"/>
                                            </p:cond>
                                          </p:stCondLst>
                                          <p:endCondLst>
                                            <p:cond evt="onStopAudio" delay="0">
                                              <p:tgtEl>
                                                <p:sldTgt/>
                                              </p:tgtEl>
                                            </p:cond>
                                          </p:endCondLst>
                                        </p:cTn>
                                        <p:tgtEl>
                                          <p:sndTgt r:embed="rId2" name="type.wav"/>
                                        </p:tgtEl>
                                      </p:cMediaNode>
                                    </p:audio>
                                  </p:subTnLst>
                                </p:cTn>
                              </p:par>
                            </p:childTnLst>
                          </p:cTn>
                        </p:par>
                      </p:childTnLst>
                    </p:cTn>
                  </p:par>
                  <p:par>
                    <p:cTn id="125" fill="hold">
                      <p:stCondLst>
                        <p:cond delay="indefinite"/>
                      </p:stCondLst>
                      <p:childTnLst>
                        <p:par>
                          <p:cTn id="126" fill="hold">
                            <p:stCondLst>
                              <p:cond delay="0"/>
                            </p:stCondLst>
                            <p:childTnLst>
                              <p:par>
                                <p:cTn id="127" presetID="7" presetClass="emph" presetSubtype="2" fill="hold" nodeType="clickEffect">
                                  <p:stCondLst>
                                    <p:cond delay="0"/>
                                  </p:stCondLst>
                                  <p:childTnLst>
                                    <p:animClr clrSpc="rgb" dir="cw">
                                      <p:cBhvr>
                                        <p:cTn id="128" dur="2000" fill="hold"/>
                                        <p:tgtEl>
                                          <p:spTgt spid="5"/>
                                        </p:tgtEl>
                                        <p:attrNameLst>
                                          <p:attrName>stroke.color</p:attrName>
                                        </p:attrNameLst>
                                      </p:cBhvr>
                                      <p:to>
                                        <a:srgbClr val="bb120f"/>
                                      </p:to>
                                    </p:animClr>
                                    <p:set>
                                      <p:cBhvr>
                                        <p:cTn id="129" dur="2000" fill="hold"/>
                                        <p:tgtEl>
                                          <p:spTgt spid="5"/>
                                        </p:tgtEl>
                                        <p:attrNameLst>
                                          <p:attrName>stroke.on</p:attrName>
                                        </p:attrNameLst>
                                      </p:cBhvr>
                                      <p:to>
                                        <p:strVal val="true"/>
                                      </p:to>
                                    </p:set>
                                  </p:childTnLst>
                                  <p:subTnLst>
                                    <p:audio>
                                      <p:cMediaNode>
                                        <p:cTn display="1" masterRel="sameClick">
                                          <p:stCondLst>
                                            <p:cond evt="begin" delay="0">
                                              <p:tn val="127"/>
                                            </p:cond>
                                          </p:stCondLst>
                                          <p:endCondLst>
                                            <p:cond evt="onStopAudio" delay="0">
                                              <p:tgtEl>
                                                <p:sldTgt/>
                                              </p:tgtEl>
                                            </p:cond>
                                          </p:endCondLst>
                                        </p:cTn>
                                        <p:tgtEl>
                                          <p:sndTgt r:embed="rId3" name="coin.wav"/>
                                        </p:tgtEl>
                                      </p:cMediaNode>
                                    </p:audio>
                                  </p:subTnLst>
                                </p:cTn>
                              </p:par>
                            </p:childTnLst>
                          </p:cTn>
                        </p:par>
                      </p:childTnLst>
                    </p:cTn>
                  </p:par>
                  <p:par>
                    <p:cTn id="130" fill="hold">
                      <p:stCondLst>
                        <p:cond delay="indefinite"/>
                      </p:stCondLst>
                      <p:childTnLst>
                        <p:par>
                          <p:cTn id="131" fill="hold">
                            <p:stCondLst>
                              <p:cond delay="0"/>
                            </p:stCondLst>
                            <p:childTnLst>
                              <p:par>
                                <p:cTn id="132" presetID="27" presetClass="emph" presetSubtype="0" fill="hold" grpId="0" nodeType="clickEffect">
                                  <p:stCondLst>
                                    <p:cond delay="0"/>
                                  </p:stCondLst>
                                  <p:childTnLst>
                                    <p:animClr clrSpc="rgb" dir="cw">
                                      <p:cBhvr override="childStyle">
                                        <p:cTn id="133" dur="250" autoRev="1" fill="hold"/>
                                        <p:tgtEl>
                                          <p:spTgt spid="27"/>
                                        </p:tgtEl>
                                        <p:attrNameLst>
                                          <p:attrName>style.color</p:attrName>
                                        </p:attrNameLst>
                                      </p:cBhvr>
                                      <p:to>
                                        <a:schemeClr val="bg1"/>
                                      </p:to>
                                    </p:animClr>
                                    <p:animClr clrSpc="rgb" dir="cw">
                                      <p:cBhvr>
                                        <p:cTn id="134" dur="250" autoRev="1" fill="hold"/>
                                        <p:tgtEl>
                                          <p:spTgt spid="27"/>
                                        </p:tgtEl>
                                        <p:attrNameLst>
                                          <p:attrName>fillcolor</p:attrName>
                                        </p:attrNameLst>
                                      </p:cBhvr>
                                      <p:to>
                                        <a:schemeClr val="bg1"/>
                                      </p:to>
                                    </p:animClr>
                                    <p:set>
                                      <p:cBhvr>
                                        <p:cTn id="135" dur="250" autoRev="1" fill="hold"/>
                                        <p:tgtEl>
                                          <p:spTgt spid="27"/>
                                        </p:tgtEl>
                                        <p:attrNameLst>
                                          <p:attrName>fill.type</p:attrName>
                                        </p:attrNameLst>
                                      </p:cBhvr>
                                      <p:to>
                                        <p:strVal val="solid"/>
                                      </p:to>
                                    </p:set>
                                    <p:set>
                                      <p:cBhvr>
                                        <p:cTn id="136" dur="250" autoRev="1" fill="hold"/>
                                        <p:tgtEl>
                                          <p:spTgt spid="27"/>
                                        </p:tgtEl>
                                        <p:attrNameLst>
                                          <p:attrName>fill.on</p:attrName>
                                        </p:attrNameLst>
                                      </p:cBhvr>
                                      <p:to>
                                        <p:strVal val="true"/>
                                      </p:to>
                                    </p:set>
                                  </p:childTnLst>
                                </p:cTn>
                              </p:par>
                            </p:childTnLst>
                          </p:cTn>
                        </p:par>
                        <p:par>
                          <p:cTn id="137" fill="hold">
                            <p:stCondLst>
                              <p:cond delay="500"/>
                            </p:stCondLst>
                            <p:childTnLst>
                              <p:par>
                                <p:cTn id="138" presetID="1" presetClass="entr" presetSubtype="0" fill="hold" grpId="0" nodeType="afterEffect">
                                  <p:stCondLst>
                                    <p:cond delay="0"/>
                                  </p:stCondLst>
                                  <p:childTnLst>
                                    <p:set>
                                      <p:cBhvr>
                                        <p:cTn id="139" dur="1" fill="hold">
                                          <p:stCondLst>
                                            <p:cond delay="0"/>
                                          </p:stCondLst>
                                        </p:cTn>
                                        <p:tgtEl>
                                          <p:spTgt spid="29"/>
                                        </p:tgtEl>
                                        <p:attrNameLst>
                                          <p:attrName>style.visibility</p:attrName>
                                        </p:attrNameLst>
                                      </p:cBhvr>
                                      <p:to>
                                        <p:strVal val="visible"/>
                                      </p:to>
                                    </p:set>
                                  </p:childTnLst>
                                  <p:subTnLst>
                                    <p:audio>
                                      <p:cMediaNode>
                                        <p:cTn display="1" masterRel="sameClick">
                                          <p:stCondLst>
                                            <p:cond evt="begin" delay="0">
                                              <p:tn val="138"/>
                                            </p:cond>
                                          </p:stCondLst>
                                          <p:endCondLst>
                                            <p:cond evt="onStopAudio" delay="0">
                                              <p:tgtEl>
                                                <p:sldTgt/>
                                              </p:tgtEl>
                                            </p:cond>
                                          </p:endCondLst>
                                        </p:cTn>
                                        <p:tgtEl>
                                          <p:sndTgt r:embed="rId2" name="type.wav"/>
                                        </p:tgtEl>
                                      </p:cMediaNode>
                                    </p:audio>
                                  </p:subTnLst>
                                </p:cTn>
                              </p:par>
                            </p:childTnLst>
                          </p:cTn>
                        </p:par>
                      </p:childTnLst>
                    </p:cTn>
                  </p:par>
                  <p:par>
                    <p:cTn id="140" fill="hold">
                      <p:stCondLst>
                        <p:cond delay="indefinite"/>
                      </p:stCondLst>
                      <p:childTnLst>
                        <p:par>
                          <p:cTn id="141" fill="hold">
                            <p:stCondLst>
                              <p:cond delay="0"/>
                            </p:stCondLst>
                            <p:childTnLst>
                              <p:par>
                                <p:cTn id="142" presetID="1" presetClass="emph" presetSubtype="2" fill="hold" grpId="0" nodeType="clickEffect">
                                  <p:stCondLst>
                                    <p:cond delay="0"/>
                                  </p:stCondLst>
                                  <p:childTnLst>
                                    <p:animClr clrSpc="rgb" dir="cw">
                                      <p:cBhvr>
                                        <p:cTn id="143" dur="2000" fill="hold"/>
                                        <p:tgtEl>
                                          <p:spTgt spid="28"/>
                                        </p:tgtEl>
                                        <p:attrNameLst>
                                          <p:attrName>fillcolor</p:attrName>
                                        </p:attrNameLst>
                                      </p:cBhvr>
                                      <p:to>
                                        <a:srgbClr val="bb120f"/>
                                      </p:to>
                                    </p:animClr>
                                    <p:set>
                                      <p:cBhvr>
                                        <p:cTn id="144" dur="2000" fill="hold"/>
                                        <p:tgtEl>
                                          <p:spTgt spid="28"/>
                                        </p:tgtEl>
                                        <p:attrNameLst>
                                          <p:attrName>fill.type</p:attrName>
                                        </p:attrNameLst>
                                      </p:cBhvr>
                                      <p:to>
                                        <p:strVal val="solid"/>
                                      </p:to>
                                    </p:set>
                                    <p:set>
                                      <p:cBhvr>
                                        <p:cTn id="145" dur="2000" fill="hold"/>
                                        <p:tgtEl>
                                          <p:spTgt spid="28"/>
                                        </p:tgtEl>
                                        <p:attrNameLst>
                                          <p:attrName>fill.on</p:attrName>
                                        </p:attrNameLst>
                                      </p:cBhvr>
                                      <p:to>
                                        <p:strVal val="true"/>
                                      </p:to>
                                    </p:set>
                                  </p:childTnLst>
                                </p:cTn>
                              </p:par>
                            </p:childTnLst>
                          </p:cTn>
                        </p:par>
                      </p:childTnLst>
                    </p:cTn>
                  </p:par>
                  <p:par>
                    <p:cTn id="146" fill="hold">
                      <p:stCondLst>
                        <p:cond delay="indefinite"/>
                      </p:stCondLst>
                      <p:childTnLst>
                        <p:par>
                          <p:cTn id="147" fill="hold">
                            <p:stCondLst>
                              <p:cond delay="0"/>
                            </p:stCondLst>
                            <p:childTnLst>
                              <p:par>
                                <p:cTn id="148" presetID="27" presetClass="emph" presetSubtype="0" fill="hold" grpId="0" nodeType="clickEffect">
                                  <p:stCondLst>
                                    <p:cond delay="0"/>
                                  </p:stCondLst>
                                  <p:childTnLst>
                                    <p:animClr clrSpc="rgb" dir="cw">
                                      <p:cBhvr override="childStyle">
                                        <p:cTn id="149" dur="250" autoRev="1" fill="hold"/>
                                        <p:tgtEl>
                                          <p:spTgt spid="39"/>
                                        </p:tgtEl>
                                        <p:attrNameLst>
                                          <p:attrName>style.color</p:attrName>
                                        </p:attrNameLst>
                                      </p:cBhvr>
                                      <p:to>
                                        <a:schemeClr val="bg1"/>
                                      </p:to>
                                    </p:animClr>
                                    <p:animClr clrSpc="rgb" dir="cw">
                                      <p:cBhvr>
                                        <p:cTn id="150" dur="250" autoRev="1" fill="hold"/>
                                        <p:tgtEl>
                                          <p:spTgt spid="39"/>
                                        </p:tgtEl>
                                        <p:attrNameLst>
                                          <p:attrName>fillcolor</p:attrName>
                                        </p:attrNameLst>
                                      </p:cBhvr>
                                      <p:to>
                                        <a:schemeClr val="bg1"/>
                                      </p:to>
                                    </p:animClr>
                                    <p:set>
                                      <p:cBhvr>
                                        <p:cTn id="151" dur="250" autoRev="1" fill="hold"/>
                                        <p:tgtEl>
                                          <p:spTgt spid="39"/>
                                        </p:tgtEl>
                                        <p:attrNameLst>
                                          <p:attrName>fill.type</p:attrName>
                                        </p:attrNameLst>
                                      </p:cBhvr>
                                      <p:to>
                                        <p:strVal val="solid"/>
                                      </p:to>
                                    </p:set>
                                    <p:set>
                                      <p:cBhvr>
                                        <p:cTn id="152" dur="250" autoRev="1" fill="hold"/>
                                        <p:tgtEl>
                                          <p:spTgt spid="39"/>
                                        </p:tgtEl>
                                        <p:attrNameLst>
                                          <p:attrName>fill.on</p:attrName>
                                        </p:attrNameLst>
                                      </p:cBhvr>
                                      <p:to>
                                        <p:strVal val="true"/>
                                      </p:to>
                                    </p:set>
                                  </p:childTnLst>
                                </p:cTn>
                              </p:par>
                            </p:childTnLst>
                          </p:cTn>
                        </p:par>
                        <p:par>
                          <p:cTn id="153" fill="hold">
                            <p:stCondLst>
                              <p:cond delay="500"/>
                            </p:stCondLst>
                            <p:childTnLst>
                              <p:par>
                                <p:cTn id="154" presetID="1" presetClass="entr" presetSubtype="0" fill="hold" grpId="0" nodeType="afterEffect">
                                  <p:stCondLst>
                                    <p:cond delay="0"/>
                                  </p:stCondLst>
                                  <p:childTnLst>
                                    <p:set>
                                      <p:cBhvr>
                                        <p:cTn id="155" dur="1" fill="hold">
                                          <p:stCondLst>
                                            <p:cond delay="0"/>
                                          </p:stCondLst>
                                        </p:cTn>
                                        <p:tgtEl>
                                          <p:spTgt spid="44"/>
                                        </p:tgtEl>
                                        <p:attrNameLst>
                                          <p:attrName>style.visibility</p:attrName>
                                        </p:attrNameLst>
                                      </p:cBhvr>
                                      <p:to>
                                        <p:strVal val="visible"/>
                                      </p:to>
                                    </p:set>
                                  </p:childTnLst>
                                  <p:subTnLst>
                                    <p:audio>
                                      <p:cMediaNode>
                                        <p:cTn display="1" masterRel="sameClick">
                                          <p:stCondLst>
                                            <p:cond evt="begin" delay="0">
                                              <p:tn val="154"/>
                                            </p:cond>
                                          </p:stCondLst>
                                          <p:endCondLst>
                                            <p:cond evt="onStopAudio" delay="0">
                                              <p:tgtEl>
                                                <p:sldTgt/>
                                              </p:tgtEl>
                                            </p:cond>
                                          </p:endCondLst>
                                        </p:cTn>
                                        <p:tgtEl>
                                          <p:sndTgt r:embed="rId2" name="type.wav"/>
                                        </p:tgtEl>
                                      </p:cMediaNode>
                                    </p:audio>
                                  </p:subTnLst>
                                </p:cTn>
                              </p:par>
                            </p:childTnLst>
                          </p:cTn>
                        </p:par>
                      </p:childTnLst>
                    </p:cTn>
                  </p:par>
                  <p:par>
                    <p:cTn id="156" fill="hold">
                      <p:stCondLst>
                        <p:cond delay="indefinite"/>
                      </p:stCondLst>
                      <p:childTnLst>
                        <p:par>
                          <p:cTn id="157" fill="hold">
                            <p:stCondLst>
                              <p:cond delay="0"/>
                            </p:stCondLst>
                            <p:childTnLst>
                              <p:par>
                                <p:cTn id="158" presetID="1" presetClass="entr" presetSubtype="0" fill="hold" grpId="0" nodeType="clickEffect">
                                  <p:stCondLst>
                                    <p:cond delay="0"/>
                                  </p:stCondLst>
                                  <p:childTnLst>
                                    <p:set>
                                      <p:cBhvr>
                                        <p:cTn id="159" dur="1" fill="hold">
                                          <p:stCondLst>
                                            <p:cond delay="0"/>
                                          </p:stCondLst>
                                        </p:cTn>
                                        <p:tgtEl>
                                          <p:spTgt spid="40"/>
                                        </p:tgtEl>
                                        <p:attrNameLst>
                                          <p:attrName>style.visibility</p:attrName>
                                        </p:attrNameLst>
                                      </p:cBhvr>
                                      <p:to>
                                        <p:strVal val="visible"/>
                                      </p:to>
                                    </p:set>
                                  </p:childTnLst>
                                </p:cTn>
                              </p:par>
                              <p:par>
                                <p:cTn id="160" presetID="1" presetClass="entr" presetSubtype="0" fill="hold" grpId="0" nodeType="withEffect">
                                  <p:stCondLst>
                                    <p:cond delay="0"/>
                                  </p:stCondLst>
                                  <p:childTnLst>
                                    <p:set>
                                      <p:cBhvr>
                                        <p:cTn id="161" dur="1" fill="hold">
                                          <p:stCondLst>
                                            <p:cond delay="0"/>
                                          </p:stCondLst>
                                        </p:cTn>
                                        <p:tgtEl>
                                          <p:spTgt spid="41"/>
                                        </p:tgtEl>
                                        <p:attrNameLst>
                                          <p:attrName>style.visibility</p:attrName>
                                        </p:attrNameLst>
                                      </p:cBhvr>
                                      <p:to>
                                        <p:strVal val="visible"/>
                                      </p:to>
                                    </p:set>
                                  </p:childTnLst>
                                </p:cTn>
                              </p:par>
                            </p:childTnLst>
                          </p:cTn>
                        </p:par>
                      </p:childTnLst>
                    </p:cTn>
                  </p:par>
                  <p:par>
                    <p:cTn id="162" fill="hold">
                      <p:stCondLst>
                        <p:cond delay="indefinite"/>
                      </p:stCondLst>
                      <p:childTnLst>
                        <p:par>
                          <p:cTn id="163" fill="hold">
                            <p:stCondLst>
                              <p:cond delay="0"/>
                            </p:stCondLst>
                            <p:childTnLst>
                              <p:par>
                                <p:cTn id="164" presetID="1" presetClass="entr" presetSubtype="0" fill="hold" grpId="0" nodeType="clickEffect">
                                  <p:stCondLst>
                                    <p:cond delay="0"/>
                                  </p:stCondLst>
                                  <p:childTnLst>
                                    <p:set>
                                      <p:cBhvr>
                                        <p:cTn id="165" dur="1" fill="hold">
                                          <p:stCondLst>
                                            <p:cond delay="0"/>
                                          </p:stCondLst>
                                        </p:cTn>
                                        <p:tgtEl>
                                          <p:spTgt spid="45"/>
                                        </p:tgtEl>
                                        <p:attrNameLst>
                                          <p:attrName>style.visibility</p:attrName>
                                        </p:attrNameLst>
                                      </p:cBhvr>
                                      <p:to>
                                        <p:strVal val="visible"/>
                                      </p:to>
                                    </p:set>
                                  </p:childTnLst>
                                  <p:subTnLst>
                                    <p:audio>
                                      <p:cMediaNode>
                                        <p:cTn display="1" masterRel="sameClick">
                                          <p:stCondLst>
                                            <p:cond evt="begin" delay="0">
                                              <p:tn val="164"/>
                                            </p:cond>
                                          </p:stCondLst>
                                          <p:endCondLst>
                                            <p:cond evt="onStopAudio" delay="0">
                                              <p:tgtEl>
                                                <p:sldTgt/>
                                              </p:tgtEl>
                                            </p:cond>
                                          </p:endCondLst>
                                        </p:cTn>
                                        <p:tgtEl>
                                          <p:sndTgt r:embed="rId2"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6" grpId="0" bldLvl="0" animBg="1"/>
      <p:bldP spid="2" grpId="0" bldLvl="0" animBg="1"/>
      <p:bldP spid="3" grpId="0" animBg="1"/>
      <p:bldP spid="31" grpId="0" bldLvl="0" animBg="1"/>
      <p:bldP spid="32" grpId="0" animBg="1"/>
      <p:bldP spid="33" grpId="0" bldLvl="0" animBg="1"/>
      <p:bldP spid="7" grpId="1" animBg="1"/>
      <p:bldP spid="9" grpId="0" bldLvl="0" animBg="1"/>
      <p:bldP spid="21" grpId="0" animBg="1"/>
      <p:bldP spid="10" grpId="0" bldLvl="0" animBg="1"/>
      <p:bldP spid="22" grpId="0" animBg="1"/>
      <p:bldP spid="11" grpId="0" bldLvl="0" animBg="1"/>
      <p:bldP spid="12" grpId="0" bldLvl="0" animBg="1"/>
      <p:bldP spid="23" grpId="0" animBg="1"/>
      <p:bldP spid="5" grpId="0" animBg="1"/>
      <p:bldP spid="8" grpId="0"/>
      <p:bldP spid="13" grpId="0" animBg="1"/>
      <p:bldP spid="14" grpId="0"/>
      <p:bldP spid="18" grpId="0" bldLvl="0" animBg="1"/>
      <p:bldP spid="24" grpId="0" animBg="1"/>
      <p:bldP spid="42" grpId="0" bldLvl="0" animBg="1"/>
      <p:bldP spid="43" grpId="0" bldLvl="0" animBg="1"/>
      <p:bldP spid="25" grpId="0" animBg="1"/>
      <p:bldP spid="38" grpId="0" bldLvl="0" animBg="1"/>
      <p:bldP spid="26" grpId="0" animBg="1"/>
      <p:bldP spid="20" grpId="0" bldLvl="0" animBg="1"/>
      <p:bldP spid="37" grpId="0" animBg="1"/>
      <p:bldP spid="36" grpId="0" bldLvl="0" animBg="1"/>
      <p:bldP spid="30" grpId="0" bldLvl="0" animBg="1"/>
      <p:bldP spid="27" grpId="0" animBg="1"/>
      <p:bldP spid="29" grpId="0" bldLvl="0" animBg="1"/>
      <p:bldP spid="28" grpId="0" animBg="1"/>
      <p:bldP spid="39" grpId="0" animBg="1"/>
      <p:bldP spid="44" grpId="0" animBg="1"/>
      <p:bldP spid="40" grpId="0" animBg="1"/>
      <p:bldP spid="41" grpId="0" animBg="1"/>
      <p:bldP spid="45"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a:bodyPr>
          <a:p>
            <a:r>
              <a:rPr lang="en-US">
                <a:sym typeface="+mn-ea"/>
              </a:rPr>
              <a:t>Use Cases - </a:t>
            </a:r>
            <a:r>
              <a:rPr lang="en-US" i="1" u="sng">
                <a:effectLst>
                  <a:outerShdw blurRad="38100" dist="38100" dir="2700000" algn="tl">
                    <a:srgbClr val="000000">
                      <a:alpha val="43137"/>
                    </a:srgbClr>
                  </a:outerShdw>
                </a:effectLst>
                <a:sym typeface="+mn-ea"/>
              </a:rPr>
              <a:t>Event-driven Applications</a:t>
            </a:r>
            <a:endParaRPr lang="en-US"/>
          </a:p>
        </p:txBody>
      </p:sp>
      <p:sp>
        <p:nvSpPr>
          <p:cNvPr id="10" name="Content Placeholder 8"/>
          <p:cNvSpPr>
            <a:spLocks noGrp="1"/>
          </p:cNvSpPr>
          <p:nvPr/>
        </p:nvSpPr>
        <p:spPr>
          <a:xfrm>
            <a:off x="928370" y="1461770"/>
            <a:ext cx="10274300" cy="4226560"/>
          </a:xfrm>
          <a:prstGeom prst="rect">
            <a:avLst/>
          </a:prstGeom>
          <a:noFill/>
          <a:ln w="9525">
            <a:noFill/>
          </a:ln>
        </p:spPr>
        <p:txBody>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charset="0"/>
              <a:buChar char="q"/>
            </a:pPr>
            <a:r>
              <a:rPr lang="en-US" sz="1800" i="1" u="sng">
                <a:effectLst>
                  <a:outerShdw blurRad="38100" dist="38100" dir="2700000" algn="tl">
                    <a:srgbClr val="000000">
                      <a:alpha val="43137"/>
                    </a:srgbClr>
                  </a:outerShdw>
                </a:effectLst>
              </a:rPr>
              <a:t>Event-driven Applications</a:t>
            </a:r>
            <a:r>
              <a:rPr lang="en-US" sz="1800"/>
              <a:t>: An event-driven application is a stateful application that ingest events from one or more event streams and reacts to incoming events by triggering computations, state updates, or external actions.Event-driven applications are an evolution of the traditional application design with separated compute and data storage tiers. In this architecture, applications read data from and persist data to a remote transactional database.</a:t>
            </a:r>
            <a:endParaRPr lang="en-US" sz="1800"/>
          </a:p>
          <a:p>
            <a:pPr lvl="1">
              <a:buFont typeface="Wingdings" panose="05000000000000000000" charset="0"/>
              <a:buChar char="ü"/>
            </a:pPr>
            <a:r>
              <a:rPr lang="en-US" sz="1575"/>
              <a:t>Fraud detection</a:t>
            </a:r>
            <a:endParaRPr lang="en-US" sz="1575"/>
          </a:p>
          <a:p>
            <a:pPr lvl="1">
              <a:buFont typeface="Wingdings" panose="05000000000000000000" charset="0"/>
              <a:buChar char="ü"/>
            </a:pPr>
            <a:r>
              <a:rPr lang="en-US" sz="1575"/>
              <a:t>Anomaly detection</a:t>
            </a:r>
            <a:endParaRPr lang="en-US" sz="1575"/>
          </a:p>
          <a:p>
            <a:pPr lvl="1">
              <a:buFont typeface="Wingdings" panose="05000000000000000000" charset="0"/>
              <a:buChar char="ü"/>
            </a:pPr>
            <a:r>
              <a:rPr lang="en-US" sz="1575"/>
              <a:t>Rule-based alerting</a:t>
            </a:r>
            <a:endParaRPr lang="en-US" sz="1575"/>
          </a:p>
          <a:p>
            <a:pPr lvl="1">
              <a:buFont typeface="Wingdings" panose="05000000000000000000" charset="0"/>
              <a:buChar char="ü"/>
            </a:pPr>
            <a:r>
              <a:rPr lang="en-US" sz="1575"/>
              <a:t>Business process monitoring</a:t>
            </a:r>
            <a:endParaRPr lang="en-US" sz="1575"/>
          </a:p>
          <a:p>
            <a:pPr lvl="1">
              <a:buFont typeface="Wingdings" panose="05000000000000000000" charset="0"/>
              <a:buChar char="ü"/>
            </a:pPr>
            <a:r>
              <a:rPr lang="en-US" sz="1575"/>
              <a:t>Web application (social network)</a:t>
            </a:r>
            <a:endParaRPr lang="en-US" sz="1800"/>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pic>
        <p:nvPicPr>
          <p:cNvPr id="2" name="Content Placeholder 1"/>
          <p:cNvPicPr>
            <a:picLocks noChangeAspect="1"/>
          </p:cNvPicPr>
          <p:nvPr>
            <p:ph idx="1"/>
          </p:nvPr>
        </p:nvPicPr>
        <p:blipFill>
          <a:blip r:embed="rId2"/>
          <a:stretch>
            <a:fillRect/>
          </a:stretch>
        </p:blipFill>
        <p:spPr>
          <a:xfrm>
            <a:off x="4710430" y="3568065"/>
            <a:ext cx="6551930" cy="21202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8178800" cy="907415"/>
          </a:xfrm>
        </p:spPr>
        <p:txBody>
          <a:bodyPr>
            <a:normAutofit/>
          </a:bodyPr>
          <a:p>
            <a:r>
              <a:rPr lang="en-US" sz="4000">
                <a:sym typeface="+mn-ea"/>
              </a:rPr>
              <a:t>Watermark Strategy</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5" name="Content Placeholder 1"/>
          <p:cNvSpPr/>
          <p:nvPr/>
        </p:nvSpPr>
        <p:spPr>
          <a:xfrm>
            <a:off x="886460" y="1569720"/>
            <a:ext cx="10467340" cy="46666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fontAlgn="base">
              <a:lnSpc>
                <a:spcPct val="100000"/>
              </a:lnSpc>
              <a:spcBef>
                <a:spcPct val="20000"/>
              </a:spcBef>
              <a:buClrTx/>
              <a:buSzTx/>
              <a:buFont typeface="Wingdings" panose="05000000000000000000" charset="0"/>
              <a:buChar char="q"/>
            </a:pPr>
            <a:r>
              <a:rPr lang="en-US" sz="1600">
                <a:ea typeface="+mn-ea"/>
              </a:rPr>
              <a:t>In order to work with event time, Flink needs to know the events timestamps, meaning each element in the stream needs to have its event timestamp assigned. This is usually done by extracting the timestamp from some field in the element by using a TimestampAssigner.</a:t>
            </a:r>
            <a:endParaRPr lang="en-US" sz="1600">
              <a:ea typeface="+mn-ea"/>
            </a:endParaRPr>
          </a:p>
          <a:p>
            <a:pPr marL="342900" indent="-342900" algn="l" fontAlgn="base">
              <a:lnSpc>
                <a:spcPct val="100000"/>
              </a:lnSpc>
              <a:spcBef>
                <a:spcPct val="20000"/>
              </a:spcBef>
              <a:buClrTx/>
              <a:buSzTx/>
              <a:buFont typeface="Wingdings" panose="05000000000000000000" charset="0"/>
              <a:buChar char="q"/>
            </a:pPr>
            <a:r>
              <a:rPr lang="en-US" sz="1600">
                <a:ea typeface="+mn-ea"/>
              </a:rPr>
              <a:t>Timestamp assignment goes hand-in-hand with generating watermarks, which tell the system about progress in event time. You can configure this by specifying a WatermarkGenerator.</a:t>
            </a:r>
            <a:endParaRPr lang="en-US" sz="1600">
              <a:ea typeface="+mn-ea"/>
            </a:endParaRPr>
          </a:p>
          <a:p>
            <a:pPr marL="342900" indent="-342900" algn="l" fontAlgn="base">
              <a:lnSpc>
                <a:spcPct val="100000"/>
              </a:lnSpc>
              <a:spcBef>
                <a:spcPct val="20000"/>
              </a:spcBef>
              <a:buClrTx/>
              <a:buSzTx/>
              <a:buFont typeface="Wingdings" panose="05000000000000000000" charset="0"/>
              <a:buChar char="q"/>
            </a:pPr>
            <a:r>
              <a:rPr lang="en-US" sz="1600">
                <a:ea typeface="+mn-ea"/>
              </a:rPr>
              <a:t>The Flink API expects a WatermarkStrategy that contains both a TimestampAssigner and WatermarkGenerator. A number of common strategies are available out of the box as static methods on WatermarkStrategy, but users can also build their own strategies when required.</a:t>
            </a:r>
            <a:endParaRPr lang="en-US" sz="1600">
              <a:ea typeface="+mn-ea"/>
            </a:endParaRPr>
          </a:p>
          <a:p>
            <a:pPr marL="342900" indent="-342900" algn="l" fontAlgn="base">
              <a:lnSpc>
                <a:spcPct val="100000"/>
              </a:lnSpc>
              <a:spcBef>
                <a:spcPct val="20000"/>
              </a:spcBef>
              <a:buClrTx/>
              <a:buSzTx/>
              <a:buFont typeface="Wingdings" panose="05000000000000000000" charset="0"/>
              <a:buChar char="q"/>
            </a:pPr>
            <a:r>
              <a:rPr lang="en-US" sz="1600">
                <a:ea typeface="+mn-ea"/>
              </a:rPr>
              <a:t>assignTimestampsAndWatermarks():</a:t>
            </a:r>
            <a:endParaRPr lang="en-US" sz="1600">
              <a:ea typeface="+mn-ea"/>
            </a:endParaRPr>
          </a:p>
          <a:p>
            <a:pPr lvl="1" algn="l" fontAlgn="base">
              <a:lnSpc>
                <a:spcPct val="100000"/>
              </a:lnSpc>
              <a:spcBef>
                <a:spcPct val="20000"/>
              </a:spcBef>
              <a:buClrTx/>
              <a:buSzTx/>
              <a:buFont typeface="Wingdings" panose="05000000000000000000" charset="0"/>
              <a:buChar char="ü"/>
            </a:pPr>
            <a:r>
              <a:rPr lang="en-US" sz="1370">
                <a:ea typeface="+mn-ea"/>
                <a:sym typeface="+mn-ea"/>
              </a:rPr>
              <a:t>WatermarkStrategy.</a:t>
            </a:r>
            <a:r>
              <a:rPr lang="en-US" sz="1370">
                <a:ea typeface="+mn-ea"/>
              </a:rPr>
              <a:t>forMonotonousTimestamps: Creates a watermark strategy for situations with monotonously ascending timestamps.</a:t>
            </a:r>
            <a:endParaRPr lang="en-US" sz="1370">
              <a:ea typeface="+mn-ea"/>
            </a:endParaRPr>
          </a:p>
          <a:p>
            <a:pPr lvl="1" algn="l" fontAlgn="base">
              <a:lnSpc>
                <a:spcPct val="100000"/>
              </a:lnSpc>
              <a:spcBef>
                <a:spcPct val="20000"/>
              </a:spcBef>
              <a:buClrTx/>
              <a:buSzTx/>
              <a:buFont typeface="Wingdings" panose="05000000000000000000" charset="0"/>
              <a:buChar char="ü"/>
            </a:pPr>
            <a:r>
              <a:rPr lang="en-US" sz="1370">
                <a:ea typeface="+mn-ea"/>
                <a:sym typeface="+mn-ea"/>
              </a:rPr>
              <a:t>WatermarkStrategy.</a:t>
            </a:r>
            <a:r>
              <a:rPr lang="en-US" sz="1370">
                <a:ea typeface="+mn-ea"/>
              </a:rPr>
              <a:t>forBoundedOutOfOrderness: Creates a watermark strategy for situations where records are out of order, but you can place an upper bound on how far the events are out of order. An out-of-order bound B means that once the an event with timestamp T was encountered, no events older than T - B will follow any more.</a:t>
            </a:r>
            <a:endParaRPr lang="en-US" sz="1370">
              <a:ea typeface="+mn-ea"/>
            </a:endParaRPr>
          </a:p>
          <a:p>
            <a:pPr lvl="1" algn="l" fontAlgn="base">
              <a:lnSpc>
                <a:spcPct val="100000"/>
              </a:lnSpc>
              <a:spcBef>
                <a:spcPct val="20000"/>
              </a:spcBef>
              <a:buClrTx/>
              <a:buSzTx/>
              <a:buFont typeface="Wingdings" panose="05000000000000000000" charset="0"/>
              <a:buChar char="ü"/>
            </a:pPr>
            <a:r>
              <a:rPr lang="en-US" sz="1370">
                <a:ea typeface="+mn-ea"/>
              </a:rPr>
              <a:t>WatermarkStrategy.forGenerator(): Creates a watermark strategy based on an existing WatermarkGeneratorSupplier.</a:t>
            </a:r>
            <a:endParaRPr lang="en-US" sz="1370">
              <a:ea typeface="+mn-ea"/>
            </a:endParaRPr>
          </a:p>
          <a:p>
            <a:pPr marL="342900" lvl="1" indent="-342900" algn="l" fontAlgn="base">
              <a:lnSpc>
                <a:spcPct val="100000"/>
              </a:lnSpc>
              <a:spcBef>
                <a:spcPct val="20000"/>
              </a:spcBef>
              <a:buClrTx/>
              <a:buSzTx/>
              <a:buFont typeface="Wingdings" panose="05000000000000000000" charset="0"/>
              <a:buChar char="q"/>
            </a:pPr>
            <a:r>
              <a:rPr lang="en-US" sz="1600">
                <a:ea typeface="+mn-ea"/>
              </a:rPr>
              <a:t>There are two places in Flink applications where a WatermarkStrategy can be used</a:t>
            </a:r>
            <a:endParaRPr lang="en-US" sz="1600">
              <a:ea typeface="+mn-ea"/>
            </a:endParaRPr>
          </a:p>
          <a:p>
            <a:pPr lvl="1" algn="l" fontAlgn="base">
              <a:lnSpc>
                <a:spcPct val="100000"/>
              </a:lnSpc>
              <a:spcBef>
                <a:spcPct val="20000"/>
              </a:spcBef>
              <a:buClrTx/>
              <a:buSzTx/>
              <a:buFont typeface="Wingdings" panose="05000000000000000000" charset="0"/>
              <a:buChar char="ü"/>
            </a:pPr>
            <a:r>
              <a:rPr lang="en-US" sz="1370">
                <a:ea typeface="+mn-ea"/>
              </a:rPr>
              <a:t>Directly on source operator</a:t>
            </a:r>
            <a:endParaRPr lang="en-US" sz="1370">
              <a:ea typeface="+mn-ea"/>
            </a:endParaRPr>
          </a:p>
          <a:p>
            <a:pPr lvl="1" algn="l" fontAlgn="base">
              <a:lnSpc>
                <a:spcPct val="100000"/>
              </a:lnSpc>
              <a:spcBef>
                <a:spcPct val="20000"/>
              </a:spcBef>
              <a:buClrTx/>
              <a:buSzTx/>
              <a:buFont typeface="Wingdings" panose="05000000000000000000" charset="0"/>
              <a:buChar char="ü"/>
            </a:pPr>
            <a:r>
              <a:rPr lang="en-US" sz="1370">
                <a:ea typeface="+mn-ea"/>
              </a:rPr>
              <a:t>on transformation operator</a:t>
            </a:r>
            <a:endParaRPr lang="en-US" sz="1370">
              <a:ea typeface="+mn-ea"/>
            </a:endParaRPr>
          </a:p>
          <a:p>
            <a:pPr marL="800100" lvl="1" indent="-342900" algn="l" fontAlgn="base">
              <a:lnSpc>
                <a:spcPct val="100000"/>
              </a:lnSpc>
              <a:spcBef>
                <a:spcPct val="20000"/>
              </a:spcBef>
              <a:buClrTx/>
              <a:buSzTx/>
              <a:buFont typeface="Wingdings" panose="05000000000000000000" charset="0"/>
              <a:buChar char="q"/>
            </a:pPr>
            <a:endParaRPr lang="en-US" sz="1370">
              <a:ea typeface="+mn-ea"/>
            </a:endParaRPr>
          </a:p>
          <a:p>
            <a:pPr marL="800100" lvl="1" indent="-342900" algn="l" fontAlgn="base">
              <a:lnSpc>
                <a:spcPct val="100000"/>
              </a:lnSpc>
              <a:spcBef>
                <a:spcPct val="20000"/>
              </a:spcBef>
              <a:buClrTx/>
              <a:buSzTx/>
              <a:buFont typeface="Wingdings" panose="05000000000000000000" charset="0"/>
              <a:buChar char="q"/>
            </a:pPr>
            <a:endParaRPr lang="en-US" sz="1370">
              <a:ea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additive="base">
                                        <p:cTn id="4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anim calcmode="lin" valueType="num">
                                      <p:cBhvr additive="base">
                                        <p:cTn id="55"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5">
                                            <p:txEl>
                                              <p:pRg st="9" end="9"/>
                                            </p:txEl>
                                          </p:spTgt>
                                        </p:tgtEl>
                                        <p:attrNameLst>
                                          <p:attrName>style.visibility</p:attrName>
                                        </p:attrNameLst>
                                      </p:cBhvr>
                                      <p:to>
                                        <p:strVal val="visible"/>
                                      </p:to>
                                    </p:set>
                                    <p:anim calcmode="lin" valueType="num">
                                      <p:cBhvr additive="base">
                                        <p:cTn id="61"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sz="3200">
                <a:sym typeface="+mn-ea"/>
              </a:rPr>
              <a:t>WatermarkGenerator &amp; TimestampAssigner</a:t>
            </a:r>
            <a:endParaRPr lang="en-US" sz="32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5" name="Content Placeholder 1"/>
          <p:cNvSpPr/>
          <p:nvPr/>
        </p:nvSpPr>
        <p:spPr>
          <a:xfrm>
            <a:off x="886460" y="1569720"/>
            <a:ext cx="10467340" cy="46666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fontAlgn="base">
              <a:lnSpc>
                <a:spcPct val="100000"/>
              </a:lnSpc>
              <a:spcBef>
                <a:spcPct val="20000"/>
              </a:spcBef>
              <a:buClrTx/>
              <a:buSzTx/>
              <a:buFont typeface="Wingdings" panose="05000000000000000000" charset="0"/>
              <a:buChar char="q"/>
            </a:pPr>
            <a:r>
              <a:rPr lang="en-US" sz="1600">
                <a:ea typeface="+mn-ea"/>
              </a:rPr>
              <a:t>The WatermarkGenerator generates watermarks either based on events or periodically (in a fixed interval).</a:t>
            </a:r>
            <a:endParaRPr lang="en-US" sz="1600">
              <a:ea typeface="+mn-ea"/>
            </a:endParaRPr>
          </a:p>
          <a:p>
            <a:pPr lvl="1" algn="l" fontAlgn="base">
              <a:lnSpc>
                <a:spcPct val="100000"/>
              </a:lnSpc>
              <a:spcBef>
                <a:spcPct val="20000"/>
              </a:spcBef>
              <a:buClrTx/>
              <a:buSzTx/>
              <a:buFont typeface="Wingdings" panose="05000000000000000000" charset="0"/>
              <a:buChar char="ü"/>
            </a:pPr>
            <a:r>
              <a:rPr lang="en-US" sz="1600">
                <a:ea typeface="+mn-ea"/>
              </a:rPr>
              <a:t>onEvent: called for every event, allows the watermark generator to examine and remember the event timestamps, or to emit a watermark based on the event itself.</a:t>
            </a:r>
            <a:endParaRPr lang="en-US" sz="1600">
              <a:ea typeface="+mn-ea"/>
            </a:endParaRPr>
          </a:p>
          <a:p>
            <a:pPr lvl="1" algn="l" fontAlgn="base">
              <a:lnSpc>
                <a:spcPct val="100000"/>
              </a:lnSpc>
              <a:spcBef>
                <a:spcPct val="20000"/>
              </a:spcBef>
              <a:buClrTx/>
              <a:buSzTx/>
              <a:buFont typeface="Wingdings" panose="05000000000000000000" charset="0"/>
              <a:buChar char="ü"/>
            </a:pPr>
            <a:r>
              <a:rPr lang="en-US" sz="1600">
                <a:ea typeface="+mn-ea"/>
              </a:rPr>
              <a:t>onPeriodicEmit: Called periodically, and might emit a new watermark.</a:t>
            </a:r>
            <a:endParaRPr lang="en-US" sz="1600">
              <a:ea typeface="+mn-ea"/>
            </a:endParaRPr>
          </a:p>
          <a:p>
            <a:pPr marL="342900" indent="-342900" algn="l" fontAlgn="base">
              <a:lnSpc>
                <a:spcPct val="100000"/>
              </a:lnSpc>
              <a:spcBef>
                <a:spcPct val="20000"/>
              </a:spcBef>
              <a:buClrTx/>
              <a:buSzTx/>
              <a:buFont typeface="Wingdings" panose="05000000000000000000" charset="0"/>
              <a:buChar char="q"/>
            </a:pPr>
            <a:r>
              <a:rPr lang="en-US" sz="1600">
                <a:ea typeface="+mn-ea"/>
              </a:rPr>
              <a:t>TimestampAssigner assigns event time timestamps to elements. These timestamps are used by all functions that operate on event time.</a:t>
            </a:r>
            <a:endParaRPr lang="en-US" sz="1600">
              <a:ea typeface="+mn-ea"/>
            </a:endParaRPr>
          </a:p>
        </p:txBody>
      </p:sp>
      <p:pic>
        <p:nvPicPr>
          <p:cNvPr id="2" name="Content Placeholder 1"/>
          <p:cNvPicPr>
            <a:picLocks noChangeAspect="1"/>
          </p:cNvPicPr>
          <p:nvPr>
            <p:ph idx="1"/>
          </p:nvPr>
        </p:nvPicPr>
        <p:blipFill>
          <a:blip r:embed="rId2"/>
          <a:stretch>
            <a:fillRect/>
          </a:stretch>
        </p:blipFill>
        <p:spPr>
          <a:xfrm>
            <a:off x="1889125" y="3257550"/>
            <a:ext cx="8161020" cy="33705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 name="Rectangles 43"/>
          <p:cNvSpPr/>
          <p:nvPr/>
        </p:nvSpPr>
        <p:spPr>
          <a:xfrm>
            <a:off x="661035" y="3839210"/>
            <a:ext cx="10200640" cy="2336800"/>
          </a:xfrm>
          <a:prstGeom prst="rect">
            <a:avLst/>
          </a:prstGeom>
          <a:ln>
            <a:solidFill>
              <a:schemeClr val="tx1"/>
            </a:solidFill>
            <a:prstDash val="sysDash"/>
          </a:ln>
        </p:spPr>
        <p:style>
          <a:lnRef idx="0">
            <a:srgbClr val="FFFFFF"/>
          </a:lnRef>
          <a:fillRef idx="2">
            <a:schemeClr val="accent1"/>
          </a:fillRef>
          <a:effectRef idx="1">
            <a:schemeClr val="accent1"/>
          </a:effectRef>
          <a:fontRef idx="minor">
            <a:schemeClr val="lt1"/>
          </a:fontRef>
        </p:style>
        <p:txBody>
          <a:bodyPr rtlCol="0" anchor="ctr"/>
          <a:p>
            <a:pPr algn="ctr"/>
            <a:endParaRPr lang="en-US"/>
          </a:p>
        </p:txBody>
      </p:sp>
      <p:sp>
        <p:nvSpPr>
          <p:cNvPr id="17" name="Rectangles 16"/>
          <p:cNvSpPr/>
          <p:nvPr/>
        </p:nvSpPr>
        <p:spPr>
          <a:xfrm>
            <a:off x="661035" y="1556385"/>
            <a:ext cx="10200640" cy="1744980"/>
          </a:xfrm>
          <a:prstGeom prst="rect">
            <a:avLst/>
          </a:prstGeom>
          <a:ln>
            <a:solidFill>
              <a:schemeClr val="tx1"/>
            </a:solidFill>
            <a:prstDash val="sysDash"/>
          </a:ln>
        </p:spPr>
        <p:style>
          <a:lnRef idx="0">
            <a:srgbClr val="FFFFFF"/>
          </a:lnRef>
          <a:fillRef idx="2">
            <a:schemeClr val="accent1"/>
          </a:fillRef>
          <a:effectRef idx="1">
            <a:schemeClr val="accent1"/>
          </a:effectRef>
          <a:fontRef idx="minor">
            <a:schemeClr val="lt1"/>
          </a:fontRef>
        </p:style>
        <p:txBody>
          <a:bodyPr rtlCol="0" anchor="ctr"/>
          <a:p>
            <a:pPr algn="ctr"/>
            <a:endParaRPr lang="en-US"/>
          </a:p>
        </p:txBody>
      </p:sp>
      <p:sp>
        <p:nvSpPr>
          <p:cNvPr id="2" name="Rectangles 1"/>
          <p:cNvSpPr/>
          <p:nvPr/>
        </p:nvSpPr>
        <p:spPr>
          <a:xfrm>
            <a:off x="886460" y="1826260"/>
            <a:ext cx="1577340" cy="928370"/>
          </a:xfrm>
          <a:prstGeom prst="rect">
            <a:avLst/>
          </a:prstGeom>
        </p:spPr>
        <p:style>
          <a:lnRef idx="0">
            <a:srgbClr val="FFFFFF"/>
          </a:lnRef>
          <a:fillRef idx="2">
            <a:schemeClr val="accent2"/>
          </a:fillRef>
          <a:effectRef idx="1">
            <a:schemeClr val="accent2"/>
          </a:effectRef>
          <a:fontRef idx="minor">
            <a:schemeClr val="lt1"/>
          </a:fontRef>
        </p:style>
        <p:txBody>
          <a:bodyPr rtlCol="0" anchor="ctr"/>
          <a:p>
            <a:pPr algn="ctr"/>
            <a:endParaRPr lang="en-US"/>
          </a:p>
        </p:txBody>
      </p:sp>
      <p:sp>
        <p:nvSpPr>
          <p:cNvPr id="3" name="Rectangles 2"/>
          <p:cNvSpPr/>
          <p:nvPr/>
        </p:nvSpPr>
        <p:spPr>
          <a:xfrm>
            <a:off x="3441700" y="1826260"/>
            <a:ext cx="1577340" cy="928370"/>
          </a:xfrm>
          <a:prstGeom prst="rect">
            <a:avLst/>
          </a:prstGeom>
        </p:spPr>
        <p:style>
          <a:lnRef idx="0">
            <a:srgbClr val="FFFFFF"/>
          </a:lnRef>
          <a:fillRef idx="2">
            <a:schemeClr val="accent2"/>
          </a:fillRef>
          <a:effectRef idx="1">
            <a:schemeClr val="accent2"/>
          </a:effectRef>
          <a:fontRef idx="minor">
            <a:schemeClr val="lt1"/>
          </a:fontRef>
        </p:style>
        <p:txBody>
          <a:bodyPr rtlCol="0" anchor="ctr"/>
          <a:p>
            <a:pPr algn="ctr"/>
            <a:endParaRPr lang="en-US"/>
          </a:p>
        </p:txBody>
      </p:sp>
      <p:sp>
        <p:nvSpPr>
          <p:cNvPr id="6" name="Rectangles 5"/>
          <p:cNvSpPr/>
          <p:nvPr/>
        </p:nvSpPr>
        <p:spPr>
          <a:xfrm>
            <a:off x="6094730" y="1826260"/>
            <a:ext cx="1577340" cy="928370"/>
          </a:xfrm>
          <a:prstGeom prst="rect">
            <a:avLst/>
          </a:prstGeom>
        </p:spPr>
        <p:style>
          <a:lnRef idx="0">
            <a:srgbClr val="FFFFFF"/>
          </a:lnRef>
          <a:fillRef idx="2">
            <a:schemeClr val="accent2"/>
          </a:fillRef>
          <a:effectRef idx="1">
            <a:schemeClr val="accent2"/>
          </a:effectRef>
          <a:fontRef idx="minor">
            <a:schemeClr val="lt1"/>
          </a:fontRef>
        </p:style>
        <p:txBody>
          <a:bodyPr rtlCol="0" anchor="ctr"/>
          <a:p>
            <a:pPr algn="ctr"/>
            <a:endParaRPr lang="en-US"/>
          </a:p>
        </p:txBody>
      </p:sp>
      <p:sp>
        <p:nvSpPr>
          <p:cNvPr id="7" name="Rectangles 6"/>
          <p:cNvSpPr/>
          <p:nvPr/>
        </p:nvSpPr>
        <p:spPr>
          <a:xfrm>
            <a:off x="8831580" y="1826260"/>
            <a:ext cx="1577340" cy="928370"/>
          </a:xfrm>
          <a:prstGeom prst="rect">
            <a:avLst/>
          </a:prstGeom>
        </p:spPr>
        <p:style>
          <a:lnRef idx="0">
            <a:srgbClr val="FFFFFF"/>
          </a:lnRef>
          <a:fillRef idx="2">
            <a:schemeClr val="accent2"/>
          </a:fillRef>
          <a:effectRef idx="1">
            <a:schemeClr val="accent2"/>
          </a:effectRef>
          <a:fontRef idx="minor">
            <a:schemeClr val="lt1"/>
          </a:fontRef>
        </p:style>
        <p:txBody>
          <a:bodyPr rtlCol="0" anchor="ctr"/>
          <a:p>
            <a:pPr algn="ctr"/>
            <a:endParaRPr lang="en-US"/>
          </a:p>
        </p:txBody>
      </p:sp>
      <p:sp>
        <p:nvSpPr>
          <p:cNvPr id="4" name="Title 3"/>
          <p:cNvSpPr>
            <a:spLocks noGrp="1"/>
          </p:cNvSpPr>
          <p:nvPr>
            <p:ph type="title"/>
          </p:nvPr>
        </p:nvSpPr>
        <p:spPr>
          <a:xfrm>
            <a:off x="838200" y="365125"/>
            <a:ext cx="8178800" cy="907415"/>
          </a:xfrm>
        </p:spPr>
        <p:txBody>
          <a:bodyPr>
            <a:normAutofit/>
          </a:bodyPr>
          <a:p>
            <a:r>
              <a:rPr lang="en-US" sz="4000">
                <a:sym typeface="+mn-ea"/>
              </a:rPr>
              <a:t>Watermark Propagation-I</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8" name="Oval 7"/>
          <p:cNvSpPr/>
          <p:nvPr/>
        </p:nvSpPr>
        <p:spPr>
          <a:xfrm>
            <a:off x="1434465" y="2073910"/>
            <a:ext cx="481330" cy="433070"/>
          </a:xfrm>
          <a:prstGeom prst="ellipse">
            <a:avLst/>
          </a:prstGeom>
        </p:spPr>
        <p:style>
          <a:lnRef idx="0">
            <a:srgbClr val="FFFFFF"/>
          </a:lnRef>
          <a:fillRef idx="1">
            <a:prstClr val="black"/>
          </a:fillRef>
          <a:effectRef idx="0">
            <a:srgbClr val="FFFFFF"/>
          </a:effectRef>
          <a:fontRef idx="minor">
            <a:schemeClr val="lt1"/>
          </a:fontRef>
        </p:style>
        <p:txBody>
          <a:bodyPr rtlCol="0" anchor="ctr"/>
          <a:p>
            <a:pPr algn="ctr"/>
            <a:r>
              <a:rPr lang="en-US"/>
              <a:t>1</a:t>
            </a:r>
            <a:endParaRPr lang="en-US"/>
          </a:p>
        </p:txBody>
      </p:sp>
      <p:sp>
        <p:nvSpPr>
          <p:cNvPr id="9" name="Text Box 8"/>
          <p:cNvSpPr txBox="1"/>
          <p:nvPr/>
        </p:nvSpPr>
        <p:spPr>
          <a:xfrm>
            <a:off x="1193165" y="2847975"/>
            <a:ext cx="963930" cy="275590"/>
          </a:xfrm>
          <a:prstGeom prst="rect">
            <a:avLst/>
          </a:prstGeom>
          <a:noFill/>
        </p:spPr>
        <p:txBody>
          <a:bodyPr wrap="square" rtlCol="0">
            <a:spAutoFit/>
          </a:bodyPr>
          <a:p>
            <a:pPr algn="ctr"/>
            <a:r>
              <a:rPr lang="en-US" sz="1200"/>
              <a:t>Source</a:t>
            </a:r>
            <a:endParaRPr lang="en-US" sz="1200"/>
          </a:p>
        </p:txBody>
      </p:sp>
      <p:sp>
        <p:nvSpPr>
          <p:cNvPr id="10" name="Text Box 9"/>
          <p:cNvSpPr txBox="1"/>
          <p:nvPr/>
        </p:nvSpPr>
        <p:spPr>
          <a:xfrm>
            <a:off x="3442335" y="2847975"/>
            <a:ext cx="1576705" cy="275590"/>
          </a:xfrm>
          <a:prstGeom prst="rect">
            <a:avLst/>
          </a:prstGeom>
          <a:noFill/>
        </p:spPr>
        <p:txBody>
          <a:bodyPr wrap="square" rtlCol="0">
            <a:spAutoFit/>
          </a:bodyPr>
          <a:p>
            <a:pPr algn="ctr"/>
            <a:r>
              <a:rPr lang="en-US" sz="1200"/>
              <a:t>watermark  strategy</a:t>
            </a:r>
            <a:endParaRPr lang="en-US" sz="1200"/>
          </a:p>
        </p:txBody>
      </p:sp>
      <p:sp>
        <p:nvSpPr>
          <p:cNvPr id="11" name="Text Box 10"/>
          <p:cNvSpPr txBox="1"/>
          <p:nvPr/>
        </p:nvSpPr>
        <p:spPr>
          <a:xfrm>
            <a:off x="6094730" y="2847975"/>
            <a:ext cx="1576705" cy="275590"/>
          </a:xfrm>
          <a:prstGeom prst="rect">
            <a:avLst/>
          </a:prstGeom>
          <a:noFill/>
        </p:spPr>
        <p:txBody>
          <a:bodyPr wrap="square" rtlCol="0">
            <a:spAutoFit/>
          </a:bodyPr>
          <a:p>
            <a:pPr algn="ctr"/>
            <a:r>
              <a:rPr lang="en-US" sz="1200"/>
              <a:t>window process</a:t>
            </a:r>
            <a:endParaRPr lang="en-US" sz="1200"/>
          </a:p>
        </p:txBody>
      </p:sp>
      <p:sp>
        <p:nvSpPr>
          <p:cNvPr id="12" name="Text Box 11"/>
          <p:cNvSpPr txBox="1"/>
          <p:nvPr/>
        </p:nvSpPr>
        <p:spPr>
          <a:xfrm>
            <a:off x="8831580" y="2868295"/>
            <a:ext cx="1576705" cy="275590"/>
          </a:xfrm>
          <a:prstGeom prst="rect">
            <a:avLst/>
          </a:prstGeom>
          <a:noFill/>
        </p:spPr>
        <p:txBody>
          <a:bodyPr wrap="square" rtlCol="0">
            <a:spAutoFit/>
          </a:bodyPr>
          <a:p>
            <a:pPr algn="ctr"/>
            <a:r>
              <a:rPr lang="en-US" sz="1200"/>
              <a:t>sink</a:t>
            </a:r>
            <a:endParaRPr lang="en-US" sz="1200"/>
          </a:p>
        </p:txBody>
      </p:sp>
      <p:sp>
        <p:nvSpPr>
          <p:cNvPr id="13" name="Isosceles Triangle 12"/>
          <p:cNvSpPr/>
          <p:nvPr/>
        </p:nvSpPr>
        <p:spPr>
          <a:xfrm>
            <a:off x="3535680" y="2073910"/>
            <a:ext cx="584200" cy="433070"/>
          </a:xfrm>
          <a:prstGeom prst="triangle">
            <a:avLst/>
          </a:prstGeom>
        </p:spPr>
        <p:style>
          <a:lnRef idx="0">
            <a:srgbClr val="FFFFFF"/>
          </a:lnRef>
          <a:fillRef idx="1">
            <a:schemeClr val="accent6"/>
          </a:fillRef>
          <a:effectRef idx="0">
            <a:srgbClr val="FFFFFF"/>
          </a:effectRef>
          <a:fontRef idx="minor">
            <a:schemeClr val="lt1"/>
          </a:fontRef>
        </p:style>
        <p:txBody>
          <a:bodyPr rtlCol="0" anchor="ctr"/>
          <a:p>
            <a:pPr algn="ctr"/>
            <a:r>
              <a:rPr lang="en-US"/>
              <a:t>1</a:t>
            </a:r>
            <a:endParaRPr lang="en-US"/>
          </a:p>
        </p:txBody>
      </p:sp>
      <p:sp>
        <p:nvSpPr>
          <p:cNvPr id="14" name="Oval 13"/>
          <p:cNvSpPr/>
          <p:nvPr/>
        </p:nvSpPr>
        <p:spPr>
          <a:xfrm>
            <a:off x="1434465" y="2073910"/>
            <a:ext cx="481330" cy="433070"/>
          </a:xfrm>
          <a:prstGeom prst="ellipse">
            <a:avLst/>
          </a:prstGeom>
        </p:spPr>
        <p:style>
          <a:lnRef idx="0">
            <a:srgbClr val="FFFFFF"/>
          </a:lnRef>
          <a:fillRef idx="1">
            <a:prstClr val="black"/>
          </a:fillRef>
          <a:effectRef idx="0">
            <a:srgbClr val="FFFFFF"/>
          </a:effectRef>
          <a:fontRef idx="minor">
            <a:schemeClr val="lt1"/>
          </a:fontRef>
        </p:style>
        <p:txBody>
          <a:bodyPr rtlCol="0" anchor="ctr"/>
          <a:p>
            <a:pPr algn="ctr"/>
            <a:r>
              <a:rPr lang="en-US"/>
              <a:t>4</a:t>
            </a:r>
            <a:endParaRPr lang="en-US"/>
          </a:p>
        </p:txBody>
      </p:sp>
      <p:sp>
        <p:nvSpPr>
          <p:cNvPr id="16" name="Isosceles Triangle 15"/>
          <p:cNvSpPr/>
          <p:nvPr/>
        </p:nvSpPr>
        <p:spPr>
          <a:xfrm>
            <a:off x="3535680" y="2109470"/>
            <a:ext cx="584200" cy="433070"/>
          </a:xfrm>
          <a:prstGeom prst="triangle">
            <a:avLst/>
          </a:prstGeom>
        </p:spPr>
        <p:style>
          <a:lnRef idx="0">
            <a:srgbClr val="FFFFFF"/>
          </a:lnRef>
          <a:fillRef idx="1">
            <a:schemeClr val="accent6"/>
          </a:fillRef>
          <a:effectRef idx="0">
            <a:srgbClr val="FFFFFF"/>
          </a:effectRef>
          <a:fontRef idx="minor">
            <a:schemeClr val="lt1"/>
          </a:fontRef>
        </p:style>
        <p:txBody>
          <a:bodyPr rtlCol="0" anchor="ctr"/>
          <a:p>
            <a:pPr algn="ctr"/>
            <a:r>
              <a:rPr lang="en-US"/>
              <a:t>4</a:t>
            </a:r>
            <a:endParaRPr lang="en-US"/>
          </a:p>
        </p:txBody>
      </p:sp>
      <p:sp>
        <p:nvSpPr>
          <p:cNvPr id="18" name="Rectangles 17"/>
          <p:cNvSpPr/>
          <p:nvPr/>
        </p:nvSpPr>
        <p:spPr>
          <a:xfrm>
            <a:off x="886460" y="3959225"/>
            <a:ext cx="1577340" cy="567055"/>
          </a:xfrm>
          <a:prstGeom prst="rect">
            <a:avLst/>
          </a:prstGeom>
        </p:spPr>
        <p:style>
          <a:lnRef idx="0">
            <a:srgbClr val="FFFFFF"/>
          </a:lnRef>
          <a:fillRef idx="2">
            <a:schemeClr val="accent2"/>
          </a:fillRef>
          <a:effectRef idx="1">
            <a:schemeClr val="accent2"/>
          </a:effectRef>
          <a:fontRef idx="minor">
            <a:schemeClr val="lt1"/>
          </a:fontRef>
        </p:style>
        <p:txBody>
          <a:bodyPr rtlCol="0" anchor="ctr"/>
          <a:p>
            <a:pPr algn="ctr"/>
            <a:endParaRPr lang="en-US"/>
          </a:p>
        </p:txBody>
      </p:sp>
      <p:sp>
        <p:nvSpPr>
          <p:cNvPr id="19" name="Text Box 18"/>
          <p:cNvSpPr txBox="1"/>
          <p:nvPr/>
        </p:nvSpPr>
        <p:spPr>
          <a:xfrm>
            <a:off x="1193165" y="4615815"/>
            <a:ext cx="963930" cy="275590"/>
          </a:xfrm>
          <a:prstGeom prst="rect">
            <a:avLst/>
          </a:prstGeom>
          <a:noFill/>
        </p:spPr>
        <p:txBody>
          <a:bodyPr wrap="square" rtlCol="0">
            <a:spAutoFit/>
          </a:bodyPr>
          <a:p>
            <a:pPr algn="ctr"/>
            <a:r>
              <a:rPr lang="en-US" sz="1200"/>
              <a:t>Source 1</a:t>
            </a:r>
            <a:endParaRPr lang="en-US" sz="1200"/>
          </a:p>
        </p:txBody>
      </p:sp>
      <p:sp>
        <p:nvSpPr>
          <p:cNvPr id="20" name="Rectangles 19"/>
          <p:cNvSpPr/>
          <p:nvPr/>
        </p:nvSpPr>
        <p:spPr>
          <a:xfrm>
            <a:off x="886460" y="5018405"/>
            <a:ext cx="1577340" cy="567055"/>
          </a:xfrm>
          <a:prstGeom prst="rect">
            <a:avLst/>
          </a:prstGeom>
        </p:spPr>
        <p:style>
          <a:lnRef idx="0">
            <a:srgbClr val="FFFFFF"/>
          </a:lnRef>
          <a:fillRef idx="2">
            <a:schemeClr val="accent2"/>
          </a:fillRef>
          <a:effectRef idx="1">
            <a:schemeClr val="accent2"/>
          </a:effectRef>
          <a:fontRef idx="minor">
            <a:schemeClr val="lt1"/>
          </a:fontRef>
        </p:style>
        <p:txBody>
          <a:bodyPr rtlCol="0" anchor="ctr"/>
          <a:p>
            <a:pPr algn="ctr"/>
            <a:endParaRPr lang="en-US"/>
          </a:p>
        </p:txBody>
      </p:sp>
      <p:sp>
        <p:nvSpPr>
          <p:cNvPr id="21" name="Text Box 20"/>
          <p:cNvSpPr txBox="1"/>
          <p:nvPr/>
        </p:nvSpPr>
        <p:spPr>
          <a:xfrm>
            <a:off x="1193165" y="5674995"/>
            <a:ext cx="963930" cy="275590"/>
          </a:xfrm>
          <a:prstGeom prst="rect">
            <a:avLst/>
          </a:prstGeom>
          <a:noFill/>
        </p:spPr>
        <p:txBody>
          <a:bodyPr wrap="square" rtlCol="0">
            <a:spAutoFit/>
          </a:bodyPr>
          <a:p>
            <a:pPr algn="ctr"/>
            <a:r>
              <a:rPr lang="en-US" sz="1200"/>
              <a:t>Source 2</a:t>
            </a:r>
            <a:endParaRPr lang="en-US" sz="1200"/>
          </a:p>
        </p:txBody>
      </p:sp>
      <p:sp>
        <p:nvSpPr>
          <p:cNvPr id="22" name="Rectangles 21"/>
          <p:cNvSpPr/>
          <p:nvPr/>
        </p:nvSpPr>
        <p:spPr>
          <a:xfrm>
            <a:off x="3442335" y="3959225"/>
            <a:ext cx="1577340" cy="567055"/>
          </a:xfrm>
          <a:prstGeom prst="rect">
            <a:avLst/>
          </a:prstGeom>
        </p:spPr>
        <p:style>
          <a:lnRef idx="0">
            <a:srgbClr val="FFFFFF"/>
          </a:lnRef>
          <a:fillRef idx="2">
            <a:schemeClr val="accent2"/>
          </a:fillRef>
          <a:effectRef idx="1">
            <a:schemeClr val="accent2"/>
          </a:effectRef>
          <a:fontRef idx="minor">
            <a:schemeClr val="lt1"/>
          </a:fontRef>
        </p:style>
        <p:txBody>
          <a:bodyPr rtlCol="0" anchor="ctr"/>
          <a:p>
            <a:pPr algn="ctr"/>
            <a:endParaRPr lang="en-US"/>
          </a:p>
        </p:txBody>
      </p:sp>
      <p:sp>
        <p:nvSpPr>
          <p:cNvPr id="23" name="Text Box 22"/>
          <p:cNvSpPr txBox="1"/>
          <p:nvPr/>
        </p:nvSpPr>
        <p:spPr>
          <a:xfrm>
            <a:off x="3442335" y="4615815"/>
            <a:ext cx="1576070" cy="275590"/>
          </a:xfrm>
          <a:prstGeom prst="rect">
            <a:avLst/>
          </a:prstGeom>
          <a:noFill/>
        </p:spPr>
        <p:txBody>
          <a:bodyPr wrap="square" rtlCol="0">
            <a:spAutoFit/>
          </a:bodyPr>
          <a:p>
            <a:pPr algn="ctr"/>
            <a:r>
              <a:rPr lang="en-US" sz="1200"/>
              <a:t>watermark strategy 1</a:t>
            </a:r>
            <a:endParaRPr lang="en-US" sz="1200"/>
          </a:p>
        </p:txBody>
      </p:sp>
      <p:sp>
        <p:nvSpPr>
          <p:cNvPr id="24" name="Rectangles 23"/>
          <p:cNvSpPr/>
          <p:nvPr/>
        </p:nvSpPr>
        <p:spPr>
          <a:xfrm>
            <a:off x="3442335" y="5018405"/>
            <a:ext cx="1577340" cy="567055"/>
          </a:xfrm>
          <a:prstGeom prst="rect">
            <a:avLst/>
          </a:prstGeom>
        </p:spPr>
        <p:style>
          <a:lnRef idx="0">
            <a:srgbClr val="FFFFFF"/>
          </a:lnRef>
          <a:fillRef idx="2">
            <a:schemeClr val="accent2"/>
          </a:fillRef>
          <a:effectRef idx="1">
            <a:schemeClr val="accent2"/>
          </a:effectRef>
          <a:fontRef idx="minor">
            <a:schemeClr val="lt1"/>
          </a:fontRef>
        </p:style>
        <p:txBody>
          <a:bodyPr rtlCol="0" anchor="ctr"/>
          <a:p>
            <a:pPr algn="ctr"/>
            <a:endParaRPr lang="en-US"/>
          </a:p>
        </p:txBody>
      </p:sp>
      <p:sp>
        <p:nvSpPr>
          <p:cNvPr id="25" name="Text Box 24"/>
          <p:cNvSpPr txBox="1"/>
          <p:nvPr/>
        </p:nvSpPr>
        <p:spPr>
          <a:xfrm>
            <a:off x="3442970" y="5674995"/>
            <a:ext cx="1575435" cy="275590"/>
          </a:xfrm>
          <a:prstGeom prst="rect">
            <a:avLst/>
          </a:prstGeom>
          <a:noFill/>
        </p:spPr>
        <p:txBody>
          <a:bodyPr wrap="square" rtlCol="0">
            <a:spAutoFit/>
          </a:bodyPr>
          <a:p>
            <a:pPr algn="ctr"/>
            <a:r>
              <a:rPr lang="en-US" sz="1200">
                <a:sym typeface="+mn-ea"/>
              </a:rPr>
              <a:t>watermark strategy 2</a:t>
            </a:r>
            <a:endParaRPr lang="en-US" sz="1200"/>
          </a:p>
        </p:txBody>
      </p:sp>
      <p:sp>
        <p:nvSpPr>
          <p:cNvPr id="30" name="Rectangles 29"/>
          <p:cNvSpPr/>
          <p:nvPr/>
        </p:nvSpPr>
        <p:spPr>
          <a:xfrm>
            <a:off x="6094095" y="3959860"/>
            <a:ext cx="1577340" cy="1624965"/>
          </a:xfrm>
          <a:prstGeom prst="rect">
            <a:avLst/>
          </a:prstGeom>
        </p:spPr>
        <p:style>
          <a:lnRef idx="0">
            <a:srgbClr val="FFFFFF"/>
          </a:lnRef>
          <a:fillRef idx="2">
            <a:schemeClr val="accent2"/>
          </a:fillRef>
          <a:effectRef idx="1">
            <a:schemeClr val="accent2"/>
          </a:effectRef>
          <a:fontRef idx="minor">
            <a:schemeClr val="lt1"/>
          </a:fontRef>
        </p:style>
        <p:txBody>
          <a:bodyPr rtlCol="0" anchor="ctr"/>
          <a:p>
            <a:pPr algn="ctr"/>
            <a:endParaRPr lang="en-US"/>
          </a:p>
        </p:txBody>
      </p:sp>
      <p:sp>
        <p:nvSpPr>
          <p:cNvPr id="31" name="Text Box 30"/>
          <p:cNvSpPr txBox="1"/>
          <p:nvPr/>
        </p:nvSpPr>
        <p:spPr>
          <a:xfrm>
            <a:off x="6094095" y="5674995"/>
            <a:ext cx="1576705" cy="275590"/>
          </a:xfrm>
          <a:prstGeom prst="rect">
            <a:avLst/>
          </a:prstGeom>
          <a:noFill/>
        </p:spPr>
        <p:txBody>
          <a:bodyPr wrap="square" rtlCol="0">
            <a:spAutoFit/>
          </a:bodyPr>
          <a:p>
            <a:pPr algn="ctr"/>
            <a:r>
              <a:rPr lang="en-US" sz="1200"/>
              <a:t>window process</a:t>
            </a:r>
            <a:endParaRPr lang="en-US" sz="1200"/>
          </a:p>
        </p:txBody>
      </p:sp>
      <p:sp>
        <p:nvSpPr>
          <p:cNvPr id="32" name="Rectangles 31"/>
          <p:cNvSpPr/>
          <p:nvPr/>
        </p:nvSpPr>
        <p:spPr>
          <a:xfrm>
            <a:off x="8830945" y="3959225"/>
            <a:ext cx="1577340" cy="567055"/>
          </a:xfrm>
          <a:prstGeom prst="rect">
            <a:avLst/>
          </a:prstGeom>
        </p:spPr>
        <p:style>
          <a:lnRef idx="0">
            <a:srgbClr val="FFFFFF"/>
          </a:lnRef>
          <a:fillRef idx="2">
            <a:schemeClr val="accent2"/>
          </a:fillRef>
          <a:effectRef idx="1">
            <a:schemeClr val="accent2"/>
          </a:effectRef>
          <a:fontRef idx="minor">
            <a:schemeClr val="lt1"/>
          </a:fontRef>
        </p:style>
        <p:txBody>
          <a:bodyPr rtlCol="0" anchor="ctr"/>
          <a:p>
            <a:pPr algn="ctr"/>
            <a:endParaRPr lang="en-US"/>
          </a:p>
        </p:txBody>
      </p:sp>
      <p:sp>
        <p:nvSpPr>
          <p:cNvPr id="33" name="Text Box 32"/>
          <p:cNvSpPr txBox="1"/>
          <p:nvPr/>
        </p:nvSpPr>
        <p:spPr>
          <a:xfrm>
            <a:off x="8830945" y="4615815"/>
            <a:ext cx="1576070" cy="275590"/>
          </a:xfrm>
          <a:prstGeom prst="rect">
            <a:avLst/>
          </a:prstGeom>
          <a:noFill/>
        </p:spPr>
        <p:txBody>
          <a:bodyPr wrap="square" rtlCol="0">
            <a:spAutoFit/>
          </a:bodyPr>
          <a:p>
            <a:pPr algn="ctr"/>
            <a:r>
              <a:rPr lang="en-US" sz="1200"/>
              <a:t>sink 1</a:t>
            </a:r>
            <a:endParaRPr lang="en-US" sz="1200"/>
          </a:p>
        </p:txBody>
      </p:sp>
      <p:sp>
        <p:nvSpPr>
          <p:cNvPr id="35" name="Rectangles 34"/>
          <p:cNvSpPr/>
          <p:nvPr/>
        </p:nvSpPr>
        <p:spPr>
          <a:xfrm>
            <a:off x="8830945" y="5018405"/>
            <a:ext cx="1577340" cy="567055"/>
          </a:xfrm>
          <a:prstGeom prst="rect">
            <a:avLst/>
          </a:prstGeom>
        </p:spPr>
        <p:style>
          <a:lnRef idx="0">
            <a:srgbClr val="FFFFFF"/>
          </a:lnRef>
          <a:fillRef idx="2">
            <a:schemeClr val="accent2"/>
          </a:fillRef>
          <a:effectRef idx="1">
            <a:schemeClr val="accent2"/>
          </a:effectRef>
          <a:fontRef idx="minor">
            <a:schemeClr val="lt1"/>
          </a:fontRef>
        </p:style>
        <p:txBody>
          <a:bodyPr rtlCol="0" anchor="ctr"/>
          <a:p>
            <a:pPr algn="ctr"/>
            <a:endParaRPr lang="en-US"/>
          </a:p>
        </p:txBody>
      </p:sp>
      <p:sp>
        <p:nvSpPr>
          <p:cNvPr id="36" name="Text Box 35"/>
          <p:cNvSpPr txBox="1"/>
          <p:nvPr/>
        </p:nvSpPr>
        <p:spPr>
          <a:xfrm>
            <a:off x="8831580" y="5674995"/>
            <a:ext cx="1575435" cy="275590"/>
          </a:xfrm>
          <a:prstGeom prst="rect">
            <a:avLst/>
          </a:prstGeom>
          <a:noFill/>
        </p:spPr>
        <p:txBody>
          <a:bodyPr wrap="square" rtlCol="0">
            <a:spAutoFit/>
          </a:bodyPr>
          <a:p>
            <a:pPr algn="ctr"/>
            <a:r>
              <a:rPr lang="en-US" sz="1200">
                <a:sym typeface="+mn-ea"/>
              </a:rPr>
              <a:t>sink 2</a:t>
            </a:r>
            <a:endParaRPr lang="en-US" sz="1200"/>
          </a:p>
        </p:txBody>
      </p:sp>
      <p:sp>
        <p:nvSpPr>
          <p:cNvPr id="37" name="Oval 36"/>
          <p:cNvSpPr/>
          <p:nvPr/>
        </p:nvSpPr>
        <p:spPr>
          <a:xfrm>
            <a:off x="1434465" y="4052570"/>
            <a:ext cx="481965" cy="436245"/>
          </a:xfrm>
          <a:prstGeom prst="ellipse">
            <a:avLst/>
          </a:prstGeom>
        </p:spPr>
        <p:style>
          <a:lnRef idx="0">
            <a:srgbClr val="FFFFFF"/>
          </a:lnRef>
          <a:fillRef idx="1">
            <a:prstClr val="black"/>
          </a:fillRef>
          <a:effectRef idx="0">
            <a:srgbClr val="FFFFFF"/>
          </a:effectRef>
          <a:fontRef idx="minor">
            <a:schemeClr val="lt1"/>
          </a:fontRef>
        </p:style>
        <p:txBody>
          <a:bodyPr rtlCol="0" anchor="ctr"/>
          <a:p>
            <a:pPr algn="ctr"/>
            <a:r>
              <a:rPr lang="en-US"/>
              <a:t>1</a:t>
            </a:r>
            <a:endParaRPr lang="en-US"/>
          </a:p>
        </p:txBody>
      </p:sp>
      <p:sp>
        <p:nvSpPr>
          <p:cNvPr id="38" name="Oval 37"/>
          <p:cNvSpPr/>
          <p:nvPr/>
        </p:nvSpPr>
        <p:spPr>
          <a:xfrm>
            <a:off x="1433830" y="5083810"/>
            <a:ext cx="481965" cy="436245"/>
          </a:xfrm>
          <a:prstGeom prst="ellipse">
            <a:avLst/>
          </a:prstGeom>
        </p:spPr>
        <p:style>
          <a:lnRef idx="0">
            <a:srgbClr val="FFFFFF"/>
          </a:lnRef>
          <a:fillRef idx="1">
            <a:prstClr val="black"/>
          </a:fillRef>
          <a:effectRef idx="0">
            <a:srgbClr val="FFFFFF"/>
          </a:effectRef>
          <a:fontRef idx="minor">
            <a:schemeClr val="lt1"/>
          </a:fontRef>
        </p:style>
        <p:txBody>
          <a:bodyPr rtlCol="0" anchor="ctr"/>
          <a:p>
            <a:pPr algn="ctr"/>
            <a:r>
              <a:rPr lang="en-US"/>
              <a:t>5</a:t>
            </a:r>
            <a:endParaRPr lang="en-US"/>
          </a:p>
        </p:txBody>
      </p:sp>
      <p:sp>
        <p:nvSpPr>
          <p:cNvPr id="39" name="Isosceles Triangle 38"/>
          <p:cNvSpPr/>
          <p:nvPr/>
        </p:nvSpPr>
        <p:spPr>
          <a:xfrm>
            <a:off x="3535680" y="3998595"/>
            <a:ext cx="584200" cy="433070"/>
          </a:xfrm>
          <a:prstGeom prst="triangle">
            <a:avLst/>
          </a:prstGeom>
        </p:spPr>
        <p:style>
          <a:lnRef idx="0">
            <a:srgbClr val="FFFFFF"/>
          </a:lnRef>
          <a:fillRef idx="1">
            <a:schemeClr val="accent6"/>
          </a:fillRef>
          <a:effectRef idx="0">
            <a:srgbClr val="FFFFFF"/>
          </a:effectRef>
          <a:fontRef idx="minor">
            <a:schemeClr val="lt1"/>
          </a:fontRef>
        </p:style>
        <p:txBody>
          <a:bodyPr rtlCol="0" anchor="ctr"/>
          <a:p>
            <a:pPr algn="ctr"/>
            <a:r>
              <a:rPr lang="en-US"/>
              <a:t>1</a:t>
            </a:r>
            <a:endParaRPr lang="en-US"/>
          </a:p>
        </p:txBody>
      </p:sp>
      <p:sp>
        <p:nvSpPr>
          <p:cNvPr id="40" name="Isosceles Triangle 39"/>
          <p:cNvSpPr/>
          <p:nvPr/>
        </p:nvSpPr>
        <p:spPr>
          <a:xfrm>
            <a:off x="3535680" y="5066665"/>
            <a:ext cx="584200" cy="433070"/>
          </a:xfrm>
          <a:prstGeom prst="triangle">
            <a:avLst/>
          </a:prstGeom>
        </p:spPr>
        <p:style>
          <a:lnRef idx="0">
            <a:srgbClr val="FFFFFF"/>
          </a:lnRef>
          <a:fillRef idx="1">
            <a:schemeClr val="accent6"/>
          </a:fillRef>
          <a:effectRef idx="0">
            <a:srgbClr val="FFFFFF"/>
          </a:effectRef>
          <a:fontRef idx="minor">
            <a:schemeClr val="lt1"/>
          </a:fontRef>
        </p:style>
        <p:txBody>
          <a:bodyPr rtlCol="0" anchor="ctr"/>
          <a:p>
            <a:pPr algn="ctr"/>
            <a:r>
              <a:rPr lang="en-US"/>
              <a:t>5</a:t>
            </a:r>
            <a:endParaRPr lang="en-US"/>
          </a:p>
        </p:txBody>
      </p:sp>
      <p:sp>
        <p:nvSpPr>
          <p:cNvPr id="41" name="Isosceles Triangle 40"/>
          <p:cNvSpPr/>
          <p:nvPr/>
        </p:nvSpPr>
        <p:spPr>
          <a:xfrm>
            <a:off x="6668770" y="4526280"/>
            <a:ext cx="584200" cy="433070"/>
          </a:xfrm>
          <a:prstGeom prst="triangle">
            <a:avLst/>
          </a:prstGeom>
        </p:spPr>
        <p:style>
          <a:lnRef idx="0">
            <a:srgbClr val="FFFFFF"/>
          </a:lnRef>
          <a:fillRef idx="1">
            <a:schemeClr val="accent6"/>
          </a:fillRef>
          <a:effectRef idx="0">
            <a:srgbClr val="FFFFFF"/>
          </a:effectRef>
          <a:fontRef idx="minor">
            <a:schemeClr val="lt1"/>
          </a:fontRef>
        </p:style>
        <p:txBody>
          <a:bodyPr rtlCol="0" anchor="ctr"/>
          <a:p>
            <a:pPr algn="ctr"/>
            <a:r>
              <a:rPr lang="en-US"/>
              <a:t>1</a:t>
            </a:r>
            <a:endParaRPr lang="en-US"/>
          </a:p>
        </p:txBody>
      </p:sp>
      <p:cxnSp>
        <p:nvCxnSpPr>
          <p:cNvPr id="42" name="Straight Arrow Connector 41"/>
          <p:cNvCxnSpPr>
            <a:stCxn id="41" idx="5"/>
            <a:endCxn id="32" idx="1"/>
          </p:cNvCxnSpPr>
          <p:nvPr/>
        </p:nvCxnSpPr>
        <p:spPr>
          <a:xfrm flipV="1">
            <a:off x="7106920" y="4243070"/>
            <a:ext cx="1724025" cy="499745"/>
          </a:xfrm>
          <a:prstGeom prst="straightConnector1">
            <a:avLst/>
          </a:prstGeom>
          <a:ln>
            <a:tailEnd type="arrow" w="med" len="med"/>
          </a:ln>
        </p:spPr>
        <p:style>
          <a:lnRef idx="2">
            <a:schemeClr val="accent2"/>
          </a:lnRef>
          <a:fillRef idx="0">
            <a:srgbClr val="FFFFFF"/>
          </a:fillRef>
          <a:effectRef idx="0">
            <a:srgbClr val="FFFFFF"/>
          </a:effectRef>
          <a:fontRef idx="minor">
            <a:schemeClr val="tx1"/>
          </a:fontRef>
        </p:style>
      </p:cxnSp>
      <p:cxnSp>
        <p:nvCxnSpPr>
          <p:cNvPr id="43" name="Straight Arrow Connector 42"/>
          <p:cNvCxnSpPr>
            <a:endCxn id="35" idx="1"/>
          </p:cNvCxnSpPr>
          <p:nvPr/>
        </p:nvCxnSpPr>
        <p:spPr>
          <a:xfrm>
            <a:off x="7125335" y="4746625"/>
            <a:ext cx="1705610" cy="555625"/>
          </a:xfrm>
          <a:prstGeom prst="straightConnector1">
            <a:avLst/>
          </a:prstGeom>
          <a:ln>
            <a:tailEnd type="arrow" w="med" len="med"/>
          </a:ln>
        </p:spPr>
        <p:style>
          <a:lnRef idx="2">
            <a:schemeClr val="accent2"/>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1" nodeType="clickEffect">
                                  <p:stCondLst>
                                    <p:cond delay="0"/>
                                  </p:stCondLst>
                                  <p:childTnLst>
                                    <p:animMotion origin="layout" path="M 0 0 L 0.220729 0.000648148 " pathEditMode="relative" rAng="0" ptsTypes="">
                                      <p:cBhvr>
                                        <p:cTn id="10" dur="2000" fill="hold"/>
                                        <p:tgtEl>
                                          <p:spTgt spid="8"/>
                                        </p:tgtEl>
                                        <p:attrNameLst>
                                          <p:attrName>ppt_x</p:attrName>
                                          <p:attrName>ppt_y</p:attrName>
                                        </p:attrNameLst>
                                      </p:cBhvr>
                                      <p:rCtr x="96" y="-1"/>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2" nodeType="clickEffect">
                                  <p:stCondLst>
                                    <p:cond delay="0"/>
                                  </p:stCondLst>
                                  <p:childTnLst>
                                    <p:animMotion origin="layout" path="M 0.219479 0.000648148 L 0.449635 -0.00157407 " pathEditMode="relative" ptsTypes="">
                                      <p:cBhvr>
                                        <p:cTn id="18" dur="2000" fill="hold"/>
                                        <p:tgtEl>
                                          <p:spTgt spid="8"/>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40104 -0.000462963 L 0.227031 0.000648148 " pathEditMode="relative" ptsTypes="">
                                      <p:cBhvr>
                                        <p:cTn id="22" dur="2000" fill="hold"/>
                                        <p:tgtEl>
                                          <p:spTgt spid="13"/>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3" nodeType="clickEffect">
                                  <p:stCondLst>
                                    <p:cond delay="0"/>
                                  </p:stCondLst>
                                  <p:childTnLst>
                                    <p:animMotion origin="layout" path="M 0.448333 -0.00268519 L 0.686667 0.000648148 " pathEditMode="relative" ptsTypes="">
                                      <p:cBhvr>
                                        <p:cTn id="26" dur="2000" fill="hold"/>
                                        <p:tgtEl>
                                          <p:spTgt spid="8"/>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2" nodeType="clickEffect">
                                  <p:stCondLst>
                                    <p:cond delay="0"/>
                                  </p:stCondLst>
                                  <p:childTnLst>
                                    <p:animMotion origin="layout" path="M 0.227031 -0.00268519 L 0.462865 -0.00268519 " pathEditMode="relative" ptsTypes="">
                                      <p:cBhvr>
                                        <p:cTn id="30" dur="2000" fill="hold"/>
                                        <p:tgtEl>
                                          <p:spTgt spid="13"/>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4" nodeType="clickEffect">
                                  <p:stCondLst>
                                    <p:cond delay="0"/>
                                  </p:stCondLst>
                                  <p:childTnLst>
                                    <p:set>
                                      <p:cBhvr>
                                        <p:cTn id="34" dur="1" fill="hold">
                                          <p:stCondLst>
                                            <p:cond delay="0"/>
                                          </p:stCondLst>
                                        </p:cTn>
                                        <p:tgtEl>
                                          <p:spTgt spid="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3" nodeType="clickEffect">
                                  <p:stCondLst>
                                    <p:cond delay="0"/>
                                  </p:stCondLst>
                                  <p:childTnLst>
                                    <p:set>
                                      <p:cBhvr>
                                        <p:cTn id="38" dur="1" fill="hold">
                                          <p:stCondLst>
                                            <p:cond delay="0"/>
                                          </p:stCondLst>
                                        </p:cTn>
                                        <p:tgtEl>
                                          <p:spTgt spid="1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0" presetClass="path" presetSubtype="0" accel="50000" decel="50000" fill="hold" grpId="1" nodeType="clickEffect">
                                  <p:stCondLst>
                                    <p:cond delay="0"/>
                                  </p:stCondLst>
                                  <p:childTnLst>
                                    <p:animMotion origin="layout" path="M 0 0 L 0.220729 0.000648148 " pathEditMode="relative" rAng="0" ptsTypes="">
                                      <p:cBhvr>
                                        <p:cTn id="46" dur="2000" fill="hold"/>
                                        <p:tgtEl>
                                          <p:spTgt spid="14"/>
                                        </p:tgtEl>
                                        <p:attrNameLst>
                                          <p:attrName>ppt_x</p:attrName>
                                          <p:attrName>ppt_y</p:attrName>
                                        </p:attrNameLst>
                                      </p:cBhvr>
                                      <p:rCtr x="96" y="-1"/>
                                    </p:animMotion>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0" presetClass="path" presetSubtype="0" accel="50000" decel="50000" fill="hold" grpId="2" nodeType="clickEffect">
                                  <p:stCondLst>
                                    <p:cond delay="0"/>
                                  </p:stCondLst>
                                  <p:childTnLst>
                                    <p:animMotion origin="layout" path="M 0.219479 0.000648148 L 0.449635 -0.00157407 " pathEditMode="relative" ptsTypes="">
                                      <p:cBhvr>
                                        <p:cTn id="54" dur="2000" fill="hold"/>
                                        <p:tgtEl>
                                          <p:spTgt spid="14"/>
                                        </p:tgtEl>
                                        <p:attrNameLst>
                                          <p:attrName>ppt_x</p:attrName>
                                          <p:attrName>ppt_y</p:attrName>
                                        </p:attrNameLst>
                                      </p:cBhvr>
                                    </p:animMotion>
                                  </p:childTnLst>
                                </p:cTn>
                              </p:par>
                            </p:childTnLst>
                          </p:cTn>
                        </p:par>
                      </p:childTnLst>
                    </p:cTn>
                  </p:par>
                  <p:par>
                    <p:cTn id="55" fill="hold">
                      <p:stCondLst>
                        <p:cond delay="indefinite"/>
                      </p:stCondLst>
                      <p:childTnLst>
                        <p:par>
                          <p:cTn id="56" fill="hold">
                            <p:stCondLst>
                              <p:cond delay="0"/>
                            </p:stCondLst>
                            <p:childTnLst>
                              <p:par>
                                <p:cTn id="57" presetID="0" presetClass="path" presetSubtype="0" accel="50000" decel="50000" fill="hold" grpId="1" nodeType="clickEffect">
                                  <p:stCondLst>
                                    <p:cond delay="0"/>
                                  </p:stCondLst>
                                  <p:childTnLst>
                                    <p:animMotion origin="layout" path="M 0.0240104 -0.000462963 L 0.227031 0.000648148 " pathEditMode="relative" ptsTypes="">
                                      <p:cBhvr>
                                        <p:cTn id="58" dur="2000" fill="hold"/>
                                        <p:tgtEl>
                                          <p:spTgt spid="16"/>
                                        </p:tgtEl>
                                        <p:attrNameLst>
                                          <p:attrName>ppt_x</p:attrName>
                                          <p:attrName>ppt_y</p:attrName>
                                        </p:attrNameLst>
                                      </p:cBhvr>
                                    </p:animMotion>
                                  </p:childTnLst>
                                </p:cTn>
                              </p:par>
                            </p:childTnLst>
                          </p:cTn>
                        </p:par>
                      </p:childTnLst>
                    </p:cTn>
                  </p:par>
                  <p:par>
                    <p:cTn id="59" fill="hold">
                      <p:stCondLst>
                        <p:cond delay="indefinite"/>
                      </p:stCondLst>
                      <p:childTnLst>
                        <p:par>
                          <p:cTn id="60" fill="hold">
                            <p:stCondLst>
                              <p:cond delay="0"/>
                            </p:stCondLst>
                            <p:childTnLst>
                              <p:par>
                                <p:cTn id="61" presetID="0" presetClass="path" presetSubtype="0" accel="50000" decel="50000" fill="hold" grpId="3" nodeType="clickEffect">
                                  <p:stCondLst>
                                    <p:cond delay="0"/>
                                  </p:stCondLst>
                                  <p:childTnLst>
                                    <p:animMotion origin="layout" path="M 0.448333 -0.00268519 L 0.686667 0.000648148 " pathEditMode="relative" ptsTypes="">
                                      <p:cBhvr>
                                        <p:cTn id="62" dur="2000" fill="hold"/>
                                        <p:tgtEl>
                                          <p:spTgt spid="14"/>
                                        </p:tgtEl>
                                        <p:attrNameLst>
                                          <p:attrName>ppt_x</p:attrName>
                                          <p:attrName>ppt_y</p:attrName>
                                        </p:attrNameLst>
                                      </p:cBhvr>
                                    </p:animMotion>
                                  </p:childTnLst>
                                </p:cTn>
                              </p:par>
                            </p:childTnLst>
                          </p:cTn>
                        </p:par>
                      </p:childTnLst>
                    </p:cTn>
                  </p:par>
                  <p:par>
                    <p:cTn id="63" fill="hold">
                      <p:stCondLst>
                        <p:cond delay="indefinite"/>
                      </p:stCondLst>
                      <p:childTnLst>
                        <p:par>
                          <p:cTn id="64" fill="hold">
                            <p:stCondLst>
                              <p:cond delay="0"/>
                            </p:stCondLst>
                            <p:childTnLst>
                              <p:par>
                                <p:cTn id="65" presetID="0" presetClass="path" presetSubtype="0" accel="50000" decel="50000" fill="hold" grpId="2" nodeType="clickEffect">
                                  <p:stCondLst>
                                    <p:cond delay="0"/>
                                  </p:stCondLst>
                                  <p:childTnLst>
                                    <p:animMotion origin="layout" path="M 0.227031 -0.00268519 L 0.462865 -0.00268519 " pathEditMode="relative" ptsTypes="">
                                      <p:cBhvr>
                                        <p:cTn id="66" dur="2000" fill="hold"/>
                                        <p:tgtEl>
                                          <p:spTgt spid="16"/>
                                        </p:tgtEl>
                                        <p:attrNameLst>
                                          <p:attrName>ppt_x</p:attrName>
                                          <p:attrName>ppt_y</p:attrName>
                                        </p:attrNameLst>
                                      </p:cBhvr>
                                    </p:animMotion>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4" nodeType="clickEffect">
                                  <p:stCondLst>
                                    <p:cond delay="0"/>
                                  </p:stCondLst>
                                  <p:childTnLst>
                                    <p:set>
                                      <p:cBhvr>
                                        <p:cTn id="70" dur="1" fill="hold">
                                          <p:stCondLst>
                                            <p:cond delay="0"/>
                                          </p:stCondLst>
                                        </p:cTn>
                                        <p:tgtEl>
                                          <p:spTgt spid="14"/>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3" nodeType="clickEffect">
                                  <p:stCondLst>
                                    <p:cond delay="0"/>
                                  </p:stCondLst>
                                  <p:childTnLst>
                                    <p:set>
                                      <p:cBhvr>
                                        <p:cTn id="74" dur="1" fill="hold">
                                          <p:stCondLst>
                                            <p:cond delay="0"/>
                                          </p:stCondLst>
                                        </p:cTn>
                                        <p:tgtEl>
                                          <p:spTgt spid="16"/>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17"/>
                                        </p:tgtEl>
                                        <p:attrNameLst>
                                          <p:attrName>style.visibility</p:attrName>
                                        </p:attrNameLst>
                                      </p:cBhvr>
                                      <p:to>
                                        <p:strVal val="visible"/>
                                      </p:to>
                                    </p:set>
                                    <p:anim calcmode="lin" valueType="num">
                                      <p:cBhvr additive="base">
                                        <p:cTn id="79" dur="500" fill="hold"/>
                                        <p:tgtEl>
                                          <p:spTgt spid="17"/>
                                        </p:tgtEl>
                                        <p:attrNameLst>
                                          <p:attrName>ppt_x</p:attrName>
                                        </p:attrNameLst>
                                      </p:cBhvr>
                                      <p:tavLst>
                                        <p:tav tm="0">
                                          <p:val>
                                            <p:strVal val="#ppt_x"/>
                                          </p:val>
                                        </p:tav>
                                        <p:tav tm="100000">
                                          <p:val>
                                            <p:strVal val="#ppt_x"/>
                                          </p:val>
                                        </p:tav>
                                      </p:tavLst>
                                    </p:anim>
                                    <p:anim calcmode="lin" valueType="num">
                                      <p:cBhvr additive="base">
                                        <p:cTn id="8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4"/>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30"/>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3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32"/>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33"/>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35"/>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36"/>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2" presetClass="entr" presetSubtype="8" fill="hold" grpId="0" nodeType="clickEffect">
                                  <p:stCondLst>
                                    <p:cond delay="0"/>
                                  </p:stCondLst>
                                  <p:childTnLst>
                                    <p:set>
                                      <p:cBhvr>
                                        <p:cTn id="114" dur="1" fill="hold">
                                          <p:stCondLst>
                                            <p:cond delay="0"/>
                                          </p:stCondLst>
                                        </p:cTn>
                                        <p:tgtEl>
                                          <p:spTgt spid="37"/>
                                        </p:tgtEl>
                                        <p:attrNameLst>
                                          <p:attrName>style.visibility</p:attrName>
                                        </p:attrNameLst>
                                      </p:cBhvr>
                                      <p:to>
                                        <p:strVal val="visible"/>
                                      </p:to>
                                    </p:set>
                                    <p:anim calcmode="lin" valueType="num">
                                      <p:cBhvr additive="base">
                                        <p:cTn id="115" dur="500" fill="hold"/>
                                        <p:tgtEl>
                                          <p:spTgt spid="37"/>
                                        </p:tgtEl>
                                        <p:attrNameLst>
                                          <p:attrName>ppt_x</p:attrName>
                                        </p:attrNameLst>
                                      </p:cBhvr>
                                      <p:tavLst>
                                        <p:tav tm="0">
                                          <p:val>
                                            <p:strVal val="0-#ppt_w/2"/>
                                          </p:val>
                                        </p:tav>
                                        <p:tav tm="100000">
                                          <p:val>
                                            <p:strVal val="#ppt_x"/>
                                          </p:val>
                                        </p:tav>
                                      </p:tavLst>
                                    </p:anim>
                                    <p:anim calcmode="lin" valueType="num">
                                      <p:cBhvr additive="base">
                                        <p:cTn id="116" dur="500" fill="hold"/>
                                        <p:tgtEl>
                                          <p:spTgt spid="37"/>
                                        </p:tgtEl>
                                        <p:attrNameLst>
                                          <p:attrName>ppt_y</p:attrName>
                                        </p:attrNameLst>
                                      </p:cBhvr>
                                      <p:tavLst>
                                        <p:tav tm="0">
                                          <p:val>
                                            <p:strVal val="#ppt_y"/>
                                          </p:val>
                                        </p:tav>
                                        <p:tav tm="100000">
                                          <p:val>
                                            <p:strVal val="#ppt_y"/>
                                          </p:val>
                                        </p:tav>
                                      </p:tavLst>
                                    </p:anim>
                                  </p:childTnLst>
                                </p:cTn>
                              </p:par>
                              <p:par>
                                <p:cTn id="117" presetID="2" presetClass="entr" presetSubtype="8" fill="hold" grpId="0" nodeType="withEffect">
                                  <p:stCondLst>
                                    <p:cond delay="0"/>
                                  </p:stCondLst>
                                  <p:childTnLst>
                                    <p:set>
                                      <p:cBhvr>
                                        <p:cTn id="118" dur="1" fill="hold">
                                          <p:stCondLst>
                                            <p:cond delay="0"/>
                                          </p:stCondLst>
                                        </p:cTn>
                                        <p:tgtEl>
                                          <p:spTgt spid="38"/>
                                        </p:tgtEl>
                                        <p:attrNameLst>
                                          <p:attrName>style.visibility</p:attrName>
                                        </p:attrNameLst>
                                      </p:cBhvr>
                                      <p:to>
                                        <p:strVal val="visible"/>
                                      </p:to>
                                    </p:set>
                                    <p:anim calcmode="lin" valueType="num">
                                      <p:cBhvr additive="base">
                                        <p:cTn id="119" dur="500" fill="hold"/>
                                        <p:tgtEl>
                                          <p:spTgt spid="38"/>
                                        </p:tgtEl>
                                        <p:attrNameLst>
                                          <p:attrName>ppt_x</p:attrName>
                                        </p:attrNameLst>
                                      </p:cBhvr>
                                      <p:tavLst>
                                        <p:tav tm="0">
                                          <p:val>
                                            <p:strVal val="0-#ppt_w/2"/>
                                          </p:val>
                                        </p:tav>
                                        <p:tav tm="100000">
                                          <p:val>
                                            <p:strVal val="#ppt_x"/>
                                          </p:val>
                                        </p:tav>
                                      </p:tavLst>
                                    </p:anim>
                                    <p:anim calcmode="lin" valueType="num">
                                      <p:cBhvr additive="base">
                                        <p:cTn id="120"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0" presetClass="path" presetSubtype="0" accel="50000" decel="50000" fill="hold" grpId="1" nodeType="clickEffect">
                                  <p:stCondLst>
                                    <p:cond delay="0"/>
                                  </p:stCondLst>
                                  <p:childTnLst>
                                    <p:animMotion origin="layout" path="M 0.0202604 0.0012037 L 0.23526 -0.00101852 " pathEditMode="relative" ptsTypes="">
                                      <p:cBhvr>
                                        <p:cTn id="124" dur="2000" fill="hold"/>
                                        <p:tgtEl>
                                          <p:spTgt spid="37"/>
                                        </p:tgtEl>
                                        <p:attrNameLst>
                                          <p:attrName>ppt_x</p:attrName>
                                          <p:attrName>ppt_y</p:attrName>
                                        </p:attrNameLst>
                                      </p:cBhvr>
                                    </p:animMotion>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39"/>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0" presetClass="path" presetSubtype="0" accel="50000" decel="50000" fill="hold" grpId="1" nodeType="clickEffect">
                                  <p:stCondLst>
                                    <p:cond delay="0"/>
                                  </p:stCondLst>
                                  <p:childTnLst>
                                    <p:animMotion origin="layout" path="M 0.0297396 0.00555556 L 0.23401 0.00212963 " pathEditMode="relative" rAng="0" ptsTypes="">
                                      <p:cBhvr>
                                        <p:cTn id="132" dur="2000" fill="hold"/>
                                        <p:tgtEl>
                                          <p:spTgt spid="38"/>
                                        </p:tgtEl>
                                        <p:attrNameLst>
                                          <p:attrName>ppt_x</p:attrName>
                                          <p:attrName>ppt_y</p:attrName>
                                        </p:attrNameLst>
                                      </p:cBhvr>
                                      <p:rCtr x="104" y="-2"/>
                                    </p:animMotion>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40"/>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0" presetClass="path" presetSubtype="0" accel="50000" decel="50000" fill="hold" grpId="2" nodeType="clickEffect">
                                  <p:stCondLst>
                                    <p:cond delay="0"/>
                                  </p:stCondLst>
                                  <p:childTnLst>
                                    <p:animMotion origin="layout" path="M 0.235833 -0.00222222 L 0.452135 -0.00101852 " pathEditMode="relative" rAng="0" ptsTypes="">
                                      <p:cBhvr>
                                        <p:cTn id="140" dur="2000" fill="hold"/>
                                        <p:tgtEl>
                                          <p:spTgt spid="37"/>
                                        </p:tgtEl>
                                        <p:attrNameLst>
                                          <p:attrName>ppt_x</p:attrName>
                                          <p:attrName>ppt_y</p:attrName>
                                        </p:attrNameLst>
                                      </p:cBhvr>
                                      <p:rCtr x="108" y="3"/>
                                    </p:animMotion>
                                  </p:childTnLst>
                                </p:cTn>
                              </p:par>
                            </p:childTnLst>
                          </p:cTn>
                        </p:par>
                      </p:childTnLst>
                    </p:cTn>
                  </p:par>
                  <p:par>
                    <p:cTn id="141" fill="hold">
                      <p:stCondLst>
                        <p:cond delay="indefinite"/>
                      </p:stCondLst>
                      <p:childTnLst>
                        <p:par>
                          <p:cTn id="142" fill="hold">
                            <p:stCondLst>
                              <p:cond delay="0"/>
                            </p:stCondLst>
                            <p:childTnLst>
                              <p:par>
                                <p:cTn id="143" presetID="0" presetClass="path" presetSubtype="0" accel="50000" decel="50000" fill="hold" grpId="2" nodeType="clickEffect">
                                  <p:stCondLst>
                                    <p:cond delay="0"/>
                                  </p:stCondLst>
                                  <p:childTnLst>
                                    <p:animMotion origin="layout" path="M 0.23776 0.00314815 L 0.452188 0.00324074 " pathEditMode="relative" rAng="0" ptsTypes="">
                                      <p:cBhvr>
                                        <p:cTn id="144" dur="2000" fill="hold"/>
                                        <p:tgtEl>
                                          <p:spTgt spid="38"/>
                                        </p:tgtEl>
                                        <p:attrNameLst>
                                          <p:attrName>ppt_x</p:attrName>
                                          <p:attrName>ppt_y</p:attrName>
                                        </p:attrNameLst>
                                      </p:cBhvr>
                                      <p:rCtr x="108" y="-3"/>
                                    </p:animMotion>
                                  </p:childTnLst>
                                </p:cTn>
                              </p:par>
                            </p:childTnLst>
                          </p:cTn>
                        </p:par>
                      </p:childTnLst>
                    </p:cTn>
                  </p:par>
                  <p:par>
                    <p:cTn id="145" fill="hold">
                      <p:stCondLst>
                        <p:cond delay="indefinite"/>
                      </p:stCondLst>
                      <p:childTnLst>
                        <p:par>
                          <p:cTn id="146" fill="hold">
                            <p:stCondLst>
                              <p:cond delay="0"/>
                            </p:stCondLst>
                            <p:childTnLst>
                              <p:par>
                                <p:cTn id="147" presetID="0" presetClass="path" presetSubtype="0" accel="50000" decel="50000" fill="hold" grpId="1" nodeType="clickEffect">
                                  <p:stCondLst>
                                    <p:cond delay="0"/>
                                  </p:stCondLst>
                                  <p:childTnLst>
                                    <p:animMotion origin="layout" path="M 0.0239583 0.00351852 L 0.162083 0.00472222 " pathEditMode="relative" rAng="0" ptsTypes="">
                                      <p:cBhvr>
                                        <p:cTn id="148" dur="2000" fill="hold"/>
                                        <p:tgtEl>
                                          <p:spTgt spid="39"/>
                                        </p:tgtEl>
                                        <p:attrNameLst>
                                          <p:attrName>ppt_x</p:attrName>
                                          <p:attrName>ppt_y</p:attrName>
                                        </p:attrNameLst>
                                      </p:cBhvr>
                                      <p:rCtr x="69" y="3"/>
                                    </p:animMotion>
                                  </p:childTnLst>
                                </p:cTn>
                              </p:par>
                            </p:childTnLst>
                          </p:cTn>
                        </p:par>
                      </p:childTnLst>
                    </p:cTn>
                  </p:par>
                  <p:par>
                    <p:cTn id="149" fill="hold">
                      <p:stCondLst>
                        <p:cond delay="indefinite"/>
                      </p:stCondLst>
                      <p:childTnLst>
                        <p:par>
                          <p:cTn id="150" fill="hold">
                            <p:stCondLst>
                              <p:cond delay="0"/>
                            </p:stCondLst>
                            <p:childTnLst>
                              <p:par>
                                <p:cTn id="151" presetID="0" presetClass="path" presetSubtype="0" accel="50000" decel="50000" fill="hold" grpId="1" nodeType="clickEffect">
                                  <p:stCondLst>
                                    <p:cond delay="0"/>
                                  </p:stCondLst>
                                  <p:childTnLst>
                                    <p:animMotion origin="layout" path="M 0.0246354 0.0037037 L 0.160833 0.00703704 " pathEditMode="relative" ptsTypes="">
                                      <p:cBhvr>
                                        <p:cTn id="152" dur="2000" fill="hold"/>
                                        <p:tgtEl>
                                          <p:spTgt spid="40"/>
                                        </p:tgtEl>
                                        <p:attrNameLst>
                                          <p:attrName>ppt_x</p:attrName>
                                          <p:attrName>ppt_y</p:attrName>
                                        </p:attrNameLst>
                                      </p:cBhvr>
                                    </p:animMotion>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41"/>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nodeType="clickEffect">
                                  <p:stCondLst>
                                    <p:cond delay="0"/>
                                  </p:stCondLst>
                                  <p:childTnLst>
                                    <p:set>
                                      <p:cBhvr>
                                        <p:cTn id="160" dur="1" fill="hold">
                                          <p:stCondLst>
                                            <p:cond delay="0"/>
                                          </p:stCondLst>
                                        </p:cTn>
                                        <p:tgtEl>
                                          <p:spTgt spid="42"/>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nodeType="clickEffect">
                                  <p:stCondLst>
                                    <p:cond delay="0"/>
                                  </p:stCondLst>
                                  <p:childTnLst>
                                    <p:set>
                                      <p:cBhvr>
                                        <p:cTn id="164" dur="1" fill="hold">
                                          <p:stCondLst>
                                            <p:cond delay="0"/>
                                          </p:stCondLst>
                                        </p:cTn>
                                        <p:tgtEl>
                                          <p:spTgt spid="43"/>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2" presetClass="entr" presetSubtype="4" fill="hold" grpId="0" nodeType="clickEffect">
                                  <p:stCondLst>
                                    <p:cond delay="0"/>
                                  </p:stCondLst>
                                  <p:childTnLst>
                                    <p:set>
                                      <p:cBhvr>
                                        <p:cTn id="168" dur="1" fill="hold">
                                          <p:stCondLst>
                                            <p:cond delay="0"/>
                                          </p:stCondLst>
                                        </p:cTn>
                                        <p:tgtEl>
                                          <p:spTgt spid="44"/>
                                        </p:tgtEl>
                                        <p:attrNameLst>
                                          <p:attrName>style.visibility</p:attrName>
                                        </p:attrNameLst>
                                      </p:cBhvr>
                                      <p:to>
                                        <p:strVal val="visible"/>
                                      </p:to>
                                    </p:set>
                                    <p:anim calcmode="lin" valueType="num">
                                      <p:cBhvr additive="base">
                                        <p:cTn id="169" dur="500" fill="hold"/>
                                        <p:tgtEl>
                                          <p:spTgt spid="44"/>
                                        </p:tgtEl>
                                        <p:attrNameLst>
                                          <p:attrName>ppt_x</p:attrName>
                                        </p:attrNameLst>
                                      </p:cBhvr>
                                      <p:tavLst>
                                        <p:tav tm="0">
                                          <p:val>
                                            <p:strVal val="#ppt_x"/>
                                          </p:val>
                                        </p:tav>
                                        <p:tav tm="100000">
                                          <p:val>
                                            <p:strVal val="#ppt_x"/>
                                          </p:val>
                                        </p:tav>
                                      </p:tavLst>
                                    </p:anim>
                                    <p:anim calcmode="lin" valueType="num">
                                      <p:cBhvr additive="base">
                                        <p:cTn id="170"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bldLvl="0" animBg="1"/>
      <p:bldP spid="8" grpId="2" bldLvl="0" animBg="1"/>
      <p:bldP spid="8" grpId="3" bldLvl="0" animBg="1"/>
      <p:bldP spid="13" grpId="0" bldLvl="0" animBg="1"/>
      <p:bldP spid="13" grpId="1" animBg="1"/>
      <p:bldP spid="13" grpId="2" animBg="1"/>
      <p:bldP spid="8" grpId="4" animBg="1"/>
      <p:bldP spid="13" grpId="3" animBg="1"/>
      <p:bldP spid="14" grpId="0" bldLvl="0" animBg="1"/>
      <p:bldP spid="14" grpId="1" bldLvl="0" animBg="1"/>
      <p:bldP spid="14" grpId="2" bldLvl="0" animBg="1"/>
      <p:bldP spid="14" grpId="3" bldLvl="0" animBg="1"/>
      <p:bldP spid="14" grpId="4" bldLvl="0" animBg="1"/>
      <p:bldP spid="16" grpId="0" bldLvl="0" animBg="1"/>
      <p:bldP spid="16" grpId="1" bldLvl="0" animBg="1"/>
      <p:bldP spid="16" grpId="2" bldLvl="0" animBg="1"/>
      <p:bldP spid="16" grpId="3" bldLvl="0" animBg="1"/>
      <p:bldP spid="17" grpId="0" animBg="1"/>
      <p:bldP spid="18" grpId="0" animBg="1"/>
      <p:bldP spid="19" grpId="0"/>
      <p:bldP spid="20" grpId="0" animBg="1"/>
      <p:bldP spid="21" grpId="0"/>
      <p:bldP spid="22" grpId="0" animBg="1"/>
      <p:bldP spid="23" grpId="0"/>
      <p:bldP spid="24" grpId="0" animBg="1"/>
      <p:bldP spid="25" grpId="0"/>
      <p:bldP spid="30" grpId="0" bldLvl="0" animBg="1"/>
      <p:bldP spid="31" grpId="0"/>
      <p:bldP spid="32" grpId="0" animBg="1"/>
      <p:bldP spid="33" grpId="0"/>
      <p:bldP spid="35" grpId="0" animBg="1"/>
      <p:bldP spid="36" grpId="0"/>
      <p:bldP spid="37" grpId="0" animBg="1"/>
      <p:bldP spid="38" grpId="0" animBg="1"/>
      <p:bldP spid="37" grpId="1" animBg="1"/>
      <p:bldP spid="39" grpId="0" animBg="1"/>
      <p:bldP spid="38" grpId="1" animBg="1"/>
      <p:bldP spid="40" grpId="0" bldLvl="0" animBg="1"/>
      <p:bldP spid="37" grpId="2" animBg="1"/>
      <p:bldP spid="38" grpId="2" animBg="1"/>
      <p:bldP spid="39" grpId="1" animBg="1"/>
      <p:bldP spid="40" grpId="1" animBg="1"/>
      <p:bldP spid="41" grpId="0" bldLvl="0" animBg="1"/>
      <p:bldP spid="44" grpId="0" bldLvl="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a:bodyPr>
          <a:p>
            <a:r>
              <a:rPr lang="en-US" sz="4000">
                <a:sym typeface="+mn-ea"/>
              </a:rPr>
              <a:t>Watermark Propagation-II</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5" name="Content Placeholder 1"/>
          <p:cNvSpPr/>
          <p:nvPr/>
        </p:nvSpPr>
        <p:spPr>
          <a:xfrm>
            <a:off x="8442325" y="1891665"/>
            <a:ext cx="3310890" cy="37985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fontAlgn="base">
              <a:lnSpc>
                <a:spcPct val="100000"/>
              </a:lnSpc>
              <a:spcBef>
                <a:spcPct val="20000"/>
              </a:spcBef>
              <a:buClrTx/>
              <a:buSzTx/>
              <a:buFont typeface="Wingdings" panose="05000000000000000000" charset="0"/>
              <a:buChar char="q"/>
            </a:pPr>
            <a:r>
              <a:rPr lang="en-US" sz="2000">
                <a:ea typeface="+mn-ea"/>
              </a:rPr>
              <a:t>The task updates its internal event-time clock based on the watermark’s timestamp.</a:t>
            </a:r>
            <a:endParaRPr lang="en-US" sz="2000">
              <a:ea typeface="+mn-ea"/>
            </a:endParaRPr>
          </a:p>
          <a:p>
            <a:pPr marL="342900" indent="-342900" algn="l" fontAlgn="base">
              <a:lnSpc>
                <a:spcPct val="100000"/>
              </a:lnSpc>
              <a:spcBef>
                <a:spcPct val="20000"/>
              </a:spcBef>
              <a:buClrTx/>
              <a:buSzTx/>
              <a:buFont typeface="Wingdings" panose="05000000000000000000" charset="0"/>
              <a:buChar char="q"/>
            </a:pPr>
            <a:r>
              <a:rPr lang="en-US" sz="2000">
                <a:ea typeface="+mn-ea"/>
              </a:rPr>
              <a:t>The task’s time service identifies all timers with a time smaller than the updated event time.</a:t>
            </a:r>
            <a:endParaRPr lang="en-US" sz="2000">
              <a:ea typeface="+mn-ea"/>
            </a:endParaRPr>
          </a:p>
          <a:p>
            <a:pPr marL="342900" indent="-342900" algn="l" fontAlgn="base">
              <a:lnSpc>
                <a:spcPct val="100000"/>
              </a:lnSpc>
              <a:spcBef>
                <a:spcPct val="20000"/>
              </a:spcBef>
              <a:buClrTx/>
              <a:buSzTx/>
              <a:buFont typeface="Wingdings" panose="05000000000000000000" charset="0"/>
              <a:buChar char="q"/>
            </a:pPr>
            <a:r>
              <a:rPr lang="en-US" sz="2000">
                <a:ea typeface="+mn-ea"/>
              </a:rPr>
              <a:t>The task emits a watermark with the updated event time.</a:t>
            </a:r>
            <a:endParaRPr lang="en-US" sz="2000">
              <a:ea typeface="+mn-ea"/>
            </a:endParaRPr>
          </a:p>
        </p:txBody>
      </p:sp>
      <p:pic>
        <p:nvPicPr>
          <p:cNvPr id="2" name="Content Placeholder 1"/>
          <p:cNvPicPr>
            <a:picLocks noChangeAspect="1"/>
          </p:cNvPicPr>
          <p:nvPr>
            <p:ph idx="1"/>
          </p:nvPr>
        </p:nvPicPr>
        <p:blipFill>
          <a:blip r:embed="rId2"/>
          <a:stretch>
            <a:fillRect/>
          </a:stretch>
        </p:blipFill>
        <p:spPr>
          <a:xfrm>
            <a:off x="907415" y="1621790"/>
            <a:ext cx="7332980" cy="4279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a:bodyPr>
          <a:p>
            <a:r>
              <a:rPr lang="en-US" sz="4000">
                <a:sym typeface="+mn-ea"/>
              </a:rPr>
              <a:t>Process Idle Sources</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5" name="Content Placeholder 1"/>
          <p:cNvSpPr/>
          <p:nvPr/>
        </p:nvSpPr>
        <p:spPr>
          <a:xfrm>
            <a:off x="887730" y="2220595"/>
            <a:ext cx="4156075" cy="360680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fontAlgn="base">
              <a:lnSpc>
                <a:spcPct val="100000"/>
              </a:lnSpc>
              <a:spcBef>
                <a:spcPct val="20000"/>
              </a:spcBef>
              <a:buClrTx/>
              <a:buSzTx/>
              <a:buFont typeface="Wingdings" panose="05000000000000000000" charset="0"/>
              <a:buChar char="q"/>
            </a:pPr>
            <a:r>
              <a:rPr lang="en-US" sz="1600">
                <a:ea typeface="+mn-ea"/>
              </a:rPr>
              <a:t>Up to this point, we know that Watermarks help make progress and update the event-time clock. But what happens when a source becomes idle, i.e produces no data?</a:t>
            </a:r>
            <a:endParaRPr lang="en-US" sz="1600">
              <a:ea typeface="+mn-ea"/>
            </a:endParaRPr>
          </a:p>
          <a:p>
            <a:pPr marL="342900" indent="-342900" algn="l" fontAlgn="base">
              <a:lnSpc>
                <a:spcPct val="100000"/>
              </a:lnSpc>
              <a:spcBef>
                <a:spcPct val="20000"/>
              </a:spcBef>
              <a:buClrTx/>
              <a:buSzTx/>
              <a:buFont typeface="Wingdings" panose="05000000000000000000" charset="0"/>
              <a:buChar char="q"/>
            </a:pPr>
            <a:r>
              <a:rPr lang="en-US" sz="1600">
                <a:ea typeface="+mn-ea"/>
              </a:rPr>
              <a:t>With no events arriving, an idle source can cause the entire pipeline to stall, as it has no basis for advancing the current watermark. This can frequently be the root cause for cases when while we perform a window or join operation, we observe that no results are being emitted downstream.</a:t>
            </a:r>
            <a:endParaRPr lang="en-US" sz="1600">
              <a:ea typeface="+mn-ea"/>
            </a:endParaRPr>
          </a:p>
          <a:p>
            <a:pPr marL="342900" indent="-342900" algn="l" fontAlgn="base">
              <a:lnSpc>
                <a:spcPct val="100000"/>
              </a:lnSpc>
              <a:spcBef>
                <a:spcPct val="20000"/>
              </a:spcBef>
              <a:buClrTx/>
              <a:buSzTx/>
              <a:buFont typeface="Wingdings" panose="05000000000000000000" charset="0"/>
              <a:buChar char="q"/>
            </a:pPr>
            <a:r>
              <a:rPr lang="en-US" sz="1600">
                <a:solidFill>
                  <a:srgbClr val="FF0000"/>
                </a:solidFill>
                <a:effectLst>
                  <a:outerShdw blurRad="38100" dist="38100" dir="2700000" algn="tl">
                    <a:srgbClr val="000000">
                      <a:alpha val="43137"/>
                    </a:srgbClr>
                  </a:outerShdw>
                </a:effectLst>
                <a:ea typeface="+mn-ea"/>
              </a:rPr>
              <a:t>Add an idle timeout to the watermark strategy. If no records flow in a partition of a stream for that amount of time, then that partition is considered "idle" and will not hold back the progress of watermarks in downstream operators.</a:t>
            </a:r>
            <a:endParaRPr lang="en-US" sz="1600">
              <a:solidFill>
                <a:srgbClr val="FF0000"/>
              </a:solidFill>
              <a:effectLst>
                <a:outerShdw blurRad="38100" dist="38100" dir="2700000" algn="tl">
                  <a:srgbClr val="000000">
                    <a:alpha val="43137"/>
                  </a:srgbClr>
                </a:outerShdw>
              </a:effectLst>
              <a:ea typeface="+mn-ea"/>
            </a:endParaRPr>
          </a:p>
        </p:txBody>
      </p:sp>
      <p:pic>
        <p:nvPicPr>
          <p:cNvPr id="6" name="Content Placeholder 5"/>
          <p:cNvPicPr>
            <a:picLocks noChangeAspect="1"/>
          </p:cNvPicPr>
          <p:nvPr>
            <p:ph idx="1"/>
          </p:nvPr>
        </p:nvPicPr>
        <p:blipFill>
          <a:blip r:embed="rId2"/>
          <a:stretch>
            <a:fillRect/>
          </a:stretch>
        </p:blipFill>
        <p:spPr>
          <a:xfrm>
            <a:off x="5043805" y="2220595"/>
            <a:ext cx="6553200" cy="34194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8178800" cy="907415"/>
          </a:xfrm>
        </p:spPr>
        <p:txBody>
          <a:bodyPr>
            <a:normAutofit/>
          </a:bodyPr>
          <a:p>
            <a:r>
              <a:rPr lang="en-US" sz="4000">
                <a:sym typeface="+mn-ea"/>
              </a:rPr>
              <a:t>Allowed Lateness</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5" name="Content Placeholder 1"/>
          <p:cNvSpPr/>
          <p:nvPr/>
        </p:nvSpPr>
        <p:spPr>
          <a:xfrm>
            <a:off x="1124585" y="1569720"/>
            <a:ext cx="10229215" cy="46666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l" fontAlgn="base">
              <a:lnSpc>
                <a:spcPct val="100000"/>
              </a:lnSpc>
              <a:spcBef>
                <a:spcPct val="20000"/>
              </a:spcBef>
              <a:buClrTx/>
              <a:buSzTx/>
              <a:buFont typeface="Wingdings" panose="05000000000000000000" charset="0"/>
              <a:buChar char="q"/>
            </a:pPr>
            <a:r>
              <a:rPr lang="en-US" sz="1600">
                <a:effectLst/>
                <a:ea typeface="+mn-ea"/>
              </a:rPr>
              <a:t>When working with event-time windowing, it can happen that elements arrive late, By default, late elements are dropped when the watermark is past the end of the window.</a:t>
            </a:r>
            <a:endParaRPr lang="en-US" sz="1600">
              <a:effectLst/>
              <a:ea typeface="+mn-ea"/>
            </a:endParaRPr>
          </a:p>
          <a:p>
            <a:pPr marL="342900" lvl="1" indent="-342900" algn="l" fontAlgn="base">
              <a:lnSpc>
                <a:spcPct val="100000"/>
              </a:lnSpc>
              <a:spcBef>
                <a:spcPct val="20000"/>
              </a:spcBef>
              <a:buClrTx/>
              <a:buSzTx/>
              <a:buFont typeface="Wingdings" panose="05000000000000000000" charset="0"/>
              <a:buChar char="q"/>
            </a:pPr>
            <a:r>
              <a:rPr lang="en-US" sz="1600">
                <a:effectLst/>
                <a:ea typeface="+mn-ea"/>
              </a:rPr>
              <a:t>However, Flink allows to specify a maximum allowed lateness for window operators. Allowed lateness specifies by how much time elements can be late before they are dropped, and its default value is 0.</a:t>
            </a:r>
            <a:endParaRPr lang="en-US" sz="1600">
              <a:effectLst/>
              <a:ea typeface="+mn-ea"/>
            </a:endParaRPr>
          </a:p>
          <a:p>
            <a:pPr marL="342900" lvl="1" indent="-342900" algn="l" fontAlgn="base">
              <a:lnSpc>
                <a:spcPct val="100000"/>
              </a:lnSpc>
              <a:spcBef>
                <a:spcPct val="20000"/>
              </a:spcBef>
              <a:buClrTx/>
              <a:buSzTx/>
              <a:buFont typeface="Wingdings" panose="05000000000000000000" charset="0"/>
              <a:buChar char="q"/>
            </a:pPr>
            <a:r>
              <a:rPr lang="en-US" sz="1600">
                <a:effectLst/>
                <a:ea typeface="+mn-ea"/>
              </a:rPr>
              <a:t>Elements that arrive after the watermark has passed the end of the window but before it passes the end of the window plus the allowed lateness, are still added to the window.</a:t>
            </a:r>
            <a:endParaRPr lang="en-US" sz="1600">
              <a:effectLst/>
              <a:ea typeface="+mn-ea"/>
            </a:endParaRPr>
          </a:p>
          <a:p>
            <a:pPr marL="342900" lvl="1" indent="-342900" algn="l" fontAlgn="base">
              <a:lnSpc>
                <a:spcPct val="100000"/>
              </a:lnSpc>
              <a:spcBef>
                <a:spcPct val="20000"/>
              </a:spcBef>
              <a:buClrTx/>
              <a:buSzTx/>
              <a:buFont typeface="Wingdings" panose="05000000000000000000" charset="0"/>
              <a:buChar char="q"/>
            </a:pPr>
            <a:r>
              <a:rPr lang="en-US" sz="1600">
                <a:effectLst/>
                <a:ea typeface="+mn-ea"/>
              </a:rPr>
              <a:t>Depending on the trigger used, a late but not dropped element may cause the window to fire again. This is the case for the EventTimeTrigger.</a:t>
            </a:r>
            <a:endParaRPr lang="en-US" sz="1600">
              <a:effectLst/>
              <a:ea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8178800" cy="907415"/>
          </a:xfrm>
        </p:spPr>
        <p:txBody>
          <a:bodyPr>
            <a:normAutofit/>
          </a:bodyPr>
          <a:p>
            <a:r>
              <a:rPr lang="en-US" sz="4000">
                <a:sym typeface="+mn-ea"/>
              </a:rPr>
              <a:t>Getting late data as a side output</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5" name="Content Placeholder 1"/>
          <p:cNvSpPr/>
          <p:nvPr/>
        </p:nvSpPr>
        <p:spPr>
          <a:xfrm>
            <a:off x="1124585" y="1569720"/>
            <a:ext cx="10229215" cy="46666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l" fontAlgn="base">
              <a:lnSpc>
                <a:spcPct val="100000"/>
              </a:lnSpc>
              <a:spcBef>
                <a:spcPct val="20000"/>
              </a:spcBef>
              <a:buClrTx/>
              <a:buSzTx/>
              <a:buFont typeface="Wingdings" panose="05000000000000000000" charset="0"/>
              <a:buChar char="q"/>
            </a:pPr>
            <a:r>
              <a:rPr lang="en-US" sz="1600">
                <a:effectLst/>
                <a:ea typeface="+mn-ea"/>
              </a:rPr>
              <a:t>Whether it's setting too relaxed watermark or specify the allowedLateness time. we can not 100% avoid the occurrence of data late.</a:t>
            </a:r>
            <a:endParaRPr lang="en-US" sz="1600">
              <a:effectLst/>
              <a:ea typeface="+mn-ea"/>
            </a:endParaRPr>
          </a:p>
          <a:p>
            <a:pPr marL="342900" lvl="1" indent="-342900" algn="l" fontAlgn="base">
              <a:lnSpc>
                <a:spcPct val="100000"/>
              </a:lnSpc>
              <a:spcBef>
                <a:spcPct val="20000"/>
              </a:spcBef>
              <a:buClrTx/>
              <a:buSzTx/>
              <a:buFont typeface="Wingdings" panose="05000000000000000000" charset="0"/>
              <a:buChar char="q"/>
            </a:pPr>
            <a:r>
              <a:rPr lang="en-US" sz="1600">
                <a:effectLst/>
                <a:ea typeface="+mn-ea"/>
              </a:rPr>
              <a:t>When specifying an allowed lateness greater than 0, the window along with its content is kept after the watermark passes the end of the window. In these cases, when a late but not dropped element arrives, it could trigger another firing for the window. These firings are called `late firings`, as they are triggered by late events and in contrast to the `main firing` which is the first firing of the window. </a:t>
            </a:r>
            <a:endParaRPr lang="en-US" sz="1600">
              <a:effectLst/>
              <a:ea typeface="+mn-ea"/>
            </a:endParaRPr>
          </a:p>
          <a:p>
            <a:pPr marL="342900" lvl="1" indent="-342900" algn="l" fontAlgn="base">
              <a:lnSpc>
                <a:spcPct val="100000"/>
              </a:lnSpc>
              <a:spcBef>
                <a:spcPct val="20000"/>
              </a:spcBef>
              <a:buClrTx/>
              <a:buSzTx/>
              <a:buFont typeface="Wingdings" panose="05000000000000000000" charset="0"/>
              <a:buChar char="q"/>
            </a:pPr>
            <a:r>
              <a:rPr lang="en-US" sz="1600">
                <a:effectLst/>
                <a:ea typeface="+mn-ea"/>
              </a:rPr>
              <a:t>The Flink API provide a feature that  you can get a stream of the data that was discarded as late.</a:t>
            </a:r>
            <a:endParaRPr lang="en-US" sz="1600">
              <a:effectLst/>
              <a:ea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8178800" cy="907415"/>
          </a:xfrm>
        </p:spPr>
        <p:txBody>
          <a:bodyPr>
            <a:normAutofit/>
          </a:bodyPr>
          <a:p>
            <a:r>
              <a:rPr lang="en-US" sz="4000">
                <a:sym typeface="+mn-ea"/>
              </a:rPr>
              <a:t>Joins</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5" name="Content Placeholder 1"/>
          <p:cNvSpPr/>
          <p:nvPr/>
        </p:nvSpPr>
        <p:spPr>
          <a:xfrm>
            <a:off x="1124585" y="1569720"/>
            <a:ext cx="10229215" cy="25463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l" fontAlgn="base">
              <a:lnSpc>
                <a:spcPct val="100000"/>
              </a:lnSpc>
              <a:spcBef>
                <a:spcPct val="20000"/>
              </a:spcBef>
              <a:buClrTx/>
              <a:buSzTx/>
              <a:buFont typeface="Wingdings" panose="05000000000000000000" charset="0"/>
              <a:buChar char="q"/>
            </a:pPr>
            <a:r>
              <a:rPr lang="en-US" sz="1600">
                <a:effectLst/>
                <a:ea typeface="+mn-ea"/>
              </a:rPr>
              <a:t>A common requirement when working with streams is to connect or join the events of two streams. Flink’s DataStream API features two built-in operators to join streams with a temporal condition: the interval join and the window join.</a:t>
            </a:r>
            <a:endParaRPr lang="en-US" sz="1600">
              <a:effectLst/>
              <a:ea typeface="+mn-ea"/>
            </a:endParaRPr>
          </a:p>
          <a:p>
            <a:pPr marL="342900" lvl="1" indent="-342900" algn="l" fontAlgn="base">
              <a:lnSpc>
                <a:spcPct val="100000"/>
              </a:lnSpc>
              <a:spcBef>
                <a:spcPct val="20000"/>
              </a:spcBef>
              <a:buClrTx/>
              <a:buSzTx/>
              <a:buFont typeface="Wingdings" panose="05000000000000000000" charset="0"/>
              <a:buChar char="q"/>
            </a:pPr>
            <a:r>
              <a:rPr lang="en-US" sz="1600">
                <a:effectLst/>
                <a:ea typeface="+mn-ea"/>
              </a:rPr>
              <a:t>Window Join: A window join joins the elements of two streams that share a common key and lie in the same window. These windows can be defined by using a window assigner and are evaluated on elements from both of the streams.</a:t>
            </a:r>
            <a:endParaRPr lang="en-US" sz="1600">
              <a:effectLst/>
              <a:ea typeface="+mn-ea"/>
            </a:endParaRPr>
          </a:p>
          <a:p>
            <a:pPr marL="342900" lvl="1" indent="-342900" algn="l" fontAlgn="base">
              <a:lnSpc>
                <a:spcPct val="100000"/>
              </a:lnSpc>
              <a:spcBef>
                <a:spcPct val="20000"/>
              </a:spcBef>
              <a:buClrTx/>
              <a:buSzTx/>
              <a:buFont typeface="Wingdings" panose="05000000000000000000" charset="0"/>
              <a:buChar char="q"/>
            </a:pPr>
            <a:r>
              <a:rPr lang="en-US" sz="1600">
                <a:effectLst/>
                <a:ea typeface="+mn-ea"/>
              </a:rPr>
              <a:t>Interval join:The interval join joins elements of two streams (we’ll call them A &amp; B for now) with a common key and where elements of stream B have timestamps that lie in a relative time interval to timestamps of elements in stream A.</a:t>
            </a:r>
            <a:endParaRPr lang="en-US" sz="1600">
              <a:effectLst/>
              <a:ea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a:bodyPr>
          <a:p>
            <a:r>
              <a:rPr lang="en-US" sz="4000">
                <a:sym typeface="+mn-ea"/>
              </a:rPr>
              <a:t>Window Join</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5" name="Content Placeholder 1"/>
          <p:cNvSpPr/>
          <p:nvPr/>
        </p:nvSpPr>
        <p:spPr>
          <a:xfrm>
            <a:off x="1124585" y="1569720"/>
            <a:ext cx="10229215" cy="7213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l" fontAlgn="base">
              <a:lnSpc>
                <a:spcPct val="100000"/>
              </a:lnSpc>
              <a:spcBef>
                <a:spcPct val="20000"/>
              </a:spcBef>
              <a:buClrTx/>
              <a:buSzTx/>
              <a:buFont typeface="Wingdings" panose="05000000000000000000" charset="0"/>
              <a:buChar char="q"/>
            </a:pPr>
            <a:r>
              <a:rPr lang="en-US" sz="1600">
                <a:effectLst/>
                <a:ea typeface="+mn-ea"/>
              </a:rPr>
              <a:t>As the name suggests, the window join is based on Flink’s windowing mechanism. Elements of both input streams are assigned to common windows and joined (or cogrouped) when a window is complete.</a:t>
            </a:r>
            <a:endParaRPr lang="en-US" sz="1600">
              <a:effectLst/>
              <a:ea typeface="+mn-ea"/>
            </a:endParaRPr>
          </a:p>
        </p:txBody>
      </p:sp>
      <p:sp>
        <p:nvSpPr>
          <p:cNvPr id="2" name="Content Placeholder 1"/>
          <p:cNvSpPr/>
          <p:nvPr/>
        </p:nvSpPr>
        <p:spPr>
          <a:xfrm>
            <a:off x="1224280" y="2851785"/>
            <a:ext cx="2911475" cy="2762885"/>
          </a:xfrm>
          <a:prstGeom prst="rect">
            <a:avLst/>
          </a:prstGeom>
          <a:solidFill>
            <a:schemeClr val="accent1">
              <a:lumMod val="60000"/>
              <a:lumOff val="40000"/>
            </a:schemeClr>
          </a:solidFill>
          <a:ln>
            <a:solidFill>
              <a:schemeClr val="tx1"/>
            </a:solidFill>
            <a:prstDash val="sysDash"/>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l" fontAlgn="base">
              <a:lnSpc>
                <a:spcPct val="100000"/>
              </a:lnSpc>
              <a:spcBef>
                <a:spcPct val="20000"/>
              </a:spcBef>
              <a:buClrTx/>
              <a:buSzTx/>
              <a:buFont typeface="Wingdings" panose="05000000000000000000" charset="0"/>
              <a:buNone/>
            </a:pPr>
            <a:r>
              <a:rPr lang="en-US" sz="1600">
                <a:effectLst/>
                <a:ea typeface="+mn-ea"/>
              </a:rPr>
              <a:t>thisStream.join(otherStream)</a:t>
            </a:r>
            <a:endParaRPr lang="en-US" sz="1600">
              <a:effectLst/>
              <a:ea typeface="+mn-ea"/>
            </a:endParaRPr>
          </a:p>
          <a:p>
            <a:pPr marL="0" lvl="1" indent="0" algn="l" fontAlgn="base">
              <a:lnSpc>
                <a:spcPct val="100000"/>
              </a:lnSpc>
              <a:spcBef>
                <a:spcPct val="20000"/>
              </a:spcBef>
              <a:buClrTx/>
              <a:buSzTx/>
              <a:buFont typeface="Wingdings" panose="05000000000000000000" charset="0"/>
              <a:buNone/>
            </a:pPr>
            <a:r>
              <a:rPr lang="en-US" sz="1600">
                <a:effectLst/>
                <a:ea typeface="+mn-ea"/>
              </a:rPr>
              <a:t>    .where(&lt;KeySelector&gt;)</a:t>
            </a:r>
            <a:endParaRPr lang="en-US" sz="1600">
              <a:effectLst/>
              <a:ea typeface="+mn-ea"/>
            </a:endParaRPr>
          </a:p>
          <a:p>
            <a:pPr marL="0" lvl="1" indent="0" algn="l" fontAlgn="base">
              <a:lnSpc>
                <a:spcPct val="100000"/>
              </a:lnSpc>
              <a:spcBef>
                <a:spcPct val="20000"/>
              </a:spcBef>
              <a:buClrTx/>
              <a:buSzTx/>
              <a:buFont typeface="Wingdings" panose="05000000000000000000" charset="0"/>
              <a:buNone/>
            </a:pPr>
            <a:r>
              <a:rPr lang="en-US" sz="1600">
                <a:effectLst/>
                <a:ea typeface="+mn-ea"/>
              </a:rPr>
              <a:t>    .equalTo(&lt;KeySelector&gt;)</a:t>
            </a:r>
            <a:endParaRPr lang="en-US" sz="1600">
              <a:effectLst/>
              <a:ea typeface="+mn-ea"/>
            </a:endParaRPr>
          </a:p>
          <a:p>
            <a:pPr marL="0" lvl="1" indent="0" algn="l" fontAlgn="base">
              <a:lnSpc>
                <a:spcPct val="100000"/>
              </a:lnSpc>
              <a:spcBef>
                <a:spcPct val="20000"/>
              </a:spcBef>
              <a:buClrTx/>
              <a:buSzTx/>
              <a:buFont typeface="Wingdings" panose="05000000000000000000" charset="0"/>
              <a:buNone/>
            </a:pPr>
            <a:r>
              <a:rPr lang="en-US" sz="1600">
                <a:effectLst/>
                <a:ea typeface="+mn-ea"/>
              </a:rPr>
              <a:t>    .window(&lt;WindowAssigner&gt;)</a:t>
            </a:r>
            <a:endParaRPr lang="en-US" sz="1600">
              <a:effectLst/>
              <a:ea typeface="+mn-ea"/>
            </a:endParaRPr>
          </a:p>
          <a:p>
            <a:pPr marL="0" lvl="1" indent="0" algn="l" fontAlgn="base">
              <a:lnSpc>
                <a:spcPct val="100000"/>
              </a:lnSpc>
              <a:spcBef>
                <a:spcPct val="20000"/>
              </a:spcBef>
              <a:buClrTx/>
              <a:buSzTx/>
              <a:buFont typeface="Wingdings" panose="05000000000000000000" charset="0"/>
              <a:buNone/>
            </a:pPr>
            <a:r>
              <a:rPr lang="en-US" sz="1600">
                <a:effectLst/>
                <a:ea typeface="+mn-ea"/>
              </a:rPr>
              <a:t>    .apply(&lt;JoinFunction&gt;);</a:t>
            </a:r>
            <a:endParaRPr lang="en-US" sz="1600">
              <a:effectLst/>
              <a:ea typeface="+mn-ea"/>
            </a:endParaRPr>
          </a:p>
        </p:txBody>
      </p:sp>
      <p:pic>
        <p:nvPicPr>
          <p:cNvPr id="3" name="Content Placeholder 2"/>
          <p:cNvPicPr>
            <a:picLocks noChangeAspect="1"/>
          </p:cNvPicPr>
          <p:nvPr>
            <p:ph idx="1"/>
          </p:nvPr>
        </p:nvPicPr>
        <p:blipFill>
          <a:blip r:embed="rId2"/>
          <a:stretch>
            <a:fillRect/>
          </a:stretch>
        </p:blipFill>
        <p:spPr>
          <a:xfrm>
            <a:off x="4428490" y="2249170"/>
            <a:ext cx="6819900" cy="39681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a:bodyPr>
          <a:p>
            <a:r>
              <a:rPr lang="en-US" sz="4000">
                <a:sym typeface="+mn-ea"/>
              </a:rPr>
              <a:t>Interval Join</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5" name="Content Placeholder 1"/>
          <p:cNvSpPr/>
          <p:nvPr/>
        </p:nvSpPr>
        <p:spPr>
          <a:xfrm>
            <a:off x="1124585" y="1569720"/>
            <a:ext cx="10229215" cy="202501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l" fontAlgn="base">
              <a:lnSpc>
                <a:spcPct val="100000"/>
              </a:lnSpc>
              <a:spcBef>
                <a:spcPct val="20000"/>
              </a:spcBef>
              <a:buClrTx/>
              <a:buSzTx/>
              <a:buFont typeface="Wingdings" panose="05000000000000000000" charset="0"/>
              <a:buChar char="q"/>
            </a:pPr>
            <a:r>
              <a:rPr lang="en-US" sz="1600">
                <a:effectLst/>
                <a:ea typeface="+mn-ea"/>
              </a:rPr>
              <a:t>The interval join joins elements of two streams (we’ll call them A &amp; B for now) with a common key and where elements of stream B have timestamps that lie in a relative time interval to timestamps of elements in stream A.</a:t>
            </a:r>
            <a:endParaRPr lang="en-US" sz="1600">
              <a:effectLst/>
              <a:ea typeface="+mn-ea"/>
            </a:endParaRPr>
          </a:p>
          <a:p>
            <a:pPr marL="342900" lvl="1" indent="-342900" algn="l" fontAlgn="base">
              <a:lnSpc>
                <a:spcPct val="100000"/>
              </a:lnSpc>
              <a:spcBef>
                <a:spcPct val="20000"/>
              </a:spcBef>
              <a:buClrTx/>
              <a:buSzTx/>
              <a:buFont typeface="Wingdings" panose="05000000000000000000" charset="0"/>
              <a:buChar char="q"/>
            </a:pPr>
            <a:r>
              <a:rPr lang="en-US" sz="1600">
                <a:effectLst/>
                <a:ea typeface="+mn-ea"/>
              </a:rPr>
              <a:t>This can also be expressed more formally as `b.timestamp ∈ [a.timestamp + lowerBound; a.timestamp + upperBound]` or `a.timestamp + lowerBound &lt;= b.timestamp &lt;= a.timestamp + upperBound`</a:t>
            </a:r>
            <a:endParaRPr lang="en-US" sz="1600">
              <a:effectLst/>
              <a:ea typeface="+mn-ea"/>
            </a:endParaRPr>
          </a:p>
          <a:p>
            <a:pPr marL="342900" lvl="1" indent="-342900" algn="l" fontAlgn="base">
              <a:lnSpc>
                <a:spcPct val="100000"/>
              </a:lnSpc>
              <a:spcBef>
                <a:spcPct val="20000"/>
              </a:spcBef>
              <a:buClrTx/>
              <a:buSzTx/>
              <a:buFont typeface="Wingdings" panose="05000000000000000000" charset="0"/>
              <a:buChar char="q"/>
            </a:pPr>
            <a:r>
              <a:rPr lang="en-US" sz="1600">
                <a:effectLst/>
                <a:ea typeface="+mn-ea"/>
              </a:rPr>
              <a:t>where a and b are elements of A and B that share a common key. Both the lower and upper bound can be either negative or positive as long as the lower bound is always smaller or equal to the upper bound. The interval join currently only performs inner joins.</a:t>
            </a:r>
            <a:endParaRPr lang="en-US" sz="1600">
              <a:effectLst/>
              <a:ea typeface="+mn-ea"/>
            </a:endParaRPr>
          </a:p>
        </p:txBody>
      </p:sp>
      <p:pic>
        <p:nvPicPr>
          <p:cNvPr id="7" name="Content Placeholder 6"/>
          <p:cNvPicPr>
            <a:picLocks noChangeAspect="1"/>
          </p:cNvPicPr>
          <p:nvPr>
            <p:ph idx="1"/>
          </p:nvPr>
        </p:nvPicPr>
        <p:blipFill>
          <a:blip r:embed="rId2"/>
          <a:stretch>
            <a:fillRect/>
          </a:stretch>
        </p:blipFill>
        <p:spPr>
          <a:xfrm>
            <a:off x="1288415" y="3594735"/>
            <a:ext cx="9966960" cy="29260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a:bodyPr>
          <a:p>
            <a:r>
              <a:rPr lang="en-US" sz="4000">
                <a:sym typeface="+mn-ea"/>
              </a:rPr>
              <a:t>Use Cases - </a:t>
            </a:r>
            <a:r>
              <a:rPr lang="en-US" sz="4000" i="1" u="sng">
                <a:effectLst>
                  <a:outerShdw blurRad="38100" dist="38100" dir="2700000" algn="tl">
                    <a:srgbClr val="000000">
                      <a:alpha val="43137"/>
                    </a:srgbClr>
                  </a:outerShdw>
                </a:effectLst>
                <a:sym typeface="+mn-ea"/>
              </a:rPr>
              <a:t>Data Analytics Applications</a:t>
            </a:r>
            <a:endParaRPr lang="en-US" sz="4000" i="1" u="sng">
              <a:effectLst>
                <a:outerShdw blurRad="38100" dist="38100" dir="2700000" algn="tl">
                  <a:srgbClr val="000000">
                    <a:alpha val="43137"/>
                  </a:srgbClr>
                </a:outerShdw>
              </a:effectLst>
              <a:sym typeface="+mn-ea"/>
            </a:endParaRPr>
          </a:p>
        </p:txBody>
      </p:sp>
      <p:sp>
        <p:nvSpPr>
          <p:cNvPr id="10" name="Content Placeholder 8"/>
          <p:cNvSpPr>
            <a:spLocks noGrp="1"/>
          </p:cNvSpPr>
          <p:nvPr/>
        </p:nvSpPr>
        <p:spPr>
          <a:xfrm>
            <a:off x="928370" y="1461770"/>
            <a:ext cx="10274300" cy="4883785"/>
          </a:xfrm>
          <a:prstGeom prst="rect">
            <a:avLst/>
          </a:prstGeom>
          <a:noFill/>
          <a:ln w="9525">
            <a:noFill/>
          </a:ln>
        </p:spPr>
        <p:txBody>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charset="0"/>
              <a:buChar char="q"/>
            </a:pPr>
            <a:r>
              <a:rPr lang="en-US" sz="1800" i="1" u="sng">
                <a:effectLst>
                  <a:outerShdw blurRad="38100" dist="38100" dir="2700000" algn="tl">
                    <a:srgbClr val="000000">
                      <a:alpha val="43137"/>
                    </a:srgbClr>
                  </a:outerShdw>
                </a:effectLst>
              </a:rPr>
              <a:t>Data Analytics Applications</a:t>
            </a:r>
            <a:r>
              <a:rPr lang="en-US" sz="1800"/>
              <a:t>: Analytical jobs extract information and insight from raw data. Traditionally, analytics are performed as batch queries or applications on bounded data sets of recorded events. In order to incorporate the latest data into the result of the analysis, it has to be added to the analyzed data set and the query or application is rerun. The results are written to a storage system or emitted as reports.With a stream processing engine, analytics can also be performed in a real-time fashion. Instead of reading finite data sets, streaming queries or applications ingest real-time event streams and continuously produce and update results as events are consumed. The results are either written to an external database or maintained as internal state. Dashboard application can read the latest results from the external database or directly query the internal state of the application.</a:t>
            </a:r>
            <a:endParaRPr lang="en-US" sz="1800"/>
          </a:p>
          <a:p>
            <a:pPr lvl="1">
              <a:buFont typeface="Wingdings" panose="05000000000000000000" charset="0"/>
              <a:buChar char="ü"/>
            </a:pPr>
            <a:r>
              <a:rPr lang="en-US" sz="1575"/>
              <a:t>Quality monitoring of Telco networks</a:t>
            </a:r>
            <a:endParaRPr lang="en-US" sz="1575"/>
          </a:p>
          <a:p>
            <a:pPr lvl="1">
              <a:buFont typeface="Wingdings" panose="05000000000000000000" charset="0"/>
              <a:buChar char="ü"/>
            </a:pPr>
            <a:r>
              <a:rPr lang="en-US" sz="1575"/>
              <a:t>Analysis of product updates &amp; experiment evaluation in mobile applications</a:t>
            </a:r>
            <a:endParaRPr lang="en-US" sz="1575"/>
          </a:p>
          <a:p>
            <a:pPr lvl="1">
              <a:buFont typeface="Wingdings" panose="05000000000000000000" charset="0"/>
              <a:buChar char="ü"/>
            </a:pPr>
            <a:r>
              <a:rPr lang="en-US" sz="1575"/>
              <a:t>Ad-hoc analysis of live data in consumer technology</a:t>
            </a:r>
            <a:endParaRPr lang="en-US" sz="1575"/>
          </a:p>
          <a:p>
            <a:pPr lvl="1">
              <a:buFont typeface="Wingdings" panose="05000000000000000000" charset="0"/>
              <a:buChar char="ü"/>
            </a:pPr>
            <a:r>
              <a:rPr lang="en-US" sz="1575"/>
              <a:t>Large-scale graph analysis</a:t>
            </a:r>
            <a:endParaRPr lang="en-US" sz="1575"/>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pic>
        <p:nvPicPr>
          <p:cNvPr id="5" name="Content Placeholder 4"/>
          <p:cNvPicPr>
            <a:picLocks noChangeAspect="1"/>
          </p:cNvPicPr>
          <p:nvPr>
            <p:ph idx="1"/>
          </p:nvPr>
        </p:nvPicPr>
        <p:blipFill>
          <a:blip r:embed="rId2"/>
          <a:stretch>
            <a:fillRect/>
          </a:stretch>
        </p:blipFill>
        <p:spPr>
          <a:xfrm>
            <a:off x="4197985" y="4863465"/>
            <a:ext cx="7821930" cy="19253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62A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pitchFamily="34" charset="0"/>
            </a:endParaRPr>
          </a:p>
        </p:txBody>
      </p:sp>
      <p:sp>
        <p:nvSpPr>
          <p:cNvPr id="3" name="椭圆 2"/>
          <p:cNvSpPr/>
          <p:nvPr/>
        </p:nvSpPr>
        <p:spPr>
          <a:xfrm>
            <a:off x="3016156" y="1108882"/>
            <a:ext cx="4804011" cy="4804011"/>
          </a:xfrm>
          <a:prstGeom prst="ellipse">
            <a:avLst/>
          </a:prstGeom>
          <a:gradFill flip="none" rotWithShape="1">
            <a:gsLst>
              <a:gs pos="0">
                <a:srgbClr val="A02A7D"/>
              </a:gs>
              <a:gs pos="41000">
                <a:srgbClr val="553058"/>
              </a:gs>
              <a:gs pos="83000">
                <a:srgbClr val="221B56"/>
              </a:gs>
              <a:gs pos="100000">
                <a:srgbClr val="221B56"/>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pitchFamily="34" charset="0"/>
            </a:endParaRPr>
          </a:p>
        </p:txBody>
      </p:sp>
      <p:sp>
        <p:nvSpPr>
          <p:cNvPr id="4" name="椭圆 3"/>
          <p:cNvSpPr/>
          <p:nvPr/>
        </p:nvSpPr>
        <p:spPr>
          <a:xfrm>
            <a:off x="982637" y="673856"/>
            <a:ext cx="3475063" cy="3475063"/>
          </a:xfrm>
          <a:prstGeom prst="ellipse">
            <a:avLst/>
          </a:prstGeom>
          <a:no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pitchFamily="34" charset="0"/>
            </a:endParaRPr>
          </a:p>
        </p:txBody>
      </p:sp>
      <p:sp>
        <p:nvSpPr>
          <p:cNvPr id="5" name="矩形 4"/>
          <p:cNvSpPr/>
          <p:nvPr/>
        </p:nvSpPr>
        <p:spPr>
          <a:xfrm>
            <a:off x="1792822" y="1696843"/>
            <a:ext cx="955040" cy="1014730"/>
          </a:xfrm>
          <a:prstGeom prst="rect">
            <a:avLst/>
          </a:prstGeom>
          <a:noFill/>
        </p:spPr>
        <p:txBody>
          <a:bodyPr wrap="none">
            <a:spAutoFit/>
          </a:bodyPr>
          <a:lstStyle/>
          <a:p>
            <a:r>
              <a:rPr lang="en-US" altLang="zh-CN" sz="6000" b="1" dirty="0" smtClean="0">
                <a:solidFill>
                  <a:schemeClr val="bg1"/>
                </a:solidFill>
                <a:latin typeface="Calibri" panose="020F0502020204030204" pitchFamily="34" charset="0"/>
                <a:ea typeface="Calibri" panose="020F0502020204030204" pitchFamily="34" charset="0"/>
              </a:rPr>
              <a:t>07</a:t>
            </a:r>
            <a:endParaRPr lang="zh-CN" altLang="en-US" sz="6000" b="1" dirty="0">
              <a:solidFill>
                <a:schemeClr val="bg1"/>
              </a:solidFill>
              <a:ea typeface="Calibri" panose="020F0502020204030204" pitchFamily="34" charset="0"/>
            </a:endParaRPr>
          </a:p>
        </p:txBody>
      </p:sp>
      <p:sp>
        <p:nvSpPr>
          <p:cNvPr id="6" name="矩形 5"/>
          <p:cNvSpPr/>
          <p:nvPr/>
        </p:nvSpPr>
        <p:spPr>
          <a:xfrm>
            <a:off x="4999990" y="3429000"/>
            <a:ext cx="6444615" cy="521970"/>
          </a:xfrm>
          <a:prstGeom prst="rect">
            <a:avLst/>
          </a:prstGeom>
        </p:spPr>
        <p:txBody>
          <a:bodyPr wrap="square">
            <a:spAutoFit/>
          </a:bodyPr>
          <a:lstStyle/>
          <a:p>
            <a:pPr algn="ctr"/>
            <a:r>
              <a:rPr lang="en-US" altLang="zh-CN" sz="2800" b="1" dirty="0" smtClean="0">
                <a:solidFill>
                  <a:schemeClr val="bg1"/>
                </a:solidFill>
                <a:latin typeface="Calibri" panose="020F0502020204030204" pitchFamily="34" charset="0"/>
                <a:ea typeface="Calibri" panose="020F0502020204030204" pitchFamily="34" charset="0"/>
                <a:sym typeface="+mn-ea"/>
              </a:rPr>
              <a:t>Stateful Operators</a:t>
            </a:r>
            <a:endParaRPr lang="en-US" altLang="zh-CN" sz="2800" b="1" dirty="0" smtClean="0">
              <a:solidFill>
                <a:schemeClr val="bg1"/>
              </a:solidFill>
              <a:latin typeface="Calibri" panose="020F0502020204030204" pitchFamily="34" charset="0"/>
              <a:ea typeface="Calibri" panose="020F0502020204030204" pitchFamily="34" charset="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2988945" y="262890"/>
            <a:ext cx="67691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2800" b="1" dirty="0" smtClean="0">
                <a:latin typeface="Calibri" panose="020F0502020204030204" pitchFamily="34" charset="0"/>
                <a:ea typeface="Calibri" panose="020F0502020204030204" pitchFamily="34" charset="0"/>
                <a:sym typeface="+mn-ea"/>
              </a:rPr>
              <a:t>Stateful Operators</a:t>
            </a:r>
            <a:endParaRPr lang="en-US" altLang="zh-CN" sz="2800" b="1" dirty="0" smtClean="0">
              <a:latin typeface="Calibri" panose="020F0502020204030204" pitchFamily="34" charset="0"/>
              <a:ea typeface="Calibri" panose="020F0502020204030204" pitchFamily="34" charset="0"/>
              <a:sym typeface="+mn-ea"/>
            </a:endParaRPr>
          </a:p>
        </p:txBody>
      </p:sp>
      <p:pic>
        <p:nvPicPr>
          <p:cNvPr id="34" name="Picture 33"/>
          <p:cNvPicPr>
            <a:picLocks noChangeAspect="1"/>
          </p:cNvPicPr>
          <p:nvPr/>
        </p:nvPicPr>
        <p:blipFill>
          <a:blip r:embed="rId1"/>
          <a:stretch>
            <a:fillRect/>
          </a:stretch>
        </p:blipFill>
        <p:spPr>
          <a:xfrm>
            <a:off x="133985" y="-12700"/>
            <a:ext cx="2771775" cy="1428750"/>
          </a:xfrm>
          <a:prstGeom prst="rect">
            <a:avLst/>
          </a:prstGeom>
        </p:spPr>
      </p:pic>
      <p:grpSp>
        <p:nvGrpSpPr>
          <p:cNvPr id="35" name="组合 7"/>
          <p:cNvGrpSpPr/>
          <p:nvPr/>
        </p:nvGrpSpPr>
        <p:grpSpPr>
          <a:xfrm>
            <a:off x="1063625" y="1976755"/>
            <a:ext cx="2536190" cy="2725406"/>
            <a:chOff x="518989" y="2033518"/>
            <a:chExt cx="2894431" cy="3318628"/>
          </a:xfrm>
        </p:grpSpPr>
        <p:sp>
          <p:nvSpPr>
            <p:cNvPr id="36" name="椭圆 2"/>
            <p:cNvSpPr/>
            <p:nvPr/>
          </p:nvSpPr>
          <p:spPr>
            <a:xfrm>
              <a:off x="982542" y="2033518"/>
              <a:ext cx="2059741" cy="2073783"/>
            </a:xfrm>
            <a:prstGeom prst="ellipse">
              <a:avLst/>
            </a:prstGeom>
            <a:gradFill flip="none" rotWithShape="1">
              <a:gsLst>
                <a:gs pos="0">
                  <a:srgbClr val="A02A7D"/>
                </a:gs>
                <a:gs pos="41000">
                  <a:srgbClr val="553058"/>
                </a:gs>
                <a:gs pos="83000">
                  <a:srgbClr val="221B56"/>
                </a:gs>
                <a:gs pos="100000">
                  <a:srgbClr val="221B56"/>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pitchFamily="34" charset="0"/>
              </a:endParaRPr>
            </a:p>
          </p:txBody>
        </p:sp>
        <p:grpSp>
          <p:nvGrpSpPr>
            <p:cNvPr id="37" name="组合 3"/>
            <p:cNvGrpSpPr/>
            <p:nvPr/>
          </p:nvGrpSpPr>
          <p:grpSpPr>
            <a:xfrm>
              <a:off x="518989" y="4379436"/>
              <a:ext cx="2894431" cy="972710"/>
              <a:chOff x="6140347" y="3037816"/>
              <a:chExt cx="2894431" cy="972710"/>
            </a:xfrm>
          </p:grpSpPr>
          <p:sp>
            <p:nvSpPr>
              <p:cNvPr id="38" name="TextBox 15"/>
              <p:cNvSpPr txBox="1">
                <a:spLocks noChangeArrowheads="1"/>
              </p:cNvSpPr>
              <p:nvPr/>
            </p:nvSpPr>
            <p:spPr bwMode="auto">
              <a:xfrm>
                <a:off x="6225369" y="3037816"/>
                <a:ext cx="2633452" cy="373464"/>
              </a:xfrm>
              <a:prstGeom prst="rect">
                <a:avLst/>
              </a:prstGeom>
              <a:noFill/>
              <a:ln w="9525">
                <a:noFill/>
                <a:miter lim="800000"/>
              </a:ln>
            </p:spPr>
            <p:txBody>
              <a:bodyPr wrap="square">
                <a:spAutoFit/>
              </a:bodyPr>
              <a:p>
                <a:pPr algn="ctr" eaLnBrk="1" hangingPunct="1"/>
                <a:r>
                  <a:rPr lang="en-US" altLang="zh-CN" sz="1400" b="1" dirty="0" smtClean="0">
                    <a:latin typeface="Calibri" panose="020F0502020204030204" pitchFamily="34" charset="0"/>
                    <a:ea typeface="Calibri" panose="020F0502020204030204" pitchFamily="34" charset="0"/>
                  </a:rPr>
                  <a:t>Stateful &amp; State</a:t>
                </a:r>
                <a:endParaRPr lang="en-US" altLang="zh-CN" sz="1400" b="1" dirty="0" smtClean="0">
                  <a:latin typeface="Calibri" panose="020F0502020204030204" pitchFamily="34" charset="0"/>
                  <a:ea typeface="Calibri" panose="020F0502020204030204" pitchFamily="34" charset="0"/>
                </a:endParaRPr>
              </a:p>
            </p:txBody>
          </p:sp>
          <p:sp>
            <p:nvSpPr>
              <p:cNvPr id="39" name="Rectangle 16"/>
              <p:cNvSpPr>
                <a:spLocks noChangeArrowheads="1"/>
              </p:cNvSpPr>
              <p:nvPr/>
            </p:nvSpPr>
            <p:spPr bwMode="auto">
              <a:xfrm>
                <a:off x="6140347" y="3449944"/>
                <a:ext cx="2894431" cy="560582"/>
              </a:xfrm>
              <a:prstGeom prst="rect">
                <a:avLst/>
              </a:prstGeom>
              <a:noFill/>
              <a:ln w="9525">
                <a:noFill/>
                <a:miter lim="800000"/>
              </a:ln>
            </p:spPr>
            <p:txBody>
              <a:bodyPr wrap="square">
                <a:spAutoFit/>
              </a:bodyPr>
              <a:p>
                <a:pPr marL="285750" indent="-285750" algn="just" eaLnBrk="1" hangingPunct="1">
                  <a:buFont typeface="Arial" panose="020B0604020202020204" pitchFamily="34" charset="0"/>
                  <a:buChar char="•"/>
                </a:pPr>
                <a:r>
                  <a:rPr lang="en-US" altLang="zh-CN" sz="1200" dirty="0" smtClean="0">
                    <a:latin typeface="Calibri" panose="020F0502020204030204" pitchFamily="34" charset="0"/>
                    <a:ea typeface="Calibri" panose="020F0502020204030204" pitchFamily="34" charset="0"/>
                  </a:rPr>
                  <a:t>What is stateful application</a:t>
                </a:r>
                <a:endParaRPr lang="en-US" altLang="zh-CN" sz="12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altLang="zh-CN" sz="1200" dirty="0" smtClean="0">
                    <a:latin typeface="Calibri" panose="020F0502020204030204" pitchFamily="34" charset="0"/>
                    <a:ea typeface="Calibri" panose="020F0502020204030204" pitchFamily="34" charset="0"/>
                  </a:rPr>
                  <a:t>State in Apache Flink</a:t>
                </a:r>
                <a:endParaRPr lang="en-US" altLang="zh-CN" sz="1200" dirty="0" smtClean="0">
                  <a:latin typeface="Calibri" panose="020F0502020204030204" pitchFamily="34" charset="0"/>
                  <a:ea typeface="Calibri" panose="020F0502020204030204" pitchFamily="34" charset="0"/>
                </a:endParaRPr>
              </a:p>
            </p:txBody>
          </p:sp>
        </p:grpSp>
        <p:pic>
          <p:nvPicPr>
            <p:cNvPr id="40"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9618" y="2615492"/>
              <a:ext cx="910512" cy="910512"/>
            </a:xfrm>
            <a:prstGeom prst="rect">
              <a:avLst/>
            </a:prstGeom>
          </p:spPr>
        </p:pic>
      </p:grpSp>
      <p:grpSp>
        <p:nvGrpSpPr>
          <p:cNvPr id="41" name="组合 8"/>
          <p:cNvGrpSpPr/>
          <p:nvPr/>
        </p:nvGrpSpPr>
        <p:grpSpPr>
          <a:xfrm>
            <a:off x="3719830" y="1977390"/>
            <a:ext cx="2228850" cy="3460860"/>
            <a:chOff x="982641" y="2035065"/>
            <a:chExt cx="2429510" cy="4216912"/>
          </a:xfrm>
        </p:grpSpPr>
        <p:sp>
          <p:nvSpPr>
            <p:cNvPr id="42" name="椭圆 9"/>
            <p:cNvSpPr/>
            <p:nvPr/>
          </p:nvSpPr>
          <p:spPr>
            <a:xfrm>
              <a:off x="1132149" y="2035065"/>
              <a:ext cx="2074460" cy="2074460"/>
            </a:xfrm>
            <a:prstGeom prst="ellipse">
              <a:avLst/>
            </a:prstGeom>
            <a:gradFill flip="none" rotWithShape="1">
              <a:gsLst>
                <a:gs pos="0">
                  <a:srgbClr val="A02A7D"/>
                </a:gs>
                <a:gs pos="41000">
                  <a:srgbClr val="553058"/>
                </a:gs>
                <a:gs pos="83000">
                  <a:srgbClr val="221B56"/>
                </a:gs>
                <a:gs pos="100000">
                  <a:srgbClr val="221B56"/>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pitchFamily="34" charset="0"/>
              </a:endParaRPr>
            </a:p>
          </p:txBody>
        </p:sp>
        <p:grpSp>
          <p:nvGrpSpPr>
            <p:cNvPr id="43" name="组合 10"/>
            <p:cNvGrpSpPr/>
            <p:nvPr/>
          </p:nvGrpSpPr>
          <p:grpSpPr>
            <a:xfrm>
              <a:off x="982641" y="4380982"/>
              <a:ext cx="2429510" cy="1870995"/>
              <a:chOff x="6603999" y="3039362"/>
              <a:chExt cx="2429510" cy="1870995"/>
            </a:xfrm>
          </p:grpSpPr>
          <p:sp>
            <p:nvSpPr>
              <p:cNvPr id="44" name="TextBox 15"/>
              <p:cNvSpPr txBox="1">
                <a:spLocks noChangeArrowheads="1"/>
              </p:cNvSpPr>
              <p:nvPr/>
            </p:nvSpPr>
            <p:spPr bwMode="auto">
              <a:xfrm>
                <a:off x="6653143" y="3039362"/>
                <a:ext cx="2330530" cy="355138"/>
              </a:xfrm>
              <a:prstGeom prst="rect">
                <a:avLst/>
              </a:prstGeom>
              <a:noFill/>
              <a:ln w="9525">
                <a:noFill/>
                <a:miter lim="800000"/>
              </a:ln>
            </p:spPr>
            <p:txBody>
              <a:bodyPr wrap="square">
                <a:spAutoFit/>
              </a:bodyPr>
              <a:p>
                <a:pPr algn="ctr" eaLnBrk="1" hangingPunct="1"/>
                <a:r>
                  <a:rPr lang="en-US" altLang="zh-CN" sz="1300" b="1" dirty="0" smtClean="0">
                    <a:latin typeface="Calibri" panose="020F0502020204030204" pitchFamily="34" charset="0"/>
                    <a:ea typeface="Calibri" panose="020F0502020204030204" pitchFamily="34" charset="0"/>
                  </a:rPr>
                  <a:t>Keyed State</a:t>
                </a:r>
                <a:endParaRPr lang="en-US" altLang="zh-CN" sz="1300" b="1" dirty="0" smtClean="0">
                  <a:latin typeface="Calibri" panose="020F0502020204030204" pitchFamily="34" charset="0"/>
                  <a:ea typeface="Calibri" panose="020F0502020204030204" pitchFamily="34" charset="0"/>
                </a:endParaRPr>
              </a:p>
            </p:txBody>
          </p:sp>
          <p:sp>
            <p:nvSpPr>
              <p:cNvPr id="45" name="Rectangle 16"/>
              <p:cNvSpPr>
                <a:spLocks noChangeArrowheads="1"/>
              </p:cNvSpPr>
              <p:nvPr/>
            </p:nvSpPr>
            <p:spPr bwMode="auto">
              <a:xfrm>
                <a:off x="6603999" y="3449572"/>
                <a:ext cx="2429510" cy="1460785"/>
              </a:xfrm>
              <a:prstGeom prst="rect">
                <a:avLst/>
              </a:prstGeom>
              <a:noFill/>
              <a:ln w="9525">
                <a:noFill/>
                <a:miter lim="800000"/>
              </a:ln>
            </p:spPr>
            <p:txBody>
              <a:bodyPr wrap="square">
                <a:spAutoFit/>
              </a:bodyPr>
              <a:p>
                <a:pPr marL="285750" indent="-285750" algn="just" eaLnBrk="1" hangingPunct="1">
                  <a:buFont typeface="Arial" panose="020B0604020202020204" pitchFamily="34" charset="0"/>
                  <a:buChar char="•"/>
                </a:pPr>
                <a:r>
                  <a:rPr lang="en-US" sz="1200" dirty="0" smtClean="0">
                    <a:latin typeface="Calibri" panose="020F0502020204030204" pitchFamily="34" charset="0"/>
                    <a:ea typeface="Calibri" panose="020F0502020204030204" pitchFamily="34" charset="0"/>
                  </a:rPr>
                  <a:t>ValueState</a:t>
                </a:r>
                <a:endParaRPr lang="en-US" sz="12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sz="1200" dirty="0" smtClean="0">
                    <a:latin typeface="Calibri" panose="020F0502020204030204" pitchFamily="34" charset="0"/>
                    <a:ea typeface="Calibri" panose="020F0502020204030204" pitchFamily="34" charset="0"/>
                  </a:rPr>
                  <a:t>ListState</a:t>
                </a:r>
                <a:endParaRPr lang="en-US" sz="12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sz="1200" dirty="0" smtClean="0">
                    <a:latin typeface="Calibri" panose="020F0502020204030204" pitchFamily="34" charset="0"/>
                    <a:ea typeface="Calibri" panose="020F0502020204030204" pitchFamily="34" charset="0"/>
                  </a:rPr>
                  <a:t>MapState</a:t>
                </a:r>
                <a:endParaRPr lang="en-US" sz="12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sz="1200" dirty="0" smtClean="0">
                    <a:latin typeface="Calibri" panose="020F0502020204030204" pitchFamily="34" charset="0"/>
                    <a:ea typeface="Calibri" panose="020F0502020204030204" pitchFamily="34" charset="0"/>
                  </a:rPr>
                  <a:t>ReducingState</a:t>
                </a:r>
                <a:endParaRPr lang="en-US" sz="12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sz="1200" dirty="0" smtClean="0">
                    <a:latin typeface="Calibri" panose="020F0502020204030204" pitchFamily="34" charset="0"/>
                    <a:ea typeface="Calibri" panose="020F0502020204030204" pitchFamily="34" charset="0"/>
                  </a:rPr>
                  <a:t>AggregatingState</a:t>
                </a:r>
                <a:endParaRPr lang="en-US" sz="12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sz="1200" dirty="0" smtClean="0">
                    <a:latin typeface="Calibri" panose="020F0502020204030204" pitchFamily="34" charset="0"/>
                    <a:ea typeface="Calibri" panose="020F0502020204030204" pitchFamily="34" charset="0"/>
                  </a:rPr>
                  <a:t>State Time to Alive(TTL)</a:t>
                </a:r>
                <a:endParaRPr lang="en-US" sz="1200" dirty="0" smtClean="0">
                  <a:latin typeface="Calibri" panose="020F0502020204030204" pitchFamily="34" charset="0"/>
                  <a:ea typeface="Calibri" panose="020F0502020204030204" pitchFamily="34" charset="0"/>
                </a:endParaRPr>
              </a:p>
            </p:txBody>
          </p:sp>
        </p:grpSp>
      </p:grpSp>
      <p:grpSp>
        <p:nvGrpSpPr>
          <p:cNvPr id="46" name="组合 14"/>
          <p:cNvGrpSpPr/>
          <p:nvPr/>
        </p:nvGrpSpPr>
        <p:grpSpPr>
          <a:xfrm>
            <a:off x="6012815" y="1974850"/>
            <a:ext cx="2400300" cy="2909466"/>
            <a:chOff x="902928" y="2033518"/>
            <a:chExt cx="2566295" cy="3542946"/>
          </a:xfrm>
        </p:grpSpPr>
        <p:sp>
          <p:nvSpPr>
            <p:cNvPr id="47" name="椭圆 15"/>
            <p:cNvSpPr/>
            <p:nvPr/>
          </p:nvSpPr>
          <p:spPr>
            <a:xfrm>
              <a:off x="1109702" y="2033518"/>
              <a:ext cx="2074460" cy="2074460"/>
            </a:xfrm>
            <a:prstGeom prst="ellipse">
              <a:avLst/>
            </a:prstGeom>
            <a:gradFill flip="none" rotWithShape="1">
              <a:gsLst>
                <a:gs pos="0">
                  <a:srgbClr val="A02A7D"/>
                </a:gs>
                <a:gs pos="41000">
                  <a:srgbClr val="553058"/>
                </a:gs>
                <a:gs pos="83000">
                  <a:srgbClr val="221B56"/>
                </a:gs>
                <a:gs pos="100000">
                  <a:srgbClr val="221B56"/>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pitchFamily="34" charset="0"/>
              </a:endParaRPr>
            </a:p>
          </p:txBody>
        </p:sp>
        <p:grpSp>
          <p:nvGrpSpPr>
            <p:cNvPr id="48" name="组合 16"/>
            <p:cNvGrpSpPr/>
            <p:nvPr/>
          </p:nvGrpSpPr>
          <p:grpSpPr>
            <a:xfrm>
              <a:off x="902928" y="4380982"/>
              <a:ext cx="2566295" cy="1195482"/>
              <a:chOff x="6524286" y="3039362"/>
              <a:chExt cx="2566295" cy="1195482"/>
            </a:xfrm>
          </p:grpSpPr>
          <p:sp>
            <p:nvSpPr>
              <p:cNvPr id="49" name="TextBox 15"/>
              <p:cNvSpPr txBox="1">
                <a:spLocks noChangeArrowheads="1"/>
              </p:cNvSpPr>
              <p:nvPr/>
            </p:nvSpPr>
            <p:spPr bwMode="auto">
              <a:xfrm>
                <a:off x="6524286" y="3039362"/>
                <a:ext cx="2566295" cy="354926"/>
              </a:xfrm>
              <a:prstGeom prst="rect">
                <a:avLst/>
              </a:prstGeom>
              <a:noFill/>
              <a:ln w="9525">
                <a:noFill/>
                <a:miter lim="800000"/>
              </a:ln>
            </p:spPr>
            <p:txBody>
              <a:bodyPr wrap="square">
                <a:spAutoFit/>
              </a:bodyPr>
              <a:p>
                <a:pPr algn="ctr" eaLnBrk="1" hangingPunct="1"/>
                <a:r>
                  <a:rPr lang="en-US" altLang="zh-CN" sz="1300" b="1" dirty="0" smtClean="0">
                    <a:latin typeface="Calibri" panose="020F0502020204030204" pitchFamily="34" charset="0"/>
                    <a:ea typeface="Calibri" panose="020F0502020204030204" pitchFamily="34" charset="0"/>
                  </a:rPr>
                  <a:t>Operator &amp; Broadcast State</a:t>
                </a:r>
                <a:endParaRPr lang="en-US" altLang="zh-CN" sz="1300" b="1" dirty="0" smtClean="0">
                  <a:latin typeface="Calibri" panose="020F0502020204030204" pitchFamily="34" charset="0"/>
                  <a:ea typeface="Calibri" panose="020F0502020204030204" pitchFamily="34" charset="0"/>
                </a:endParaRPr>
              </a:p>
            </p:txBody>
          </p:sp>
          <p:sp>
            <p:nvSpPr>
              <p:cNvPr id="50" name="Rectangle 16"/>
              <p:cNvSpPr>
                <a:spLocks noChangeArrowheads="1"/>
              </p:cNvSpPr>
              <p:nvPr/>
            </p:nvSpPr>
            <p:spPr bwMode="auto">
              <a:xfrm>
                <a:off x="6530396" y="3449213"/>
                <a:ext cx="2502477" cy="785631"/>
              </a:xfrm>
              <a:prstGeom prst="rect">
                <a:avLst/>
              </a:prstGeom>
              <a:noFill/>
              <a:ln w="9525">
                <a:noFill/>
                <a:miter lim="800000"/>
              </a:ln>
            </p:spPr>
            <p:txBody>
              <a:bodyPr wrap="square">
                <a:spAutoFit/>
              </a:bodyPr>
              <a:p>
                <a:pPr marL="285750" indent="-285750" algn="just" eaLnBrk="1" hangingPunct="1">
                  <a:buClrTx/>
                  <a:buSzTx/>
                  <a:buFont typeface="Arial" panose="020B0604020202020204" pitchFamily="34" charset="0"/>
                  <a:buChar char="•"/>
                </a:pPr>
                <a:r>
                  <a:rPr lang="en-US" sz="1200" dirty="0" smtClean="0">
                    <a:latin typeface="Calibri" panose="020F0502020204030204" pitchFamily="34" charset="0"/>
                    <a:ea typeface="Calibri" panose="020F0502020204030204" pitchFamily="34" charset="0"/>
                  </a:rPr>
                  <a:t>Operator State</a:t>
                </a:r>
                <a:endParaRPr lang="en-US" sz="1200" dirty="0" smtClean="0">
                  <a:latin typeface="Calibri" panose="020F0502020204030204" pitchFamily="34" charset="0"/>
                  <a:ea typeface="Calibri" panose="020F0502020204030204" pitchFamily="34" charset="0"/>
                </a:endParaRPr>
              </a:p>
              <a:p>
                <a:pPr marL="285750" indent="-285750" algn="just" eaLnBrk="1" hangingPunct="1">
                  <a:buClrTx/>
                  <a:buSzTx/>
                  <a:buFont typeface="Arial" panose="020B0604020202020204" pitchFamily="34" charset="0"/>
                  <a:buChar char="•"/>
                </a:pPr>
                <a:r>
                  <a:rPr lang="en-US" sz="1200" dirty="0" smtClean="0">
                    <a:latin typeface="Calibri" panose="020F0502020204030204" pitchFamily="34" charset="0"/>
                    <a:ea typeface="Calibri" panose="020F0502020204030204" pitchFamily="34" charset="0"/>
                  </a:rPr>
                  <a:t>Broadcast State</a:t>
                </a:r>
                <a:endParaRPr lang="en-US" sz="1200" dirty="0" smtClean="0">
                  <a:latin typeface="Calibri" panose="020F0502020204030204" pitchFamily="34" charset="0"/>
                  <a:ea typeface="Calibri" panose="020F0502020204030204" pitchFamily="34" charset="0"/>
                </a:endParaRPr>
              </a:p>
              <a:p>
                <a:pPr marL="285750" indent="-285750" algn="just" eaLnBrk="1" hangingPunct="1">
                  <a:buClrTx/>
                  <a:buSzTx/>
                  <a:buFont typeface="Arial" panose="020B0604020202020204" pitchFamily="34" charset="0"/>
                  <a:buChar char="•"/>
                </a:pPr>
                <a:r>
                  <a:rPr lang="en-US" sz="1200" dirty="0" smtClean="0">
                    <a:latin typeface="Calibri" panose="020F0502020204030204" pitchFamily="34" charset="0"/>
                    <a:ea typeface="Calibri" panose="020F0502020204030204" pitchFamily="34" charset="0"/>
                  </a:rPr>
                  <a:t>Stateful Source Function</a:t>
                </a:r>
                <a:endParaRPr lang="en-US" sz="1200" dirty="0" smtClean="0">
                  <a:latin typeface="Calibri" panose="020F0502020204030204" pitchFamily="34" charset="0"/>
                  <a:ea typeface="Calibri" panose="020F0502020204030204" pitchFamily="34" charset="0"/>
                </a:endParaRPr>
              </a:p>
            </p:txBody>
          </p:sp>
        </p:grpSp>
      </p:grpSp>
      <p:grpSp>
        <p:nvGrpSpPr>
          <p:cNvPr id="51" name="组合 20"/>
          <p:cNvGrpSpPr/>
          <p:nvPr/>
        </p:nvGrpSpPr>
        <p:grpSpPr>
          <a:xfrm>
            <a:off x="8412480" y="2006600"/>
            <a:ext cx="2372360" cy="2908450"/>
            <a:chOff x="765498" y="2033518"/>
            <a:chExt cx="2894519" cy="3543540"/>
          </a:xfrm>
        </p:grpSpPr>
        <p:sp>
          <p:nvSpPr>
            <p:cNvPr id="52" name="椭圆 21"/>
            <p:cNvSpPr/>
            <p:nvPr/>
          </p:nvSpPr>
          <p:spPr>
            <a:xfrm>
              <a:off x="1185420" y="2033518"/>
              <a:ext cx="2201105" cy="2074179"/>
            </a:xfrm>
            <a:prstGeom prst="ellipse">
              <a:avLst/>
            </a:prstGeom>
            <a:gradFill flip="none" rotWithShape="1">
              <a:gsLst>
                <a:gs pos="0">
                  <a:srgbClr val="A02A7D"/>
                </a:gs>
                <a:gs pos="41000">
                  <a:srgbClr val="553058"/>
                </a:gs>
                <a:gs pos="83000">
                  <a:srgbClr val="221B56"/>
                </a:gs>
                <a:gs pos="100000">
                  <a:srgbClr val="221B56"/>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pitchFamily="34" charset="0"/>
              </a:endParaRPr>
            </a:p>
          </p:txBody>
        </p:sp>
        <p:grpSp>
          <p:nvGrpSpPr>
            <p:cNvPr id="53" name="组合 22"/>
            <p:cNvGrpSpPr/>
            <p:nvPr/>
          </p:nvGrpSpPr>
          <p:grpSpPr>
            <a:xfrm>
              <a:off x="765498" y="4343846"/>
              <a:ext cx="2894519" cy="1233212"/>
              <a:chOff x="6386856" y="3002226"/>
              <a:chExt cx="2894519" cy="1233212"/>
            </a:xfrm>
          </p:grpSpPr>
          <p:sp>
            <p:nvSpPr>
              <p:cNvPr id="54" name="TextBox 15"/>
              <p:cNvSpPr txBox="1">
                <a:spLocks noChangeArrowheads="1"/>
              </p:cNvSpPr>
              <p:nvPr/>
            </p:nvSpPr>
            <p:spPr bwMode="auto">
              <a:xfrm>
                <a:off x="6521665" y="3002226"/>
                <a:ext cx="2759710" cy="355109"/>
              </a:xfrm>
              <a:prstGeom prst="rect">
                <a:avLst/>
              </a:prstGeom>
              <a:noFill/>
              <a:ln w="9525">
                <a:noFill/>
                <a:miter lim="800000"/>
              </a:ln>
            </p:spPr>
            <p:txBody>
              <a:bodyPr wrap="square">
                <a:spAutoFit/>
              </a:bodyPr>
              <a:p>
                <a:pPr algn="ctr" eaLnBrk="1" hangingPunct="1"/>
                <a:r>
                  <a:rPr lang="en-US" altLang="zh-CN" sz="1300" b="1" dirty="0" smtClean="0">
                    <a:latin typeface="Calibri" panose="020F0502020204030204" pitchFamily="34" charset="0"/>
                    <a:ea typeface="Calibri" panose="020F0502020204030204" pitchFamily="34" charset="0"/>
                  </a:rPr>
                  <a:t>State Backend</a:t>
                </a:r>
                <a:endParaRPr lang="en-US" altLang="zh-CN" sz="1300" b="1" dirty="0" smtClean="0">
                  <a:latin typeface="Calibri" panose="020F0502020204030204" pitchFamily="34" charset="0"/>
                  <a:ea typeface="Calibri" panose="020F0502020204030204" pitchFamily="34" charset="0"/>
                </a:endParaRPr>
              </a:p>
            </p:txBody>
          </p:sp>
          <p:sp>
            <p:nvSpPr>
              <p:cNvPr id="55" name="Rectangle 16"/>
              <p:cNvSpPr>
                <a:spLocks noChangeArrowheads="1"/>
              </p:cNvSpPr>
              <p:nvPr/>
            </p:nvSpPr>
            <p:spPr bwMode="auto">
              <a:xfrm>
                <a:off x="6386856" y="3449401"/>
                <a:ext cx="2827114" cy="786037"/>
              </a:xfrm>
              <a:prstGeom prst="rect">
                <a:avLst/>
              </a:prstGeom>
              <a:noFill/>
              <a:ln w="9525">
                <a:noFill/>
                <a:miter lim="800000"/>
              </a:ln>
            </p:spPr>
            <p:txBody>
              <a:bodyPr wrap="square">
                <a:spAutoFit/>
              </a:bodyPr>
              <a:p>
                <a:pPr marL="285750" indent="-285750" algn="just" eaLnBrk="1" hangingPunct="1">
                  <a:buFont typeface="Arial" panose="020B0604020202020204" pitchFamily="34" charset="0"/>
                  <a:buChar char="•"/>
                </a:pPr>
                <a:r>
                  <a:rPr lang="en-US" sz="1200">
                    <a:sym typeface="+mn-ea"/>
                  </a:rPr>
                  <a:t>HashMapStateBackend</a:t>
                </a:r>
                <a:endParaRPr lang="en-US" sz="1200">
                  <a:sym typeface="+mn-ea"/>
                </a:endParaRPr>
              </a:p>
              <a:p>
                <a:pPr marL="285750" indent="-285750" algn="just" eaLnBrk="1" hangingPunct="1">
                  <a:buFont typeface="Arial" panose="020B0604020202020204" pitchFamily="34" charset="0"/>
                  <a:buChar char="•"/>
                </a:pPr>
                <a:r>
                  <a:rPr lang="en-US" sz="1200">
                    <a:sym typeface="+mn-ea"/>
                  </a:rPr>
                  <a:t>EmbeddedRocksDBStateBackend</a:t>
                </a:r>
                <a:endParaRPr lang="en-US" sz="1200">
                  <a:sym typeface="+mn-ea"/>
                </a:endParaRPr>
              </a:p>
            </p:txBody>
          </p:sp>
        </p:grpSp>
      </p:grpSp>
      <p:pic>
        <p:nvPicPr>
          <p:cNvPr id="56" name="图片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3255" y="2541270"/>
            <a:ext cx="723265" cy="633095"/>
          </a:xfrm>
          <a:prstGeom prst="rect">
            <a:avLst/>
          </a:prstGeom>
        </p:spPr>
      </p:pic>
      <p:pic>
        <p:nvPicPr>
          <p:cNvPr id="57" name="图片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2895" y="2351405"/>
            <a:ext cx="1108710" cy="850265"/>
          </a:xfrm>
          <a:prstGeom prst="rect">
            <a:avLst/>
          </a:prstGeom>
        </p:spPr>
      </p:pic>
      <p:pic>
        <p:nvPicPr>
          <p:cNvPr id="58" name="图片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17355" y="2559050"/>
            <a:ext cx="682625" cy="5975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
                                        </p:tgtEl>
                                        <p:attrNameLst>
                                          <p:attrName>style.visibility</p:attrName>
                                        </p:attrNameLst>
                                      </p:cBhvr>
                                      <p:to>
                                        <p:strVal val="visible"/>
                                      </p:to>
                                    </p:set>
                                    <p:anim calcmode="lin" valueType="num">
                                      <p:cBhvr additive="base">
                                        <p:cTn id="13" dur="500" fill="hold"/>
                                        <p:tgtEl>
                                          <p:spTgt spid="41"/>
                                        </p:tgtEl>
                                        <p:attrNameLst>
                                          <p:attrName>ppt_x</p:attrName>
                                        </p:attrNameLst>
                                      </p:cBhvr>
                                      <p:tavLst>
                                        <p:tav tm="0">
                                          <p:val>
                                            <p:strVal val="#ppt_x"/>
                                          </p:val>
                                        </p:tav>
                                        <p:tav tm="100000">
                                          <p:val>
                                            <p:strVal val="#ppt_x"/>
                                          </p:val>
                                        </p:tav>
                                      </p:tavLst>
                                    </p:anim>
                                    <p:anim calcmode="lin" valueType="num">
                                      <p:cBhvr additive="base">
                                        <p:cTn id="14" dur="500" fill="hold"/>
                                        <p:tgtEl>
                                          <p:spTgt spid="4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6"/>
                                        </p:tgtEl>
                                        <p:attrNameLst>
                                          <p:attrName>style.visibility</p:attrName>
                                        </p:attrNameLst>
                                      </p:cBhvr>
                                      <p:to>
                                        <p:strVal val="visible"/>
                                      </p:to>
                                    </p:set>
                                    <p:anim calcmode="lin" valueType="num">
                                      <p:cBhvr additive="base">
                                        <p:cTn id="17" dur="500" fill="hold"/>
                                        <p:tgtEl>
                                          <p:spTgt spid="56"/>
                                        </p:tgtEl>
                                        <p:attrNameLst>
                                          <p:attrName>ppt_x</p:attrName>
                                        </p:attrNameLst>
                                      </p:cBhvr>
                                      <p:tavLst>
                                        <p:tav tm="0">
                                          <p:val>
                                            <p:strVal val="#ppt_x"/>
                                          </p:val>
                                        </p:tav>
                                        <p:tav tm="100000">
                                          <p:val>
                                            <p:strVal val="#ppt_x"/>
                                          </p:val>
                                        </p:tav>
                                      </p:tavLst>
                                    </p:anim>
                                    <p:anim calcmode="lin" valueType="num">
                                      <p:cBhvr additive="base">
                                        <p:cTn id="1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500" fill="hold"/>
                                        <p:tgtEl>
                                          <p:spTgt spid="46"/>
                                        </p:tgtEl>
                                        <p:attrNameLst>
                                          <p:attrName>ppt_x</p:attrName>
                                        </p:attrNameLst>
                                      </p:cBhvr>
                                      <p:tavLst>
                                        <p:tav tm="0">
                                          <p:val>
                                            <p:strVal val="#ppt_x"/>
                                          </p:val>
                                        </p:tav>
                                        <p:tav tm="100000">
                                          <p:val>
                                            <p:strVal val="#ppt_x"/>
                                          </p:val>
                                        </p:tav>
                                      </p:tavLst>
                                    </p:anim>
                                    <p:anim calcmode="lin" valueType="num">
                                      <p:cBhvr additive="base">
                                        <p:cTn id="24" dur="500" fill="hold"/>
                                        <p:tgtEl>
                                          <p:spTgt spid="4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anim calcmode="lin" valueType="num">
                                      <p:cBhvr additive="base">
                                        <p:cTn id="27" dur="500" fill="hold"/>
                                        <p:tgtEl>
                                          <p:spTgt spid="57"/>
                                        </p:tgtEl>
                                        <p:attrNameLst>
                                          <p:attrName>ppt_x</p:attrName>
                                        </p:attrNameLst>
                                      </p:cBhvr>
                                      <p:tavLst>
                                        <p:tav tm="0">
                                          <p:val>
                                            <p:strVal val="#ppt_x"/>
                                          </p:val>
                                        </p:tav>
                                        <p:tav tm="100000">
                                          <p:val>
                                            <p:strVal val="#ppt_x"/>
                                          </p:val>
                                        </p:tav>
                                      </p:tavLst>
                                    </p:anim>
                                    <p:anim calcmode="lin" valueType="num">
                                      <p:cBhvr additive="base">
                                        <p:cTn id="2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51"/>
                                        </p:tgtEl>
                                        <p:attrNameLst>
                                          <p:attrName>style.visibility</p:attrName>
                                        </p:attrNameLst>
                                      </p:cBhvr>
                                      <p:to>
                                        <p:strVal val="visible"/>
                                      </p:to>
                                    </p:set>
                                    <p:anim calcmode="lin" valueType="num">
                                      <p:cBhvr additive="base">
                                        <p:cTn id="33" dur="500" fill="hold"/>
                                        <p:tgtEl>
                                          <p:spTgt spid="51"/>
                                        </p:tgtEl>
                                        <p:attrNameLst>
                                          <p:attrName>ppt_x</p:attrName>
                                        </p:attrNameLst>
                                      </p:cBhvr>
                                      <p:tavLst>
                                        <p:tav tm="0">
                                          <p:val>
                                            <p:strVal val="#ppt_x"/>
                                          </p:val>
                                        </p:tav>
                                        <p:tav tm="100000">
                                          <p:val>
                                            <p:strVal val="#ppt_x"/>
                                          </p:val>
                                        </p:tav>
                                      </p:tavLst>
                                    </p:anim>
                                    <p:anim calcmode="lin" valueType="num">
                                      <p:cBhvr additive="base">
                                        <p:cTn id="34" dur="500" fill="hold"/>
                                        <p:tgtEl>
                                          <p:spTgt spid="51"/>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58"/>
                                        </p:tgtEl>
                                        <p:attrNameLst>
                                          <p:attrName>style.visibility</p:attrName>
                                        </p:attrNameLst>
                                      </p:cBhvr>
                                      <p:to>
                                        <p:strVal val="visible"/>
                                      </p:to>
                                    </p:set>
                                    <p:anim calcmode="lin" valueType="num">
                                      <p:cBhvr additive="base">
                                        <p:cTn id="37" dur="500" fill="hold"/>
                                        <p:tgtEl>
                                          <p:spTgt spid="58"/>
                                        </p:tgtEl>
                                        <p:attrNameLst>
                                          <p:attrName>ppt_x</p:attrName>
                                        </p:attrNameLst>
                                      </p:cBhvr>
                                      <p:tavLst>
                                        <p:tav tm="0">
                                          <p:val>
                                            <p:strVal val="#ppt_x"/>
                                          </p:val>
                                        </p:tav>
                                        <p:tav tm="100000">
                                          <p:val>
                                            <p:strVal val="#ppt_x"/>
                                          </p:val>
                                        </p:tav>
                                      </p:tavLst>
                                    </p:anim>
                                    <p:anim calcmode="lin" valueType="num">
                                      <p:cBhvr additive="base">
                                        <p:cTn id="38"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10515600" cy="1062990"/>
          </a:xfrm>
        </p:spPr>
        <p:txBody>
          <a:bodyPr>
            <a:normAutofit/>
          </a:bodyPr>
          <a:p>
            <a:r>
              <a:rPr lang="en-US" sz="4000">
                <a:sym typeface="+mn-ea"/>
              </a:rPr>
              <a:t>Stateful Application</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5" name="Content Placeholder 1"/>
          <p:cNvSpPr/>
          <p:nvPr/>
        </p:nvSpPr>
        <p:spPr>
          <a:xfrm>
            <a:off x="1124585" y="1569720"/>
            <a:ext cx="10229215" cy="202501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l" fontAlgn="base">
              <a:lnSpc>
                <a:spcPct val="100000"/>
              </a:lnSpc>
              <a:spcBef>
                <a:spcPct val="20000"/>
              </a:spcBef>
              <a:buClrTx/>
              <a:buSzTx/>
              <a:buFont typeface="Wingdings" panose="05000000000000000000" charset="0"/>
              <a:buChar char="q"/>
            </a:pPr>
            <a:r>
              <a:rPr lang="en-US" sz="1600">
                <a:effectLst/>
                <a:ea typeface="+mn-ea"/>
              </a:rPr>
              <a:t>Stateful operators and user functions are common building blocks of stream processing applications. In fact, most nontrivial operations need to memorize records or partial results because data is streamed and arrives over time. Many of Flink’s built-in DataStream operators, sources, and sinks are stateful and buffer records or maintain partial results or metadata. For instance, a window operator collects input records for a ProcessWindowFunction or the result of applying a ReduceFunction, a ProcessFunction memorizes scheduled timers, and some sink functions maintain state about transactions to provide exactly-once functionality. In addition to built-in operators and provided sources and sinks, Flink’s DataStream API exposes interfaces to register, maintain, and access state in user-defined functions.</a:t>
            </a:r>
            <a:endParaRPr lang="en-US" sz="1600">
              <a:effectLst/>
              <a:ea typeface="+mn-ea"/>
            </a:endParaRPr>
          </a:p>
        </p:txBody>
      </p:sp>
      <p:sp>
        <p:nvSpPr>
          <p:cNvPr id="3" name="Rounded Rectangle 2"/>
          <p:cNvSpPr/>
          <p:nvPr/>
        </p:nvSpPr>
        <p:spPr>
          <a:xfrm>
            <a:off x="2921000" y="4900930"/>
            <a:ext cx="711200" cy="362585"/>
          </a:xfrm>
          <a:prstGeom prst="roundRect">
            <a:avLst/>
          </a:prstGeom>
        </p:spPr>
        <p:style>
          <a:lnRef idx="0">
            <a:srgbClr val="FFFFFF"/>
          </a:lnRef>
          <a:fillRef idx="1">
            <a:prstClr val="black"/>
          </a:fillRef>
          <a:effectRef idx="0">
            <a:srgbClr val="FFFFFF"/>
          </a:effectRef>
          <a:fontRef idx="minor">
            <a:schemeClr val="lt1"/>
          </a:fontRef>
        </p:style>
        <p:txBody>
          <a:bodyPr rtlCol="0" anchor="ctr"/>
          <a:p>
            <a:pPr algn="ctr"/>
            <a:r>
              <a:rPr lang="en-US" sz="1200"/>
              <a:t>Apache</a:t>
            </a:r>
            <a:endParaRPr lang="en-US" sz="1200"/>
          </a:p>
        </p:txBody>
      </p:sp>
      <p:sp>
        <p:nvSpPr>
          <p:cNvPr id="6" name="Rounded Rectangle 5"/>
          <p:cNvSpPr/>
          <p:nvPr/>
        </p:nvSpPr>
        <p:spPr>
          <a:xfrm>
            <a:off x="2017395" y="4900930"/>
            <a:ext cx="711200" cy="362585"/>
          </a:xfrm>
          <a:prstGeom prst="roundRect">
            <a:avLst/>
          </a:prstGeom>
        </p:spPr>
        <p:style>
          <a:lnRef idx="0">
            <a:srgbClr val="FFFFFF"/>
          </a:lnRef>
          <a:fillRef idx="1">
            <a:prstClr val="black"/>
          </a:fillRef>
          <a:effectRef idx="0">
            <a:srgbClr val="FFFFFF"/>
          </a:effectRef>
          <a:fontRef idx="minor">
            <a:schemeClr val="lt1"/>
          </a:fontRef>
        </p:style>
        <p:txBody>
          <a:bodyPr rtlCol="0" anchor="ctr"/>
          <a:p>
            <a:pPr algn="ctr"/>
            <a:r>
              <a:rPr lang="en-US" sz="1200"/>
              <a:t>Flink</a:t>
            </a:r>
            <a:endParaRPr lang="en-US" sz="1200"/>
          </a:p>
        </p:txBody>
      </p:sp>
      <p:sp>
        <p:nvSpPr>
          <p:cNvPr id="8" name="Rounded Rectangle 7"/>
          <p:cNvSpPr/>
          <p:nvPr/>
        </p:nvSpPr>
        <p:spPr>
          <a:xfrm>
            <a:off x="4789170" y="4900930"/>
            <a:ext cx="711200" cy="362585"/>
          </a:xfrm>
          <a:prstGeom prst="roundRect">
            <a:avLst/>
          </a:prstGeom>
        </p:spPr>
        <p:style>
          <a:lnRef idx="0">
            <a:srgbClr val="FFFFFF"/>
          </a:lnRef>
          <a:fillRef idx="1">
            <a:prstClr val="black"/>
          </a:fillRef>
          <a:effectRef idx="0">
            <a:srgbClr val="FFFFFF"/>
          </a:effectRef>
          <a:fontRef idx="minor">
            <a:schemeClr val="lt1"/>
          </a:fontRef>
        </p:style>
        <p:txBody>
          <a:bodyPr rtlCol="0" anchor="ctr"/>
          <a:p>
            <a:pPr algn="ctr"/>
            <a:r>
              <a:rPr lang="en-US" sz="1200"/>
              <a:t>Apache</a:t>
            </a:r>
            <a:endParaRPr lang="en-US" sz="1200"/>
          </a:p>
        </p:txBody>
      </p:sp>
      <p:sp>
        <p:nvSpPr>
          <p:cNvPr id="9" name="Rounded Rectangle 8"/>
          <p:cNvSpPr/>
          <p:nvPr/>
        </p:nvSpPr>
        <p:spPr>
          <a:xfrm>
            <a:off x="3824605" y="4900930"/>
            <a:ext cx="711200" cy="362585"/>
          </a:xfrm>
          <a:prstGeom prst="roundRect">
            <a:avLst/>
          </a:prstGeom>
        </p:spPr>
        <p:style>
          <a:lnRef idx="0">
            <a:srgbClr val="FFFFFF"/>
          </a:lnRef>
          <a:fillRef idx="1">
            <a:prstClr val="black"/>
          </a:fillRef>
          <a:effectRef idx="0">
            <a:srgbClr val="FFFFFF"/>
          </a:effectRef>
          <a:fontRef idx="minor">
            <a:schemeClr val="lt1"/>
          </a:fontRef>
        </p:style>
        <p:txBody>
          <a:bodyPr rtlCol="0" anchor="ctr"/>
          <a:p>
            <a:pPr algn="ctr"/>
            <a:r>
              <a:rPr lang="en-US" sz="1200"/>
              <a:t>Flink</a:t>
            </a:r>
            <a:endParaRPr lang="en-US" sz="1200"/>
          </a:p>
        </p:txBody>
      </p:sp>
      <p:sp>
        <p:nvSpPr>
          <p:cNvPr id="10" name="Oval 9"/>
          <p:cNvSpPr/>
          <p:nvPr/>
        </p:nvSpPr>
        <p:spPr>
          <a:xfrm>
            <a:off x="6102985" y="4000500"/>
            <a:ext cx="922655" cy="760730"/>
          </a:xfrm>
          <a:prstGeom prst="ellipse">
            <a:avLst/>
          </a:prstGeom>
        </p:spPr>
        <p:style>
          <a:lnRef idx="0">
            <a:srgbClr val="FFFFFF"/>
          </a:lnRef>
          <a:fillRef idx="1">
            <a:schemeClr val="accent2"/>
          </a:fillRef>
          <a:effectRef idx="0">
            <a:srgbClr val="FFFFFF"/>
          </a:effectRef>
          <a:fontRef idx="minor">
            <a:schemeClr val="lt1"/>
          </a:fontRef>
        </p:style>
        <p:txBody>
          <a:bodyPr rtlCol="0" anchor="ctr"/>
          <a:p>
            <a:pPr algn="ctr"/>
            <a:r>
              <a:rPr lang="en-US" sz="1400"/>
              <a:t>Sum</a:t>
            </a:r>
            <a:endParaRPr lang="en-US" sz="1400"/>
          </a:p>
        </p:txBody>
      </p:sp>
      <p:sp>
        <p:nvSpPr>
          <p:cNvPr id="11" name="Oval 10"/>
          <p:cNvSpPr/>
          <p:nvPr/>
        </p:nvSpPr>
        <p:spPr>
          <a:xfrm>
            <a:off x="6102985" y="5263515"/>
            <a:ext cx="923290" cy="761365"/>
          </a:xfrm>
          <a:prstGeom prst="ellipse">
            <a:avLst/>
          </a:prstGeom>
        </p:spPr>
        <p:style>
          <a:lnRef idx="0">
            <a:srgbClr val="FFFFFF"/>
          </a:lnRef>
          <a:fillRef idx="1">
            <a:schemeClr val="accent2"/>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400">
                <a:sym typeface="+mn-ea"/>
              </a:rPr>
              <a:t>Sum</a:t>
            </a:r>
            <a:endParaRPr lang="en-US" sz="1400">
              <a:sym typeface="+mn-ea"/>
            </a:endParaRPr>
          </a:p>
        </p:txBody>
      </p:sp>
      <p:sp>
        <p:nvSpPr>
          <p:cNvPr id="12" name="Can 11"/>
          <p:cNvSpPr/>
          <p:nvPr/>
        </p:nvSpPr>
        <p:spPr>
          <a:xfrm>
            <a:off x="7287260" y="3324225"/>
            <a:ext cx="753110" cy="676275"/>
          </a:xfrm>
          <a:prstGeom prst="can">
            <a:avLst/>
          </a:prstGeom>
        </p:spPr>
        <p:style>
          <a:lnRef idx="0">
            <a:srgbClr val="FFFFFF"/>
          </a:lnRef>
          <a:fillRef idx="1">
            <a:schemeClr val="accent3"/>
          </a:fillRef>
          <a:effectRef idx="0">
            <a:srgbClr val="FFFFFF"/>
          </a:effectRef>
          <a:fontRef idx="minor">
            <a:schemeClr val="dk1"/>
          </a:fontRef>
        </p:style>
        <p:txBody>
          <a:bodyPr rtlCol="0" anchor="ctr"/>
          <a:p>
            <a:pPr algn="ctr"/>
            <a:endParaRPr lang="en-US"/>
          </a:p>
        </p:txBody>
      </p:sp>
      <p:sp>
        <p:nvSpPr>
          <p:cNvPr id="13" name="Can 12"/>
          <p:cNvSpPr/>
          <p:nvPr/>
        </p:nvSpPr>
        <p:spPr>
          <a:xfrm>
            <a:off x="7287260" y="6058535"/>
            <a:ext cx="753110" cy="676275"/>
          </a:xfrm>
          <a:prstGeom prst="can">
            <a:avLst/>
          </a:prstGeom>
        </p:spPr>
        <p:style>
          <a:lnRef idx="0">
            <a:srgbClr val="FFFFFF"/>
          </a:lnRef>
          <a:fillRef idx="1">
            <a:schemeClr val="accent3"/>
          </a:fillRef>
          <a:effectRef idx="0">
            <a:srgbClr val="FFFFFF"/>
          </a:effectRef>
          <a:fontRef idx="minor">
            <a:schemeClr val="dk1"/>
          </a:fontRef>
        </p:style>
        <p:txBody>
          <a:bodyPr rtlCol="0" anchor="ctr"/>
          <a:p>
            <a:pPr algn="ctr"/>
            <a:endParaRPr lang="en-US"/>
          </a:p>
        </p:txBody>
      </p:sp>
      <p:sp>
        <p:nvSpPr>
          <p:cNvPr id="14" name="Oval 13"/>
          <p:cNvSpPr/>
          <p:nvPr/>
        </p:nvSpPr>
        <p:spPr>
          <a:xfrm>
            <a:off x="9020175" y="4000500"/>
            <a:ext cx="922655" cy="760730"/>
          </a:xfrm>
          <a:prstGeom prst="ellipse">
            <a:avLst/>
          </a:prstGeom>
        </p:spPr>
        <p:style>
          <a:lnRef idx="0">
            <a:srgbClr val="FFFFFF"/>
          </a:lnRef>
          <a:fillRef idx="1">
            <a:schemeClr val="accent2"/>
          </a:fillRef>
          <a:effectRef idx="0">
            <a:srgbClr val="FFFFFF"/>
          </a:effectRef>
          <a:fontRef idx="minor">
            <a:schemeClr val="lt1"/>
          </a:fontRef>
        </p:style>
        <p:txBody>
          <a:bodyPr rtlCol="0" anchor="ctr"/>
          <a:p>
            <a:pPr algn="ctr"/>
            <a:r>
              <a:rPr lang="en-US" sz="1400"/>
              <a:t>Print</a:t>
            </a:r>
            <a:endParaRPr lang="en-US" sz="1400"/>
          </a:p>
        </p:txBody>
      </p:sp>
      <p:sp>
        <p:nvSpPr>
          <p:cNvPr id="15" name="Oval 14"/>
          <p:cNvSpPr/>
          <p:nvPr/>
        </p:nvSpPr>
        <p:spPr>
          <a:xfrm>
            <a:off x="9020175" y="5263515"/>
            <a:ext cx="923290" cy="761365"/>
          </a:xfrm>
          <a:prstGeom prst="ellipse">
            <a:avLst/>
          </a:prstGeom>
        </p:spPr>
        <p:style>
          <a:lnRef idx="0">
            <a:srgbClr val="FFFFFF"/>
          </a:lnRef>
          <a:fillRef idx="1">
            <a:schemeClr val="accent2"/>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400">
                <a:sym typeface="+mn-ea"/>
              </a:rPr>
              <a:t>Print</a:t>
            </a:r>
            <a:endParaRPr lang="en-US" sz="1400">
              <a:sym typeface="+mn-ea"/>
            </a:endParaRPr>
          </a:p>
        </p:txBody>
      </p:sp>
      <p:cxnSp>
        <p:nvCxnSpPr>
          <p:cNvPr id="16" name="Straight Arrow Connector 15"/>
          <p:cNvCxnSpPr>
            <a:stCxn id="10" idx="6"/>
            <a:endCxn id="14" idx="2"/>
          </p:cNvCxnSpPr>
          <p:nvPr/>
        </p:nvCxnSpPr>
        <p:spPr>
          <a:xfrm>
            <a:off x="7025640" y="4380865"/>
            <a:ext cx="1994535"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7" name="Straight Arrow Connector 16"/>
          <p:cNvCxnSpPr>
            <a:stCxn id="11" idx="6"/>
            <a:endCxn id="15" idx="2"/>
          </p:cNvCxnSpPr>
          <p:nvPr/>
        </p:nvCxnSpPr>
        <p:spPr>
          <a:xfrm>
            <a:off x="7026275" y="5644515"/>
            <a:ext cx="1993900"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8" name="Straight Arrow Connector 17"/>
          <p:cNvCxnSpPr>
            <a:stCxn id="10" idx="0"/>
            <a:endCxn id="12" idx="2"/>
          </p:cNvCxnSpPr>
          <p:nvPr/>
        </p:nvCxnSpPr>
        <p:spPr>
          <a:xfrm flipV="1">
            <a:off x="6564630" y="3662680"/>
            <a:ext cx="722630" cy="33782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9" name="Straight Arrow Connector 18"/>
          <p:cNvCxnSpPr>
            <a:stCxn id="11" idx="4"/>
            <a:endCxn id="13" idx="2"/>
          </p:cNvCxnSpPr>
          <p:nvPr/>
        </p:nvCxnSpPr>
        <p:spPr>
          <a:xfrm>
            <a:off x="6564630" y="6024880"/>
            <a:ext cx="722630" cy="37211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sp>
        <p:nvSpPr>
          <p:cNvPr id="20" name="Text Box 19"/>
          <p:cNvSpPr txBox="1"/>
          <p:nvPr/>
        </p:nvSpPr>
        <p:spPr>
          <a:xfrm>
            <a:off x="7287260" y="3594735"/>
            <a:ext cx="845185" cy="245110"/>
          </a:xfrm>
          <a:prstGeom prst="rect">
            <a:avLst/>
          </a:prstGeom>
          <a:noFill/>
        </p:spPr>
        <p:txBody>
          <a:bodyPr wrap="square" rtlCol="0">
            <a:spAutoFit/>
          </a:bodyPr>
          <a:p>
            <a:r>
              <a:rPr lang="en-US" sz="1000">
                <a:solidFill>
                  <a:srgbClr val="FF0000"/>
                </a:solidFill>
                <a:effectLst>
                  <a:outerShdw blurRad="38100" dist="38100" dir="2700000" algn="tl">
                    <a:srgbClr val="000000">
                      <a:alpha val="43137"/>
                    </a:srgbClr>
                  </a:outerShdw>
                </a:effectLst>
              </a:rPr>
              <a:t>&lt;Apache,1&gt;</a:t>
            </a:r>
            <a:endParaRPr lang="en-US" sz="1000">
              <a:solidFill>
                <a:srgbClr val="FF0000"/>
              </a:solidFill>
              <a:effectLst>
                <a:outerShdw blurRad="38100" dist="38100" dir="2700000" algn="tl">
                  <a:srgbClr val="000000">
                    <a:alpha val="43137"/>
                  </a:srgbClr>
                </a:outerShdw>
              </a:effectLst>
            </a:endParaRPr>
          </a:p>
        </p:txBody>
      </p:sp>
      <p:sp>
        <p:nvSpPr>
          <p:cNvPr id="21" name="Text Box 20"/>
          <p:cNvSpPr txBox="1"/>
          <p:nvPr/>
        </p:nvSpPr>
        <p:spPr>
          <a:xfrm>
            <a:off x="10039350" y="4258310"/>
            <a:ext cx="845185" cy="245110"/>
          </a:xfrm>
          <a:prstGeom prst="rect">
            <a:avLst/>
          </a:prstGeom>
          <a:noFill/>
        </p:spPr>
        <p:txBody>
          <a:bodyPr wrap="square" rtlCol="0">
            <a:spAutoFit/>
          </a:bodyPr>
          <a:p>
            <a:r>
              <a:rPr lang="en-US" sz="1000">
                <a:solidFill>
                  <a:srgbClr val="FF0000"/>
                </a:solidFill>
                <a:effectLst>
                  <a:outerShdw blurRad="38100" dist="38100" dir="2700000" algn="tl">
                    <a:srgbClr val="000000">
                      <a:alpha val="43137"/>
                    </a:srgbClr>
                  </a:outerShdw>
                </a:effectLst>
              </a:rPr>
              <a:t>&lt;Apache,1&gt;</a:t>
            </a:r>
            <a:endParaRPr lang="en-US" sz="1000">
              <a:solidFill>
                <a:srgbClr val="FF0000"/>
              </a:solidFill>
              <a:effectLst>
                <a:outerShdw blurRad="38100" dist="38100" dir="2700000" algn="tl">
                  <a:srgbClr val="000000">
                    <a:alpha val="43137"/>
                  </a:srgbClr>
                </a:outerShdw>
              </a:effectLst>
            </a:endParaRPr>
          </a:p>
        </p:txBody>
      </p:sp>
      <p:sp>
        <p:nvSpPr>
          <p:cNvPr id="22" name="Text Box 21"/>
          <p:cNvSpPr txBox="1"/>
          <p:nvPr/>
        </p:nvSpPr>
        <p:spPr>
          <a:xfrm>
            <a:off x="7352030" y="6336030"/>
            <a:ext cx="688975" cy="245110"/>
          </a:xfrm>
          <a:prstGeom prst="rect">
            <a:avLst/>
          </a:prstGeom>
          <a:noFill/>
        </p:spPr>
        <p:txBody>
          <a:bodyPr wrap="square" rtlCol="0">
            <a:spAutoFit/>
          </a:bodyPr>
          <a:p>
            <a:r>
              <a:rPr lang="en-US" sz="1000">
                <a:solidFill>
                  <a:srgbClr val="FF0000"/>
                </a:solidFill>
                <a:effectLst>
                  <a:outerShdw blurRad="38100" dist="38100" dir="2700000" algn="tl">
                    <a:srgbClr val="000000">
                      <a:alpha val="43137"/>
                    </a:srgbClr>
                  </a:outerShdw>
                </a:effectLst>
              </a:rPr>
              <a:t>&lt;Flink,1&gt;</a:t>
            </a:r>
            <a:endParaRPr lang="en-US" sz="1000">
              <a:solidFill>
                <a:srgbClr val="FF0000"/>
              </a:solidFill>
              <a:effectLst>
                <a:outerShdw blurRad="38100" dist="38100" dir="2700000" algn="tl">
                  <a:srgbClr val="000000">
                    <a:alpha val="43137"/>
                  </a:srgbClr>
                </a:outerShdw>
              </a:effectLst>
            </a:endParaRPr>
          </a:p>
        </p:txBody>
      </p:sp>
      <p:sp>
        <p:nvSpPr>
          <p:cNvPr id="23" name="Text Box 22"/>
          <p:cNvSpPr txBox="1"/>
          <p:nvPr/>
        </p:nvSpPr>
        <p:spPr>
          <a:xfrm>
            <a:off x="10117455" y="5463540"/>
            <a:ext cx="688975" cy="245110"/>
          </a:xfrm>
          <a:prstGeom prst="rect">
            <a:avLst/>
          </a:prstGeom>
          <a:noFill/>
        </p:spPr>
        <p:txBody>
          <a:bodyPr wrap="square" rtlCol="0">
            <a:spAutoFit/>
          </a:bodyPr>
          <a:p>
            <a:r>
              <a:rPr lang="en-US" sz="1000">
                <a:solidFill>
                  <a:srgbClr val="FF0000"/>
                </a:solidFill>
                <a:effectLst>
                  <a:outerShdw blurRad="38100" dist="38100" dir="2700000" algn="tl">
                    <a:srgbClr val="000000">
                      <a:alpha val="43137"/>
                    </a:srgbClr>
                  </a:outerShdw>
                </a:effectLst>
              </a:rPr>
              <a:t>&lt;Flink,1&gt;</a:t>
            </a:r>
            <a:endParaRPr lang="en-US" sz="1000">
              <a:solidFill>
                <a:srgbClr val="FF0000"/>
              </a:solidFill>
              <a:effectLst>
                <a:outerShdw blurRad="38100" dist="38100" dir="2700000" algn="tl">
                  <a:srgbClr val="000000">
                    <a:alpha val="43137"/>
                  </a:srgbClr>
                </a:outerShdw>
              </a:effectLst>
            </a:endParaRPr>
          </a:p>
        </p:txBody>
      </p:sp>
      <p:sp>
        <p:nvSpPr>
          <p:cNvPr id="24" name="Text Box 23"/>
          <p:cNvSpPr txBox="1"/>
          <p:nvPr/>
        </p:nvSpPr>
        <p:spPr>
          <a:xfrm>
            <a:off x="7287260" y="3605530"/>
            <a:ext cx="845185" cy="245110"/>
          </a:xfrm>
          <a:prstGeom prst="rect">
            <a:avLst/>
          </a:prstGeom>
          <a:noFill/>
        </p:spPr>
        <p:txBody>
          <a:bodyPr wrap="square" rtlCol="0">
            <a:spAutoFit/>
          </a:bodyPr>
          <a:p>
            <a:r>
              <a:rPr lang="en-US" sz="1000">
                <a:solidFill>
                  <a:srgbClr val="FF0000"/>
                </a:solidFill>
                <a:effectLst>
                  <a:outerShdw blurRad="38100" dist="38100" dir="2700000" algn="tl">
                    <a:srgbClr val="000000">
                      <a:alpha val="43137"/>
                    </a:srgbClr>
                  </a:outerShdw>
                </a:effectLst>
              </a:rPr>
              <a:t>&lt;Apache,2&gt;</a:t>
            </a:r>
            <a:endParaRPr lang="en-US" sz="1000">
              <a:solidFill>
                <a:srgbClr val="FF0000"/>
              </a:solidFill>
              <a:effectLst>
                <a:outerShdw blurRad="38100" dist="38100" dir="2700000" algn="tl">
                  <a:srgbClr val="000000">
                    <a:alpha val="43137"/>
                  </a:srgbClr>
                </a:outerShdw>
              </a:effectLst>
            </a:endParaRPr>
          </a:p>
        </p:txBody>
      </p:sp>
      <p:sp>
        <p:nvSpPr>
          <p:cNvPr id="25" name="Text Box 24"/>
          <p:cNvSpPr txBox="1"/>
          <p:nvPr/>
        </p:nvSpPr>
        <p:spPr>
          <a:xfrm>
            <a:off x="10041255" y="4258310"/>
            <a:ext cx="845185" cy="245110"/>
          </a:xfrm>
          <a:prstGeom prst="rect">
            <a:avLst/>
          </a:prstGeom>
          <a:noFill/>
        </p:spPr>
        <p:txBody>
          <a:bodyPr wrap="square" rtlCol="0">
            <a:spAutoFit/>
          </a:bodyPr>
          <a:p>
            <a:r>
              <a:rPr lang="en-US" sz="1000">
                <a:solidFill>
                  <a:srgbClr val="FF0000"/>
                </a:solidFill>
                <a:effectLst>
                  <a:outerShdw blurRad="38100" dist="38100" dir="2700000" algn="tl">
                    <a:srgbClr val="000000">
                      <a:alpha val="43137"/>
                    </a:srgbClr>
                  </a:outerShdw>
                </a:effectLst>
              </a:rPr>
              <a:t>&lt;Apache,2&gt;</a:t>
            </a:r>
            <a:endParaRPr lang="en-US" sz="1000">
              <a:solidFill>
                <a:srgbClr val="FF0000"/>
              </a:solidFill>
              <a:effectLst>
                <a:outerShdw blurRad="38100" dist="38100" dir="2700000" algn="tl">
                  <a:srgbClr val="000000">
                    <a:alpha val="43137"/>
                  </a:srgbClr>
                </a:outerShdw>
              </a:effectLst>
            </a:endParaRPr>
          </a:p>
        </p:txBody>
      </p:sp>
      <p:sp>
        <p:nvSpPr>
          <p:cNvPr id="26" name="Text Box 25"/>
          <p:cNvSpPr txBox="1"/>
          <p:nvPr/>
        </p:nvSpPr>
        <p:spPr>
          <a:xfrm>
            <a:off x="7367270" y="6336030"/>
            <a:ext cx="688975" cy="245110"/>
          </a:xfrm>
          <a:prstGeom prst="rect">
            <a:avLst/>
          </a:prstGeom>
          <a:noFill/>
        </p:spPr>
        <p:txBody>
          <a:bodyPr wrap="square" rtlCol="0">
            <a:spAutoFit/>
          </a:bodyPr>
          <a:p>
            <a:r>
              <a:rPr lang="en-US" sz="1000">
                <a:solidFill>
                  <a:srgbClr val="FF0000"/>
                </a:solidFill>
                <a:effectLst>
                  <a:outerShdw blurRad="38100" dist="38100" dir="2700000" algn="tl">
                    <a:srgbClr val="000000">
                      <a:alpha val="43137"/>
                    </a:srgbClr>
                  </a:outerShdw>
                </a:effectLst>
              </a:rPr>
              <a:t>&lt;Flink,2&gt;</a:t>
            </a:r>
            <a:endParaRPr lang="en-US" sz="1000">
              <a:solidFill>
                <a:srgbClr val="FF0000"/>
              </a:solidFill>
              <a:effectLst>
                <a:outerShdw blurRad="38100" dist="38100" dir="2700000" algn="tl">
                  <a:srgbClr val="000000">
                    <a:alpha val="43137"/>
                  </a:srgbClr>
                </a:outerShdw>
              </a:effectLst>
            </a:endParaRPr>
          </a:p>
        </p:txBody>
      </p:sp>
      <p:sp>
        <p:nvSpPr>
          <p:cNvPr id="27" name="Text Box 26"/>
          <p:cNvSpPr txBox="1"/>
          <p:nvPr/>
        </p:nvSpPr>
        <p:spPr>
          <a:xfrm>
            <a:off x="10130155" y="5468620"/>
            <a:ext cx="688975" cy="245110"/>
          </a:xfrm>
          <a:prstGeom prst="rect">
            <a:avLst/>
          </a:prstGeom>
          <a:noFill/>
        </p:spPr>
        <p:txBody>
          <a:bodyPr wrap="square" rtlCol="0">
            <a:spAutoFit/>
          </a:bodyPr>
          <a:p>
            <a:r>
              <a:rPr lang="en-US" sz="1000">
                <a:solidFill>
                  <a:srgbClr val="FF0000"/>
                </a:solidFill>
                <a:effectLst>
                  <a:outerShdw blurRad="38100" dist="38100" dir="2700000" algn="tl">
                    <a:srgbClr val="000000">
                      <a:alpha val="43137"/>
                    </a:srgbClr>
                  </a:outerShdw>
                </a:effectLst>
              </a:rPr>
              <a:t>&lt;Flink,2&gt;</a:t>
            </a:r>
            <a:endParaRPr lang="en-US" sz="1000">
              <a:solidFill>
                <a:srgbClr val="FF0000"/>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0" presetClass="path" presetSubtype="0" accel="50000" decel="50000" fill="hold" grpId="1" nodeType="clickEffect">
                                  <p:stCondLst>
                                    <p:cond delay="0"/>
                                  </p:stCondLst>
                                  <p:childTnLst>
                                    <p:animMotion origin="layout" path="M 0.00046875 -0.0297222 L 0.0382813 -0.123889 " pathEditMode="relative" ptsTypes="">
                                      <p:cBhvr>
                                        <p:cTn id="36" dur="1000" fill="hold"/>
                                        <p:tgtEl>
                                          <p:spTgt spid="8"/>
                                        </p:tgtEl>
                                        <p:attrNameLst>
                                          <p:attrName>ppt_x</p:attrName>
                                          <p:attrName>ppt_y</p:attrName>
                                        </p:attrNameLst>
                                      </p:cBhvr>
                                    </p:animMotion>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2" nodeType="clickEffect">
                                  <p:stCondLst>
                                    <p:cond delay="0"/>
                                  </p:stCondLst>
                                  <p:childTnLst>
                                    <p:set>
                                      <p:cBhvr>
                                        <p:cTn id="44" dur="1" fill="hold">
                                          <p:stCondLst>
                                            <p:cond delay="0"/>
                                          </p:stCondLst>
                                        </p:cTn>
                                        <p:tgtEl>
                                          <p:spTgt spid="8"/>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grpId="1" nodeType="clickEffect">
                                  <p:stCondLst>
                                    <p:cond delay="0"/>
                                  </p:stCondLst>
                                  <p:childTnLst>
                                    <p:animMotion origin="layout" path="M -0.00239583 0.0297222 L 0.107344 0.0980556 " pathEditMode="relative" ptsTypes="">
                                      <p:cBhvr>
                                        <p:cTn id="56" dur="1000" fill="hold"/>
                                        <p:tgtEl>
                                          <p:spTgt spid="9"/>
                                        </p:tgtEl>
                                        <p:attrNameLst>
                                          <p:attrName>ppt_x</p:attrName>
                                          <p:attrName>ppt_y</p:attrName>
                                        </p:attrNameLst>
                                      </p:cBhvr>
                                    </p:animMotion>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2" nodeType="clickEffect">
                                  <p:stCondLst>
                                    <p:cond delay="0"/>
                                  </p:stCondLst>
                                  <p:childTnLst>
                                    <p:set>
                                      <p:cBhvr>
                                        <p:cTn id="64" dur="1" fill="hold">
                                          <p:stCondLst>
                                            <p:cond delay="0"/>
                                          </p:stCondLst>
                                        </p:cTn>
                                        <p:tgtEl>
                                          <p:spTgt spid="9"/>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0" presetClass="path" presetSubtype="0" accel="50000" decel="50000" fill="hold" grpId="1" nodeType="clickEffect">
                                  <p:stCondLst>
                                    <p:cond delay="0"/>
                                  </p:stCondLst>
                                  <p:childTnLst>
                                    <p:animMotion origin="layout" path="M 0.00171875 -0.0308333 L 0.18651 -0.119352 " pathEditMode="relative" ptsTypes="">
                                      <p:cBhvr>
                                        <p:cTn id="76" dur="500" fill="hold"/>
                                        <p:tgtEl>
                                          <p:spTgt spid="3"/>
                                        </p:tgtEl>
                                        <p:attrNameLst>
                                          <p:attrName>ppt_x</p:attrName>
                                          <p:attrName>ppt_y</p:attrName>
                                        </p:attrNameLst>
                                      </p:cBhvr>
                                    </p:animMotion>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2" nodeType="clickEffect">
                                  <p:stCondLst>
                                    <p:cond delay="0"/>
                                  </p:stCondLst>
                                  <p:childTnLst>
                                    <p:set>
                                      <p:cBhvr>
                                        <p:cTn id="84" dur="1" fill="hold">
                                          <p:stCondLst>
                                            <p:cond delay="0"/>
                                          </p:stCondLst>
                                        </p:cTn>
                                        <p:tgtEl>
                                          <p:spTgt spid="3"/>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6"/>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0" presetClass="path" presetSubtype="0" accel="50000" decel="50000" fill="hold" grpId="1" nodeType="clickEffect">
                                  <p:stCondLst>
                                    <p:cond delay="0"/>
                                  </p:stCondLst>
                                  <p:childTnLst>
                                    <p:animMotion origin="layout" path="M 0.00145833 0.0297222 L 0.251771 0.102593 " pathEditMode="relative" ptsTypes="">
                                      <p:cBhvr>
                                        <p:cTn id="96" dur="500" fill="hold"/>
                                        <p:tgtEl>
                                          <p:spTgt spid="6"/>
                                        </p:tgtEl>
                                        <p:attrNameLst>
                                          <p:attrName>ppt_x</p:attrName>
                                          <p:attrName>ppt_y</p:attrName>
                                        </p:attrNameLst>
                                      </p:cBhvr>
                                    </p:animMotion>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26"/>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grpId="2" nodeType="clickEffect">
                                  <p:stCondLst>
                                    <p:cond delay="0"/>
                                  </p:stCondLst>
                                  <p:childTnLst>
                                    <p:set>
                                      <p:cBhvr>
                                        <p:cTn id="104" dur="1" fill="hold">
                                          <p:stCondLst>
                                            <p:cond delay="0"/>
                                          </p:stCondLst>
                                        </p:cTn>
                                        <p:tgtEl>
                                          <p:spTgt spid="6"/>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P spid="12" grpId="0" bldLvl="0" animBg="1"/>
      <p:bldP spid="13" grpId="0" bldLvl="0" animBg="1"/>
      <p:bldP spid="14" grpId="0" bldLvl="0" animBg="1"/>
      <p:bldP spid="15" grpId="0" bldLvl="0" animBg="1"/>
      <p:bldP spid="8" grpId="0" animBg="1"/>
      <p:bldP spid="8" grpId="1" animBg="1"/>
      <p:bldP spid="20" grpId="0"/>
      <p:bldP spid="8" grpId="2" animBg="1"/>
      <p:bldP spid="21" grpId="0"/>
      <p:bldP spid="9" grpId="0" animBg="1"/>
      <p:bldP spid="9" grpId="1" animBg="1"/>
      <p:bldP spid="22" grpId="0"/>
      <p:bldP spid="9" grpId="2" animBg="1"/>
      <p:bldP spid="23" grpId="0"/>
      <p:bldP spid="3" grpId="0" animBg="1"/>
      <p:bldP spid="3" grpId="1" animBg="1"/>
      <p:bldP spid="24" grpId="0"/>
      <p:bldP spid="3" grpId="2" animBg="1"/>
      <p:bldP spid="25" grpId="0"/>
      <p:bldP spid="6" grpId="0" animBg="1"/>
      <p:bldP spid="6" grpId="1" animBg="1"/>
      <p:bldP spid="26" grpId="0"/>
      <p:bldP spid="6" grpId="2" animBg="1"/>
      <p:bldP spid="27"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10515600" cy="1062990"/>
          </a:xfrm>
        </p:spPr>
        <p:txBody>
          <a:bodyPr>
            <a:normAutofit/>
          </a:bodyPr>
          <a:p>
            <a:r>
              <a:rPr lang="en-US" sz="4000">
                <a:sym typeface="+mn-ea"/>
              </a:rPr>
              <a:t>Stateful Application</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5" name="Content Placeholder 1"/>
          <p:cNvSpPr/>
          <p:nvPr/>
        </p:nvSpPr>
        <p:spPr>
          <a:xfrm>
            <a:off x="1124585" y="1569720"/>
            <a:ext cx="10229215" cy="202501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l" fontAlgn="base">
              <a:lnSpc>
                <a:spcPct val="100000"/>
              </a:lnSpc>
              <a:spcBef>
                <a:spcPct val="20000"/>
              </a:spcBef>
              <a:buClrTx/>
              <a:buSzTx/>
              <a:buFont typeface="Wingdings" panose="05000000000000000000" charset="0"/>
              <a:buChar char="q"/>
            </a:pPr>
            <a:r>
              <a:rPr lang="en-US" sz="1600">
                <a:effectLst/>
                <a:ea typeface="+mn-ea"/>
              </a:rPr>
              <a:t>Where is the state data stored?</a:t>
            </a:r>
            <a:endParaRPr lang="en-US" sz="1600">
              <a:effectLst/>
              <a:ea typeface="+mn-ea"/>
            </a:endParaRPr>
          </a:p>
          <a:p>
            <a:pPr marL="342900" lvl="1" indent="-342900" algn="l" fontAlgn="base">
              <a:lnSpc>
                <a:spcPct val="100000"/>
              </a:lnSpc>
              <a:spcBef>
                <a:spcPct val="20000"/>
              </a:spcBef>
              <a:buClrTx/>
              <a:buSzTx/>
              <a:buFont typeface="Wingdings" panose="05000000000000000000" charset="0"/>
              <a:buChar char="q"/>
            </a:pPr>
            <a:r>
              <a:rPr lang="en-US" sz="1600">
                <a:effectLst/>
                <a:ea typeface="+mn-ea"/>
              </a:rPr>
              <a:t>How to define and access the state in Flink Application?</a:t>
            </a:r>
            <a:endParaRPr lang="en-US" sz="1600">
              <a:effectLst/>
              <a:ea typeface="+mn-ea"/>
            </a:endParaRPr>
          </a:p>
          <a:p>
            <a:pPr marL="342900" lvl="1" indent="-342900" algn="l" fontAlgn="base">
              <a:lnSpc>
                <a:spcPct val="100000"/>
              </a:lnSpc>
              <a:spcBef>
                <a:spcPct val="20000"/>
              </a:spcBef>
              <a:buClrTx/>
              <a:buSzTx/>
              <a:buFont typeface="Wingdings" panose="05000000000000000000" charset="0"/>
              <a:buChar char="q"/>
            </a:pPr>
            <a:r>
              <a:rPr lang="en-US" sz="1600">
                <a:effectLst/>
                <a:ea typeface="+mn-ea"/>
              </a:rPr>
              <a:t>How do I restore state after the Flink application restarts or flink application crashed?</a:t>
            </a:r>
            <a:endParaRPr lang="en-US" sz="1600">
              <a:effectLst/>
              <a:ea typeface="+mn-ea"/>
            </a:endParaRPr>
          </a:p>
          <a:p>
            <a:pPr marL="342900" lvl="1" indent="-342900" algn="l" fontAlgn="base">
              <a:lnSpc>
                <a:spcPct val="100000"/>
              </a:lnSpc>
              <a:spcBef>
                <a:spcPct val="20000"/>
              </a:spcBef>
              <a:buClrTx/>
              <a:buSzTx/>
              <a:buFont typeface="Wingdings" panose="05000000000000000000" charset="0"/>
              <a:buChar char="q"/>
            </a:pPr>
            <a:r>
              <a:rPr lang="en-US" sz="1600">
                <a:effectLst/>
                <a:ea typeface="+mn-ea"/>
              </a:rPr>
              <a:t>How to ensure data fault tolerance in state?</a:t>
            </a:r>
            <a:endParaRPr lang="en-US" sz="1600">
              <a:effectLst/>
              <a:ea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10515600" cy="1062990"/>
          </a:xfrm>
        </p:spPr>
        <p:txBody>
          <a:bodyPr>
            <a:normAutofit/>
          </a:bodyPr>
          <a:p>
            <a:r>
              <a:rPr lang="en-US" sz="4000">
                <a:sym typeface="+mn-ea"/>
              </a:rPr>
              <a:t>State API in Flink</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5" name="Content Placeholder 1"/>
          <p:cNvSpPr/>
          <p:nvPr/>
        </p:nvSpPr>
        <p:spPr>
          <a:xfrm>
            <a:off x="1124585" y="1569720"/>
            <a:ext cx="10229215" cy="4399915"/>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045" lvl="1" indent="-342900" algn="l" fontAlgn="base">
              <a:lnSpc>
                <a:spcPct val="150000"/>
              </a:lnSpc>
              <a:spcBef>
                <a:spcPts val="0"/>
              </a:spcBef>
              <a:buClrTx/>
              <a:buSzTx/>
              <a:buFont typeface="Wingdings" panose="05000000000000000000" charset="0"/>
              <a:buChar char="q"/>
            </a:pPr>
            <a:r>
              <a:rPr lang="en-US" sz="1600">
                <a:effectLst/>
                <a:ea typeface="+mn-ea"/>
              </a:rPr>
              <a:t>Keyed State:  If you want to use keyed state, you first need to specify a key on a `DataStream` that should be used to partition the state, and then applied the state at keyedstream operators.</a:t>
            </a:r>
            <a:endParaRPr lang="en-US" sz="1600">
              <a:effectLst/>
              <a:ea typeface="+mn-ea"/>
            </a:endParaRPr>
          </a:p>
          <a:p>
            <a:pPr marL="817245" lvl="2" indent="-342900" algn="l" fontAlgn="base">
              <a:lnSpc>
                <a:spcPct val="150000"/>
              </a:lnSpc>
              <a:spcBef>
                <a:spcPts val="0"/>
              </a:spcBef>
              <a:buClrTx/>
              <a:buSzTx/>
              <a:buFont typeface="Wingdings" panose="05000000000000000000" charset="0"/>
              <a:buChar char="ü"/>
            </a:pPr>
            <a:r>
              <a:rPr lang="en-US" sz="1600" i="1">
                <a:effectLst/>
                <a:ea typeface="+mn-ea"/>
              </a:rPr>
              <a:t>ValueState&lt;T&gt;: This keeps a value that can be updated and retrieved</a:t>
            </a:r>
            <a:endParaRPr lang="en-US" sz="1600" i="1">
              <a:effectLst/>
              <a:ea typeface="+mn-ea"/>
            </a:endParaRPr>
          </a:p>
          <a:p>
            <a:pPr marL="817245" lvl="2" indent="-342900" algn="l" fontAlgn="base">
              <a:lnSpc>
                <a:spcPct val="150000"/>
              </a:lnSpc>
              <a:spcBef>
                <a:spcPts val="0"/>
              </a:spcBef>
              <a:buClrTx/>
              <a:buSzTx/>
              <a:buFont typeface="Wingdings" panose="05000000000000000000" charset="0"/>
              <a:buChar char="ü"/>
            </a:pPr>
            <a:r>
              <a:rPr lang="en-US" sz="1600" i="1">
                <a:effectLst/>
                <a:ea typeface="+mn-ea"/>
              </a:rPr>
              <a:t>ListState&lt;T&gt;: This keeps a list of elements. You can append elements and retrieve an `Iterable` over all currently stored elements.</a:t>
            </a:r>
            <a:endParaRPr lang="en-US" sz="1600" i="1">
              <a:effectLst/>
              <a:ea typeface="+mn-ea"/>
            </a:endParaRPr>
          </a:p>
          <a:p>
            <a:pPr marL="817245" lvl="2" indent="-342900" algn="l" fontAlgn="base">
              <a:lnSpc>
                <a:spcPct val="150000"/>
              </a:lnSpc>
              <a:spcBef>
                <a:spcPts val="0"/>
              </a:spcBef>
              <a:buClrTx/>
              <a:buSzTx/>
              <a:buFont typeface="Wingdings" panose="05000000000000000000" charset="0"/>
              <a:buChar char="ü"/>
            </a:pPr>
            <a:r>
              <a:rPr lang="en-US" sz="1600" i="1">
                <a:effectLst/>
                <a:ea typeface="+mn-ea"/>
              </a:rPr>
              <a:t>ReducingState&lt;T&gt;: This keeps a single value that represents the aggregation of all values added to the state.</a:t>
            </a:r>
            <a:endParaRPr lang="en-US" sz="1600" i="1">
              <a:effectLst/>
              <a:ea typeface="+mn-ea"/>
            </a:endParaRPr>
          </a:p>
          <a:p>
            <a:pPr marL="817245" lvl="2" indent="-342900" algn="l" fontAlgn="base">
              <a:lnSpc>
                <a:spcPct val="150000"/>
              </a:lnSpc>
              <a:spcBef>
                <a:spcPts val="0"/>
              </a:spcBef>
              <a:buClrTx/>
              <a:buSzTx/>
              <a:buFont typeface="Wingdings" panose="05000000000000000000" charset="0"/>
              <a:buChar char="ü"/>
            </a:pPr>
            <a:r>
              <a:rPr lang="en-US" sz="1600" i="1">
                <a:effectLst/>
                <a:ea typeface="+mn-ea"/>
              </a:rPr>
              <a:t>AggregatingState&lt;IN, OUT&gt;: This keeps a single value that represents the aggregation of all values added to the state.</a:t>
            </a:r>
            <a:endParaRPr lang="en-US" sz="1600" i="1">
              <a:effectLst/>
              <a:ea typeface="+mn-ea"/>
            </a:endParaRPr>
          </a:p>
          <a:p>
            <a:pPr marL="817245" lvl="2" indent="-342900" algn="l" fontAlgn="base">
              <a:lnSpc>
                <a:spcPct val="150000"/>
              </a:lnSpc>
              <a:spcBef>
                <a:spcPts val="0"/>
              </a:spcBef>
              <a:buClrTx/>
              <a:buSzTx/>
              <a:buFont typeface="Wingdings" panose="05000000000000000000" charset="0"/>
              <a:buChar char="ü"/>
            </a:pPr>
            <a:r>
              <a:rPr lang="en-US" sz="1600" i="1">
                <a:effectLst/>
                <a:ea typeface="+mn-ea"/>
              </a:rPr>
              <a:t>MapState&lt;UK, UV&gt;: This keeps a list of mappings. You can put key-value pairs into the state and retrieve an `Iterable` over all currently stored mappings</a:t>
            </a:r>
            <a:endParaRPr lang="en-US" sz="1600" i="1">
              <a:effectLst/>
              <a:ea typeface="+mn-ea"/>
            </a:endParaRPr>
          </a:p>
          <a:p>
            <a:pPr marL="360045" lvl="1" indent="-342900" algn="l" fontAlgn="base">
              <a:lnSpc>
                <a:spcPct val="150000"/>
              </a:lnSpc>
              <a:spcBef>
                <a:spcPts val="0"/>
              </a:spcBef>
              <a:buClrTx/>
              <a:buSzTx/>
              <a:buFont typeface="Wingdings" panose="05000000000000000000" charset="0"/>
              <a:buChar char="q"/>
            </a:pPr>
            <a:r>
              <a:rPr lang="en-US" sz="1600">
                <a:effectLst/>
                <a:ea typeface="+mn-ea"/>
              </a:rPr>
              <a:t>Operator State:  Operator State (or non-keyed state) is state that is bound to one parallel operator instance. each parallel instance of operator have it own state.</a:t>
            </a:r>
            <a:endParaRPr lang="en-US" sz="1600">
              <a:effectLst/>
              <a:ea typeface="+mn-ea"/>
            </a:endParaRPr>
          </a:p>
          <a:p>
            <a:pPr marL="360045" lvl="1" indent="-342900" algn="l" fontAlgn="base">
              <a:lnSpc>
                <a:spcPct val="150000"/>
              </a:lnSpc>
              <a:spcBef>
                <a:spcPts val="0"/>
              </a:spcBef>
              <a:buClrTx/>
              <a:buSzTx/>
              <a:buFont typeface="Wingdings" panose="05000000000000000000" charset="0"/>
              <a:buChar char="q"/>
            </a:pPr>
            <a:r>
              <a:rPr lang="en-US" sz="1600">
                <a:effectLst/>
                <a:ea typeface="+mn-ea"/>
              </a:rPr>
              <a:t>Broadcast State: Broadcast State is a special type of Operator State. It was introduced to support use cases where records of one stream need to be broadcasted to all downstream tasks, where they are used to maintain the same state among all subtasks. This state can then be accessed while processing records of a second stream.</a:t>
            </a:r>
            <a:endParaRPr lang="en-US" sz="1600">
              <a:effectLst/>
              <a:ea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a:bodyPr>
          <a:p>
            <a:r>
              <a:rPr lang="en-US" sz="4000">
                <a:sym typeface="+mn-ea"/>
              </a:rPr>
              <a:t>operator state vs keyed state</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pic>
        <p:nvPicPr>
          <p:cNvPr id="2" name="Content Placeholder 1" descr="Flink-no-keyed-state.drawio"/>
          <p:cNvPicPr>
            <a:picLocks noChangeAspect="1"/>
          </p:cNvPicPr>
          <p:nvPr>
            <p:ph sz="half" idx="1"/>
          </p:nvPr>
        </p:nvPicPr>
        <p:blipFill>
          <a:blip r:embed="rId2"/>
          <a:stretch>
            <a:fillRect/>
          </a:stretch>
        </p:blipFill>
        <p:spPr>
          <a:xfrm>
            <a:off x="947420" y="2138680"/>
            <a:ext cx="4962525" cy="3724275"/>
          </a:xfrm>
          <a:prstGeom prst="rect">
            <a:avLst/>
          </a:prstGeom>
        </p:spPr>
      </p:pic>
      <p:cxnSp>
        <p:nvCxnSpPr>
          <p:cNvPr id="3" name="Straight Arrow Connector 2"/>
          <p:cNvCxnSpPr/>
          <p:nvPr/>
        </p:nvCxnSpPr>
        <p:spPr>
          <a:xfrm>
            <a:off x="6287770" y="1864360"/>
            <a:ext cx="0" cy="415099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6" name="Content Placeholder 5" descr="Flink-keyed-state.drawio"/>
          <p:cNvPicPr>
            <a:picLocks noChangeAspect="1"/>
          </p:cNvPicPr>
          <p:nvPr>
            <p:ph sz="half" idx="2"/>
          </p:nvPr>
        </p:nvPicPr>
        <p:blipFill>
          <a:blip r:embed="rId3"/>
          <a:stretch>
            <a:fillRect/>
          </a:stretch>
        </p:blipFill>
        <p:spPr>
          <a:xfrm>
            <a:off x="6665595" y="2030095"/>
            <a:ext cx="4962525" cy="38195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a:bodyPr>
          <a:p>
            <a:r>
              <a:rPr lang="en-US" sz="4000">
                <a:sym typeface="+mn-ea"/>
              </a:rPr>
              <a:t>Keyed State</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5" name="Content Placeholder 1"/>
          <p:cNvSpPr/>
          <p:nvPr/>
        </p:nvSpPr>
        <p:spPr>
          <a:xfrm>
            <a:off x="6224270" y="1569720"/>
            <a:ext cx="5464810" cy="619760"/>
          </a:xfrm>
          <a:prstGeom prst="rect">
            <a:avLst/>
          </a:prstGeom>
          <a:solidFill>
            <a:schemeClr val="accent1"/>
          </a:solidFill>
          <a:ln>
            <a:solidFill>
              <a:schemeClr val="tx1"/>
            </a:solidFill>
            <a:prstDash val="sysDash"/>
          </a:ln>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045" lvl="1" indent="-342900" algn="l" fontAlgn="base">
              <a:lnSpc>
                <a:spcPct val="150000"/>
              </a:lnSpc>
              <a:spcBef>
                <a:spcPts val="0"/>
              </a:spcBef>
              <a:buClrTx/>
              <a:buSzTx/>
              <a:buFont typeface="Wingdings" panose="05000000000000000000" charset="0"/>
              <a:buChar char="q"/>
            </a:pPr>
            <a:r>
              <a:rPr lang="en-US" sz="1100">
                <a:effectLst/>
                <a:ea typeface="+mn-ea"/>
              </a:rPr>
              <a:t>ValueState&lt;T&gt;: This keeps a value that can be updated and retrieved . The value can be set using update(T) and retrieved using T value().</a:t>
            </a:r>
            <a:endParaRPr lang="en-US" sz="1100">
              <a:effectLst/>
              <a:ea typeface="+mn-ea"/>
            </a:endParaRPr>
          </a:p>
        </p:txBody>
      </p:sp>
      <p:sp>
        <p:nvSpPr>
          <p:cNvPr id="2" name="Content Placeholder 1"/>
          <p:cNvSpPr/>
          <p:nvPr/>
        </p:nvSpPr>
        <p:spPr>
          <a:xfrm>
            <a:off x="705485" y="1569720"/>
            <a:ext cx="5391150" cy="2383155"/>
          </a:xfrm>
          <a:prstGeom prst="rect">
            <a:avLst/>
          </a:prstGeom>
          <a:solidFill>
            <a:schemeClr val="accent1"/>
          </a:solidFill>
          <a:ln>
            <a:solidFill>
              <a:schemeClr val="tx1"/>
            </a:solidFill>
            <a:prstDash val="sysDash"/>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 lvl="1" indent="0" algn="l" fontAlgn="base">
              <a:lnSpc>
                <a:spcPct val="150000"/>
              </a:lnSpc>
              <a:spcBef>
                <a:spcPts val="0"/>
              </a:spcBef>
              <a:buClrTx/>
              <a:buSzTx/>
              <a:buFont typeface="Wingdings" panose="05000000000000000000" charset="0"/>
              <a:buNone/>
            </a:pPr>
            <a:r>
              <a:rPr lang="en-US" sz="1200">
                <a:effectLst/>
                <a:ea typeface="+mn-ea"/>
                <a:sym typeface="+mn-ea"/>
              </a:rPr>
              <a:t>Keyed state is maintained in what can be thought of as an embedded key/value store. The state is partitioned and distributed strictly together with the streams that are read by the stateful operators. Hence, access to the key/value state is only possible on keyed streams, i.e. after a keyed/partitioned data exchange, and is restricted to the values associated with the current event’s key. Aligning the keys of streams and state makes sure that all state updates are local operations, guaranteeing consistency without transaction overhead. This alignment also allows Flink to redistribute the state and adjust the stream partitioning transparently.</a:t>
            </a:r>
            <a:endParaRPr lang="en-US" sz="1200">
              <a:effectLst/>
              <a:ea typeface="+mn-ea"/>
              <a:sym typeface="+mn-ea"/>
            </a:endParaRPr>
          </a:p>
        </p:txBody>
      </p:sp>
      <p:pic>
        <p:nvPicPr>
          <p:cNvPr id="3" name="Content Placeholder 2"/>
          <p:cNvPicPr>
            <a:picLocks noChangeAspect="1"/>
          </p:cNvPicPr>
          <p:nvPr>
            <p:ph idx="1"/>
          </p:nvPr>
        </p:nvPicPr>
        <p:blipFill>
          <a:blip r:embed="rId2"/>
          <a:stretch>
            <a:fillRect/>
          </a:stretch>
        </p:blipFill>
        <p:spPr>
          <a:xfrm>
            <a:off x="1139825" y="4047490"/>
            <a:ext cx="4071620" cy="2454275"/>
          </a:xfrm>
          <a:prstGeom prst="rect">
            <a:avLst/>
          </a:prstGeom>
        </p:spPr>
      </p:pic>
      <p:sp>
        <p:nvSpPr>
          <p:cNvPr id="6" name="Content Placeholder 1"/>
          <p:cNvSpPr/>
          <p:nvPr/>
        </p:nvSpPr>
        <p:spPr>
          <a:xfrm>
            <a:off x="6224270" y="3842385"/>
            <a:ext cx="5464810" cy="1108710"/>
          </a:xfrm>
          <a:prstGeom prst="rect">
            <a:avLst/>
          </a:prstGeom>
          <a:solidFill>
            <a:schemeClr val="accent1"/>
          </a:solidFill>
          <a:ln>
            <a:solidFill>
              <a:schemeClr val="tx1"/>
            </a:solidFill>
            <a:prstDash val="sysDash"/>
          </a:ln>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045" lvl="1" indent="-342900" algn="l" fontAlgn="base">
              <a:lnSpc>
                <a:spcPct val="150000"/>
              </a:lnSpc>
              <a:spcBef>
                <a:spcPts val="0"/>
              </a:spcBef>
              <a:buClrTx/>
              <a:buSzTx/>
              <a:buFont typeface="Wingdings" panose="05000000000000000000" charset="0"/>
              <a:buChar char="q"/>
            </a:pPr>
            <a:r>
              <a:rPr lang="en-US" sz="1100">
                <a:effectLst/>
                <a:ea typeface="+mn-ea"/>
              </a:rPr>
              <a:t>ListState&lt;T&gt;: This keeps a list of elements. You can append elements and retrieve an Iterable over all currently stored elements. Elements are added using add(T) or addAll(List&lt;T&gt;), the Iterable can be retrieved using Iterable&lt;T&gt; get(). You can also override the existing list with update(List&lt;T&gt;)</a:t>
            </a:r>
            <a:endParaRPr lang="en-US" sz="1100">
              <a:effectLst/>
              <a:ea typeface="+mn-ea"/>
            </a:endParaRPr>
          </a:p>
        </p:txBody>
      </p:sp>
      <p:sp>
        <p:nvSpPr>
          <p:cNvPr id="7" name="Content Placeholder 1"/>
          <p:cNvSpPr/>
          <p:nvPr/>
        </p:nvSpPr>
        <p:spPr>
          <a:xfrm>
            <a:off x="6224270" y="2214880"/>
            <a:ext cx="5464810" cy="633095"/>
          </a:xfrm>
          <a:prstGeom prst="rect">
            <a:avLst/>
          </a:prstGeom>
          <a:solidFill>
            <a:schemeClr val="accent1"/>
          </a:solidFill>
          <a:ln>
            <a:solidFill>
              <a:schemeClr val="tx1"/>
            </a:solidFill>
            <a:prstDash val="sysDash"/>
          </a:ln>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045" lvl="1" indent="-342900" algn="l" fontAlgn="base">
              <a:lnSpc>
                <a:spcPct val="150000"/>
              </a:lnSpc>
              <a:spcBef>
                <a:spcPts val="0"/>
              </a:spcBef>
              <a:buClrTx/>
              <a:buSzTx/>
              <a:buFont typeface="Wingdings" panose="05000000000000000000" charset="0"/>
              <a:buChar char="q"/>
            </a:pPr>
            <a:r>
              <a:rPr lang="en-US" sz="1100">
                <a:effectLst/>
                <a:ea typeface="+mn-ea"/>
              </a:rPr>
              <a:t>ReducingState&lt;T&gt;: This keeps a single value that represents the aggregation of all values added to the state. </a:t>
            </a:r>
            <a:endParaRPr lang="en-US" sz="1100">
              <a:effectLst/>
              <a:ea typeface="+mn-ea"/>
            </a:endParaRPr>
          </a:p>
        </p:txBody>
      </p:sp>
      <p:sp>
        <p:nvSpPr>
          <p:cNvPr id="8" name="Content Placeholder 1"/>
          <p:cNvSpPr/>
          <p:nvPr/>
        </p:nvSpPr>
        <p:spPr>
          <a:xfrm>
            <a:off x="6224270" y="2891155"/>
            <a:ext cx="5464175" cy="908050"/>
          </a:xfrm>
          <a:prstGeom prst="rect">
            <a:avLst/>
          </a:prstGeom>
          <a:solidFill>
            <a:schemeClr val="accent1"/>
          </a:solidFill>
          <a:ln>
            <a:solidFill>
              <a:schemeClr val="tx1"/>
            </a:solidFill>
            <a:prstDash val="sysDash"/>
          </a:ln>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045" lvl="1" indent="-342900" algn="l" fontAlgn="base">
              <a:lnSpc>
                <a:spcPct val="150000"/>
              </a:lnSpc>
              <a:spcBef>
                <a:spcPts val="0"/>
              </a:spcBef>
              <a:buClrTx/>
              <a:buSzTx/>
              <a:buFont typeface="Wingdings" panose="05000000000000000000" charset="0"/>
              <a:buChar char="q"/>
            </a:pPr>
            <a:r>
              <a:rPr lang="en-US" sz="1100">
                <a:effectLst/>
                <a:ea typeface="+mn-ea"/>
              </a:rPr>
              <a:t>AggregatingState&lt;IN, OUT&gt;: This keeps a single value that represents the aggregation of all values added to the state. Contrary to ReducingState, the aggregate type may be different from the type of elements that are added to the state. </a:t>
            </a:r>
            <a:endParaRPr lang="en-US" sz="1100">
              <a:effectLst/>
              <a:ea typeface="+mn-ea"/>
            </a:endParaRPr>
          </a:p>
        </p:txBody>
      </p:sp>
      <p:sp>
        <p:nvSpPr>
          <p:cNvPr id="9" name="Content Placeholder 1"/>
          <p:cNvSpPr/>
          <p:nvPr/>
        </p:nvSpPr>
        <p:spPr>
          <a:xfrm>
            <a:off x="6224270" y="4999990"/>
            <a:ext cx="5464175" cy="1585595"/>
          </a:xfrm>
          <a:prstGeom prst="rect">
            <a:avLst/>
          </a:prstGeom>
          <a:solidFill>
            <a:schemeClr val="accent1"/>
          </a:solidFill>
          <a:ln>
            <a:solidFill>
              <a:schemeClr val="tx1"/>
            </a:solidFill>
            <a:prstDash val="sysDash"/>
          </a:ln>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045" lvl="1" indent="-342900" algn="l" fontAlgn="base">
              <a:lnSpc>
                <a:spcPct val="150000"/>
              </a:lnSpc>
              <a:spcBef>
                <a:spcPts val="0"/>
              </a:spcBef>
              <a:buClrTx/>
              <a:buSzTx/>
              <a:buFont typeface="Wingdings" panose="05000000000000000000" charset="0"/>
              <a:buChar char="q"/>
            </a:pPr>
            <a:r>
              <a:rPr lang="en-US" sz="1100">
                <a:effectLst/>
                <a:ea typeface="+mn-ea"/>
              </a:rPr>
              <a:t>MapState&lt;UK, UV&gt;: This keeps a list of mappings. You can put key-value pairs into the state and retrieve an Iterable over all currently stored mappings. Mappings are added using put(UK, UV) or putAll(Map&lt;UK, UV&gt;). The value associated with a user key can be retrieved using get(UK). The iterable views for mappings, keys and values can be retrieved using entries(), keys() and values() respectively. You can also use isEmpty() to check whether this map contains any key-value mappings.</a:t>
            </a:r>
            <a:endParaRPr lang="en-US" sz="1100">
              <a:effectLst/>
              <a:ea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par>
                                <p:cTn id="15" presetID="53" presetClass="entr" presetSubtype="16"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fltVal val="0"/>
                                          </p:val>
                                        </p:tav>
                                        <p:tav tm="100000">
                                          <p:val>
                                            <p:strVal val="#ppt_w"/>
                                          </p:val>
                                        </p:tav>
                                      </p:tavLst>
                                    </p:anim>
                                    <p:anim calcmode="lin" valueType="num">
                                      <p:cBhvr>
                                        <p:cTn id="28" dur="500" fill="hold"/>
                                        <p:tgtEl>
                                          <p:spTgt spid="7"/>
                                        </p:tgtEl>
                                        <p:attrNameLst>
                                          <p:attrName>ppt_h</p:attrName>
                                        </p:attrNameLst>
                                      </p:cBhvr>
                                      <p:tavLst>
                                        <p:tav tm="0">
                                          <p:val>
                                            <p:fltVal val="0"/>
                                          </p:val>
                                        </p:tav>
                                        <p:tav tm="100000">
                                          <p:val>
                                            <p:strVal val="#ppt_h"/>
                                          </p:val>
                                        </p:tav>
                                      </p:tavLst>
                                    </p:anim>
                                    <p:animEffect transition="in" filter="fade">
                                      <p:cBhvr>
                                        <p:cTn id="29" dur="500"/>
                                        <p:tgtEl>
                                          <p:spTgt spid="7"/>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500" fill="hold"/>
                                        <p:tgtEl>
                                          <p:spTgt spid="8"/>
                                        </p:tgtEl>
                                        <p:attrNameLst>
                                          <p:attrName>ppt_w</p:attrName>
                                        </p:attrNameLst>
                                      </p:cBhvr>
                                      <p:tavLst>
                                        <p:tav tm="0">
                                          <p:val>
                                            <p:fltVal val="0"/>
                                          </p:val>
                                        </p:tav>
                                        <p:tav tm="100000">
                                          <p:val>
                                            <p:strVal val="#ppt_w"/>
                                          </p:val>
                                        </p:tav>
                                      </p:tavLst>
                                    </p:anim>
                                    <p:anim calcmode="lin" valueType="num">
                                      <p:cBhvr>
                                        <p:cTn id="33" dur="500" fill="hold"/>
                                        <p:tgtEl>
                                          <p:spTgt spid="8"/>
                                        </p:tgtEl>
                                        <p:attrNameLst>
                                          <p:attrName>ppt_h</p:attrName>
                                        </p:attrNameLst>
                                      </p:cBhvr>
                                      <p:tavLst>
                                        <p:tav tm="0">
                                          <p:val>
                                            <p:fltVal val="0"/>
                                          </p:val>
                                        </p:tav>
                                        <p:tav tm="100000">
                                          <p:val>
                                            <p:strVal val="#ppt_h"/>
                                          </p:val>
                                        </p:tav>
                                      </p:tavLst>
                                    </p:anim>
                                    <p:animEffect transition="in" filter="fade">
                                      <p:cBhvr>
                                        <p:cTn id="34" dur="500"/>
                                        <p:tgtEl>
                                          <p:spTgt spid="8"/>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500" fill="hold"/>
                                        <p:tgtEl>
                                          <p:spTgt spid="9"/>
                                        </p:tgtEl>
                                        <p:attrNameLst>
                                          <p:attrName>ppt_w</p:attrName>
                                        </p:attrNameLst>
                                      </p:cBhvr>
                                      <p:tavLst>
                                        <p:tav tm="0">
                                          <p:val>
                                            <p:fltVal val="0"/>
                                          </p:val>
                                        </p:tav>
                                        <p:tav tm="100000">
                                          <p:val>
                                            <p:strVal val="#ppt_w"/>
                                          </p:val>
                                        </p:tav>
                                      </p:tavLst>
                                    </p:anim>
                                    <p:anim calcmode="lin" valueType="num">
                                      <p:cBhvr>
                                        <p:cTn id="38" dur="500" fill="hold"/>
                                        <p:tgtEl>
                                          <p:spTgt spid="9"/>
                                        </p:tgtEl>
                                        <p:attrNameLst>
                                          <p:attrName>ppt_h</p:attrName>
                                        </p:attrNameLst>
                                      </p:cBhvr>
                                      <p:tavLst>
                                        <p:tav tm="0">
                                          <p:val>
                                            <p:fltVal val="0"/>
                                          </p:val>
                                        </p:tav>
                                        <p:tav tm="100000">
                                          <p:val>
                                            <p:strVal val="#ppt_h"/>
                                          </p:val>
                                        </p:tav>
                                      </p:tavLst>
                                    </p:anim>
                                    <p:animEffect transition="in" filter="fade">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26" presetClass="emph" presetSubtype="0" fill="hold" grpId="1" nodeType="clickEffect">
                                  <p:stCondLst>
                                    <p:cond delay="0"/>
                                  </p:stCondLst>
                                  <p:childTnLst>
                                    <p:animEffect transition="out" filter="fade">
                                      <p:cBhvr>
                                        <p:cTn id="43" dur="500" tmFilter="0, 0; .2, .5; .8, .5; 1, 0"/>
                                        <p:tgtEl>
                                          <p:spTgt spid="5"/>
                                        </p:tgtEl>
                                      </p:cBhvr>
                                    </p:animEffect>
                                    <p:animScale>
                                      <p:cBhvr>
                                        <p:cTn id="44" dur="500" autoRev="1" fill="hold"/>
                                        <p:tgtEl>
                                          <p:spTgt spid="5"/>
                                        </p:tgtEl>
                                      </p:cBhvr>
                                      <p:by x="105000" y="105000"/>
                                    </p:animScale>
                                  </p:childTnLst>
                                  <p:subTnLst>
                                    <p:audio>
                                      <p:cMediaNode>
                                        <p:cTn display="1" masterRel="sameClick">
                                          <p:stCondLst>
                                            <p:cond evt="begin" delay="0">
                                              <p:tn val="42"/>
                                            </p:cond>
                                          </p:stCondLst>
                                          <p:endCondLst>
                                            <p:cond evt="onStopAudio" delay="0">
                                              <p:tgtEl>
                                                <p:sldTgt/>
                                              </p:tgtEl>
                                            </p:cond>
                                          </p:endCondLst>
                                        </p:cTn>
                                        <p:tgtEl>
                                          <p:sndTgt r:embed="rId3" name="camera.wav"/>
                                        </p:tgtEl>
                                      </p:cMediaNode>
                                    </p:audio>
                                  </p:subTnLst>
                                </p:cTn>
                              </p:par>
                            </p:childTnLst>
                          </p:cTn>
                        </p:par>
                      </p:childTnLst>
                    </p:cTn>
                  </p:par>
                  <p:par>
                    <p:cTn id="45" fill="hold">
                      <p:stCondLst>
                        <p:cond delay="indefinite"/>
                      </p:stCondLst>
                      <p:childTnLst>
                        <p:par>
                          <p:cTn id="46" fill="hold">
                            <p:stCondLst>
                              <p:cond delay="0"/>
                            </p:stCondLst>
                            <p:childTnLst>
                              <p:par>
                                <p:cTn id="47" presetID="26" presetClass="emph" presetSubtype="0" fill="hold" grpId="1" nodeType="clickEffect">
                                  <p:stCondLst>
                                    <p:cond delay="0"/>
                                  </p:stCondLst>
                                  <p:childTnLst>
                                    <p:animEffect transition="out" filter="fade">
                                      <p:cBhvr>
                                        <p:cTn id="48" dur="500" tmFilter="0, 0; .2, .5; .8, .5; 1, 0"/>
                                        <p:tgtEl>
                                          <p:spTgt spid="7"/>
                                        </p:tgtEl>
                                      </p:cBhvr>
                                    </p:animEffect>
                                    <p:animScale>
                                      <p:cBhvr>
                                        <p:cTn id="49" dur="500" autoRev="1" fill="hold"/>
                                        <p:tgtEl>
                                          <p:spTgt spid="7"/>
                                        </p:tgtEl>
                                      </p:cBhvr>
                                      <p:by x="105000" y="105000"/>
                                    </p:animScale>
                                  </p:childTnLst>
                                  <p:subTnLst>
                                    <p:audio>
                                      <p:cMediaNode>
                                        <p:cTn display="1" masterRel="sameClick">
                                          <p:stCondLst>
                                            <p:cond evt="begin" delay="0">
                                              <p:tn val="47"/>
                                            </p:cond>
                                          </p:stCondLst>
                                          <p:endCondLst>
                                            <p:cond evt="onStopAudio" delay="0">
                                              <p:tgtEl>
                                                <p:sldTgt/>
                                              </p:tgtEl>
                                            </p:cond>
                                          </p:endCondLst>
                                        </p:cTn>
                                        <p:tgtEl>
                                          <p:sndTgt r:embed="rId4" name="camera.wav"/>
                                        </p:tgtEl>
                                      </p:cMediaNode>
                                    </p:audio>
                                  </p:subTnLst>
                                </p:cTn>
                              </p:par>
                            </p:childTnLst>
                          </p:cTn>
                        </p:par>
                      </p:childTnLst>
                    </p:cTn>
                  </p:par>
                  <p:par>
                    <p:cTn id="50" fill="hold">
                      <p:stCondLst>
                        <p:cond delay="indefinite"/>
                      </p:stCondLst>
                      <p:childTnLst>
                        <p:par>
                          <p:cTn id="51" fill="hold">
                            <p:stCondLst>
                              <p:cond delay="0"/>
                            </p:stCondLst>
                            <p:childTnLst>
                              <p:par>
                                <p:cTn id="52" presetID="26" presetClass="emph" presetSubtype="0" fill="hold" grpId="1" nodeType="clickEffect">
                                  <p:stCondLst>
                                    <p:cond delay="0"/>
                                  </p:stCondLst>
                                  <p:childTnLst>
                                    <p:animEffect transition="out" filter="fade">
                                      <p:cBhvr>
                                        <p:cTn id="53" dur="500" tmFilter="0, 0; .2, .5; .8, .5; 1, 0"/>
                                        <p:tgtEl>
                                          <p:spTgt spid="8"/>
                                        </p:tgtEl>
                                      </p:cBhvr>
                                    </p:animEffect>
                                    <p:animScale>
                                      <p:cBhvr>
                                        <p:cTn id="54" dur="500" autoRev="1" fill="hold"/>
                                        <p:tgtEl>
                                          <p:spTgt spid="8"/>
                                        </p:tgtEl>
                                      </p:cBhvr>
                                      <p:by x="105000" y="105000"/>
                                    </p:animScale>
                                  </p:childTnLst>
                                  <p:subTnLst>
                                    <p:audio>
                                      <p:cMediaNode>
                                        <p:cTn display="1" masterRel="sameClick">
                                          <p:stCondLst>
                                            <p:cond evt="begin" delay="0">
                                              <p:tn val="52"/>
                                            </p:cond>
                                          </p:stCondLst>
                                          <p:endCondLst>
                                            <p:cond evt="onStopAudio" delay="0">
                                              <p:tgtEl>
                                                <p:sldTgt/>
                                              </p:tgtEl>
                                            </p:cond>
                                          </p:endCondLst>
                                        </p:cTn>
                                        <p:tgtEl>
                                          <p:sndTgt r:embed="rId3" name="camera.wav"/>
                                        </p:tgtEl>
                                      </p:cMediaNode>
                                    </p:audio>
                                  </p:subTnLst>
                                </p:cTn>
                              </p:par>
                            </p:childTnLst>
                          </p:cTn>
                        </p:par>
                      </p:childTnLst>
                    </p:cTn>
                  </p:par>
                  <p:par>
                    <p:cTn id="55" fill="hold">
                      <p:stCondLst>
                        <p:cond delay="indefinite"/>
                      </p:stCondLst>
                      <p:childTnLst>
                        <p:par>
                          <p:cTn id="56" fill="hold">
                            <p:stCondLst>
                              <p:cond delay="0"/>
                            </p:stCondLst>
                            <p:childTnLst>
                              <p:par>
                                <p:cTn id="57" presetID="26" presetClass="emph" presetSubtype="0" fill="hold" grpId="1" nodeType="clickEffect">
                                  <p:stCondLst>
                                    <p:cond delay="0"/>
                                  </p:stCondLst>
                                  <p:childTnLst>
                                    <p:animEffect transition="out" filter="fade">
                                      <p:cBhvr>
                                        <p:cTn id="58" dur="500" tmFilter="0, 0; .2, .5; .8, .5; 1, 0"/>
                                        <p:tgtEl>
                                          <p:spTgt spid="6"/>
                                        </p:tgtEl>
                                      </p:cBhvr>
                                    </p:animEffect>
                                    <p:animScale>
                                      <p:cBhvr>
                                        <p:cTn id="59" dur="500" autoRev="1" fill="hold"/>
                                        <p:tgtEl>
                                          <p:spTgt spid="6"/>
                                        </p:tgtEl>
                                      </p:cBhvr>
                                      <p:by x="105000" y="105000"/>
                                    </p:animScale>
                                  </p:childTnLst>
                                  <p:subTnLst>
                                    <p:audio>
                                      <p:cMediaNode>
                                        <p:cTn display="1" masterRel="sameClick">
                                          <p:stCondLst>
                                            <p:cond evt="begin" delay="0">
                                              <p:tn val="57"/>
                                            </p:cond>
                                          </p:stCondLst>
                                          <p:endCondLst>
                                            <p:cond evt="onStopAudio" delay="0">
                                              <p:tgtEl>
                                                <p:sldTgt/>
                                              </p:tgtEl>
                                            </p:cond>
                                          </p:endCondLst>
                                        </p:cTn>
                                        <p:tgtEl>
                                          <p:sndTgt r:embed="rId3" name="camera.wav"/>
                                        </p:tgtEl>
                                      </p:cMediaNode>
                                    </p:audio>
                                  </p:subTnLst>
                                </p:cTn>
                              </p:par>
                            </p:childTnLst>
                          </p:cTn>
                        </p:par>
                      </p:childTnLst>
                    </p:cTn>
                  </p:par>
                  <p:par>
                    <p:cTn id="60" fill="hold">
                      <p:stCondLst>
                        <p:cond delay="indefinite"/>
                      </p:stCondLst>
                      <p:childTnLst>
                        <p:par>
                          <p:cTn id="61" fill="hold">
                            <p:stCondLst>
                              <p:cond delay="0"/>
                            </p:stCondLst>
                            <p:childTnLst>
                              <p:par>
                                <p:cTn id="62" presetID="26" presetClass="emph" presetSubtype="0" fill="hold" grpId="1" nodeType="clickEffect">
                                  <p:stCondLst>
                                    <p:cond delay="0"/>
                                  </p:stCondLst>
                                  <p:childTnLst>
                                    <p:animEffect transition="out" filter="fade">
                                      <p:cBhvr>
                                        <p:cTn id="63" dur="500" tmFilter="0, 0; .2, .5; .8, .5; 1, 0"/>
                                        <p:tgtEl>
                                          <p:spTgt spid="9"/>
                                        </p:tgtEl>
                                      </p:cBhvr>
                                    </p:animEffect>
                                    <p:animScale>
                                      <p:cBhvr>
                                        <p:cTn id="64" dur="500" autoRev="1" fill="hold"/>
                                        <p:tgtEl>
                                          <p:spTgt spid="9"/>
                                        </p:tgtEl>
                                      </p:cBhvr>
                                      <p:by x="105000" y="105000"/>
                                    </p:animScale>
                                  </p:childTnLst>
                                  <p:subTnLst>
                                    <p:audio>
                                      <p:cMediaNode>
                                        <p:cTn display="1" masterRel="sameClick">
                                          <p:stCondLst>
                                            <p:cond evt="begin" delay="0">
                                              <p:tn val="62"/>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P spid="6" grpId="0" animBg="1"/>
      <p:bldP spid="7" grpId="0" animBg="1"/>
      <p:bldP spid="8" grpId="0" animBg="1"/>
      <p:bldP spid="9" grpId="0" bldLvl="0" animBg="1"/>
      <p:bldP spid="5" grpId="1" animBg="1"/>
      <p:bldP spid="7" grpId="1" animBg="1"/>
      <p:bldP spid="8" grpId="1" animBg="1"/>
      <p:bldP spid="6" grpId="1" animBg="1"/>
      <p:bldP spid="9" grpId="1" bldLvl="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a:bodyPr>
          <a:p>
            <a:r>
              <a:rPr lang="en-US" sz="4000">
                <a:sym typeface="+mn-ea"/>
              </a:rPr>
              <a:t>State Time-To-Live(TTL)</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10" name="Content Placeholder 9"/>
          <p:cNvSpPr/>
          <p:nvPr>
            <p:ph sz="half" idx="1"/>
          </p:nvPr>
        </p:nvSpPr>
        <p:spPr>
          <a:xfrm>
            <a:off x="838200" y="1825625"/>
            <a:ext cx="10600690" cy="4351655"/>
          </a:xfrm>
        </p:spPr>
        <p:txBody>
          <a:bodyPr/>
          <a:p>
            <a:pPr marL="342900" indent="-342900" algn="l" fontAlgn="base">
              <a:lnSpc>
                <a:spcPct val="100000"/>
              </a:lnSpc>
              <a:spcBef>
                <a:spcPct val="20000"/>
              </a:spcBef>
              <a:buClrTx/>
              <a:buSzTx/>
              <a:buFont typeface="Wingdings" panose="05000000000000000000" charset="0"/>
              <a:buChar char="q"/>
            </a:pPr>
            <a:r>
              <a:rPr lang="en-US" sz="1800">
                <a:ea typeface="+mn-ea"/>
              </a:rPr>
              <a:t>A time-to-live (TTL) can be assigned to the keyed state of any type. If a TTL is configured and a state value has expired, the stored value will be cleaned up.</a:t>
            </a:r>
            <a:endParaRPr lang="en-US" sz="1800">
              <a:ea typeface="+mn-ea"/>
            </a:endParaRPr>
          </a:p>
          <a:p>
            <a:pPr marL="342900" indent="-342900" algn="l" fontAlgn="base">
              <a:lnSpc>
                <a:spcPct val="100000"/>
              </a:lnSpc>
              <a:spcBef>
                <a:spcPct val="20000"/>
              </a:spcBef>
              <a:buClrTx/>
              <a:buSzTx/>
              <a:buFont typeface="Wingdings" panose="05000000000000000000" charset="0"/>
              <a:buChar char="q"/>
            </a:pPr>
            <a:r>
              <a:rPr lang="en-US" sz="1800">
                <a:ea typeface="+mn-ea"/>
              </a:rPr>
              <a:t>All state collection types support per-entry TTLs. This means that list elements and map entries expire independently.</a:t>
            </a:r>
            <a:endParaRPr lang="en-US" sz="1800">
              <a:ea typeface="+mn-ea"/>
            </a:endParaRPr>
          </a:p>
          <a:p>
            <a:pPr marL="342900" indent="-342900" algn="l" fontAlgn="base">
              <a:lnSpc>
                <a:spcPct val="100000"/>
              </a:lnSpc>
              <a:spcBef>
                <a:spcPct val="20000"/>
              </a:spcBef>
              <a:buClrTx/>
              <a:buSzTx/>
              <a:buFont typeface="Wingdings" panose="05000000000000000000" charset="0"/>
              <a:buChar char="q"/>
            </a:pPr>
            <a:r>
              <a:rPr lang="en-US" sz="1800">
                <a:ea typeface="+mn-ea"/>
              </a:rPr>
              <a:t>In order to use state TTL one must first build a StateTtlConfig configuration object. The TTL functionality can then be enabled in any state descriptor by passing the configuration.</a:t>
            </a:r>
            <a:endParaRPr lang="en-US" sz="1800">
              <a:ea typeface="+mn-ea"/>
            </a:endParaRPr>
          </a:p>
        </p:txBody>
      </p:sp>
      <p:pic>
        <p:nvPicPr>
          <p:cNvPr id="103" name="Picture 102"/>
          <p:cNvPicPr/>
          <p:nvPr/>
        </p:nvPicPr>
        <p:blipFill>
          <a:blip/>
          <a:stretch>
            <a:fillRect/>
          </a:stretch>
        </p:blipFill>
        <p:spPr>
          <a:xfrm>
            <a:off x="5905500" y="3238500"/>
            <a:ext cx="381000" cy="381000"/>
          </a:xfrm>
          <a:prstGeom prst="rect">
            <a:avLst/>
          </a:prstGeom>
          <a:noFill/>
          <a:ln w="9525">
            <a:noFill/>
          </a:ln>
        </p:spPr>
      </p:pic>
      <p:pic>
        <p:nvPicPr>
          <p:cNvPr id="11" name="Content Placeholder 10"/>
          <p:cNvPicPr>
            <a:picLocks noChangeAspect="1"/>
          </p:cNvPicPr>
          <p:nvPr>
            <p:ph sz="half" idx="2"/>
          </p:nvPr>
        </p:nvPicPr>
        <p:blipFill>
          <a:blip r:embed="rId2"/>
          <a:stretch>
            <a:fillRect/>
          </a:stretch>
        </p:blipFill>
        <p:spPr>
          <a:xfrm>
            <a:off x="3895725" y="3872230"/>
            <a:ext cx="4967605" cy="20421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a:bodyPr>
          <a:p>
            <a:r>
              <a:rPr lang="en-US" sz="4000">
                <a:sym typeface="+mn-ea"/>
              </a:rPr>
              <a:t>Operator State</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10" name="Content Placeholder 9"/>
          <p:cNvSpPr/>
          <p:nvPr>
            <p:ph sz="half" idx="1"/>
          </p:nvPr>
        </p:nvSpPr>
        <p:spPr>
          <a:xfrm>
            <a:off x="838200" y="1825625"/>
            <a:ext cx="10600690" cy="4351655"/>
          </a:xfrm>
        </p:spPr>
        <p:txBody>
          <a:bodyPr/>
          <a:p>
            <a:pPr marL="342900" indent="-342900" algn="l" fontAlgn="base">
              <a:lnSpc>
                <a:spcPct val="100000"/>
              </a:lnSpc>
              <a:spcBef>
                <a:spcPct val="20000"/>
              </a:spcBef>
              <a:buClrTx/>
              <a:buSzTx/>
              <a:buFont typeface="Wingdings" panose="05000000000000000000" charset="0"/>
              <a:buChar char="q"/>
            </a:pPr>
            <a:r>
              <a:rPr lang="en-US" sz="1800">
                <a:ea typeface="+mn-ea"/>
              </a:rPr>
              <a:t>Operator State (or non-keyed state) is state that is bound to one parallel operator instance. The Kafka Connector is a good motivating example for the use of Operator State in Flink. Each parallel instance of the Kafka consumer maintains a map of topic partitions and offsets as its Operator State.</a:t>
            </a:r>
            <a:endParaRPr lang="en-US" sz="1800">
              <a:ea typeface="+mn-ea"/>
            </a:endParaRPr>
          </a:p>
          <a:p>
            <a:pPr marL="342900" indent="-342900" algn="l" fontAlgn="base">
              <a:lnSpc>
                <a:spcPct val="100000"/>
              </a:lnSpc>
              <a:spcBef>
                <a:spcPct val="20000"/>
              </a:spcBef>
              <a:buClrTx/>
              <a:buSzTx/>
              <a:buFont typeface="Wingdings" panose="05000000000000000000" charset="0"/>
              <a:buChar char="q"/>
            </a:pPr>
            <a:r>
              <a:rPr lang="en-US" sz="1800">
                <a:ea typeface="+mn-ea"/>
              </a:rPr>
              <a:t>The Operator State interfaces support redistributing state among parallel operator instances when the parallelism is changed. There are different schemes for doing this redistribution.</a:t>
            </a:r>
            <a:endParaRPr lang="en-US" sz="1800">
              <a:ea typeface="+mn-ea"/>
            </a:endParaRPr>
          </a:p>
          <a:p>
            <a:pPr marL="342900" indent="-342900" algn="l" fontAlgn="base">
              <a:lnSpc>
                <a:spcPct val="100000"/>
              </a:lnSpc>
              <a:spcBef>
                <a:spcPct val="20000"/>
              </a:spcBef>
              <a:buClrTx/>
              <a:buSzTx/>
              <a:buFont typeface="Wingdings" panose="05000000000000000000" charset="0"/>
              <a:buChar char="q"/>
            </a:pPr>
            <a:r>
              <a:rPr lang="en-US" sz="1800">
                <a:ea typeface="+mn-ea"/>
              </a:rPr>
              <a:t>In a typical stateful Flink Application you don’t need operators state. It is mostly a special type of state that is used in source/sink implementations and scenarios where you don’t have a key by which state can be partitioned.</a:t>
            </a:r>
            <a:endParaRPr lang="en-US" sz="1800">
              <a:ea typeface="+mn-ea"/>
            </a:endParaRPr>
          </a:p>
          <a:p>
            <a:pPr marL="342900" indent="-342900" algn="l" fontAlgn="base">
              <a:lnSpc>
                <a:spcPct val="100000"/>
              </a:lnSpc>
              <a:spcBef>
                <a:spcPct val="20000"/>
              </a:spcBef>
              <a:buClrTx/>
              <a:buSzTx/>
              <a:buFont typeface="Wingdings" panose="05000000000000000000" charset="0"/>
              <a:buChar char="q"/>
            </a:pPr>
            <a:r>
              <a:rPr lang="en-US" sz="1800">
                <a:ea typeface="+mn-ea"/>
              </a:rPr>
              <a:t>To use operator state, a stateful function can implement the CheckpointedFunction interface. The CheckpointedFunction interface provides access to non-keyed state with different redistribution schemes. It requires the implementation of two methods:</a:t>
            </a:r>
            <a:endParaRPr lang="en-US" sz="1800">
              <a:ea typeface="+mn-ea"/>
            </a:endParaRPr>
          </a:p>
          <a:p>
            <a:pPr lvl="1" algn="l" fontAlgn="base">
              <a:lnSpc>
                <a:spcPct val="100000"/>
              </a:lnSpc>
              <a:spcBef>
                <a:spcPct val="20000"/>
              </a:spcBef>
              <a:buClrTx/>
              <a:buSzTx/>
              <a:buFont typeface="Wingdings" panose="05000000000000000000" charset="0"/>
              <a:buChar char="ü"/>
            </a:pPr>
            <a:r>
              <a:rPr lang="en-US" sz="1540">
                <a:ea typeface="+mn-ea"/>
              </a:rPr>
              <a:t>void snapshotState(FunctionSnapshotContext context) throws Exception;</a:t>
            </a:r>
            <a:endParaRPr lang="en-US" sz="1540">
              <a:ea typeface="+mn-ea"/>
            </a:endParaRPr>
          </a:p>
          <a:p>
            <a:pPr lvl="1" algn="l" fontAlgn="base">
              <a:lnSpc>
                <a:spcPct val="100000"/>
              </a:lnSpc>
              <a:spcBef>
                <a:spcPct val="20000"/>
              </a:spcBef>
              <a:buClrTx/>
              <a:buSzTx/>
              <a:buFont typeface="Wingdings" panose="05000000000000000000" charset="0"/>
              <a:buChar char="ü"/>
            </a:pPr>
            <a:r>
              <a:rPr lang="en-US" sz="1540">
                <a:ea typeface="+mn-ea"/>
              </a:rPr>
              <a:t>void initializeState(FunctionInitializationContext context) throws Exception;</a:t>
            </a:r>
            <a:endParaRPr lang="en-US" sz="1540">
              <a:ea typeface="+mn-ea"/>
            </a:endParaRPr>
          </a:p>
        </p:txBody>
      </p:sp>
      <p:pic>
        <p:nvPicPr>
          <p:cNvPr id="103" name="Picture 102"/>
          <p:cNvPicPr/>
          <p:nvPr/>
        </p:nvPicPr>
        <p:blipFill>
          <a:blip/>
          <a:stretch>
            <a:fillRect/>
          </a:stretch>
        </p:blipFill>
        <p:spPr>
          <a:xfrm>
            <a:off x="5905500" y="3238500"/>
            <a:ext cx="381000" cy="3810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a:bodyPr>
          <a:p>
            <a:r>
              <a:rPr lang="en-US" sz="4000">
                <a:sym typeface="+mn-ea"/>
              </a:rPr>
              <a:t>State redistribution in Operator</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10" name="Content Placeholder 9"/>
          <p:cNvSpPr/>
          <p:nvPr>
            <p:ph sz="half" idx="1"/>
          </p:nvPr>
        </p:nvSpPr>
        <p:spPr>
          <a:xfrm>
            <a:off x="838200" y="1691005"/>
            <a:ext cx="10600690" cy="698500"/>
          </a:xfrm>
        </p:spPr>
        <p:txBody>
          <a:bodyPr/>
          <a:p>
            <a:pPr marL="342900" indent="-342900" algn="l" fontAlgn="base">
              <a:lnSpc>
                <a:spcPct val="100000"/>
              </a:lnSpc>
              <a:spcBef>
                <a:spcPct val="20000"/>
              </a:spcBef>
              <a:buClrTx/>
              <a:buSzTx/>
              <a:buFont typeface="Wingdings" panose="05000000000000000000" charset="0"/>
              <a:buChar char="q"/>
            </a:pPr>
            <a:r>
              <a:rPr lang="en-US" sz="1800">
                <a:ea typeface="+mn-ea"/>
              </a:rPr>
              <a:t>Currently in operator state only support list-style state, The state is expected to be a List of serializable objects, independent from each other, thus eligible for redistribution upon rescaling.</a:t>
            </a:r>
            <a:endParaRPr lang="en-US" sz="1540">
              <a:ea typeface="+mn-ea"/>
            </a:endParaRPr>
          </a:p>
        </p:txBody>
      </p:sp>
      <p:pic>
        <p:nvPicPr>
          <p:cNvPr id="103" name="Picture 102"/>
          <p:cNvPicPr/>
          <p:nvPr/>
        </p:nvPicPr>
        <p:blipFill>
          <a:blip/>
          <a:stretch>
            <a:fillRect/>
          </a:stretch>
        </p:blipFill>
        <p:spPr>
          <a:xfrm>
            <a:off x="5905500" y="3080385"/>
            <a:ext cx="381000" cy="381000"/>
          </a:xfrm>
          <a:prstGeom prst="rect">
            <a:avLst/>
          </a:prstGeom>
          <a:noFill/>
          <a:ln w="9525">
            <a:noFill/>
          </a:ln>
        </p:spPr>
      </p:pic>
      <p:sp>
        <p:nvSpPr>
          <p:cNvPr id="2" name="Content Placeholder 1"/>
          <p:cNvSpPr/>
          <p:nvPr/>
        </p:nvSpPr>
        <p:spPr>
          <a:xfrm>
            <a:off x="750570" y="2389505"/>
            <a:ext cx="5391150" cy="1528445"/>
          </a:xfrm>
          <a:prstGeom prst="rect">
            <a:avLst/>
          </a:prstGeom>
          <a:solidFill>
            <a:schemeClr val="accent1"/>
          </a:solidFill>
          <a:ln>
            <a:solidFill>
              <a:schemeClr val="tx1"/>
            </a:solidFill>
            <a:prstDash val="sysDash"/>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 lvl="1" indent="0" algn="l" fontAlgn="base">
              <a:lnSpc>
                <a:spcPct val="150000"/>
              </a:lnSpc>
              <a:spcBef>
                <a:spcPts val="0"/>
              </a:spcBef>
              <a:buClrTx/>
              <a:buSzTx/>
              <a:buFont typeface="Wingdings" panose="05000000000000000000" charset="0"/>
              <a:buNone/>
            </a:pPr>
            <a:r>
              <a:rPr lang="en-US" sz="1300" b="1" u="sng">
                <a:effectLst/>
                <a:ea typeface="+mn-ea"/>
                <a:sym typeface="+mn-ea"/>
              </a:rPr>
              <a:t>Even-split redistribution</a:t>
            </a:r>
            <a:r>
              <a:rPr lang="en-US" sz="1300">
                <a:effectLst/>
                <a:ea typeface="+mn-ea"/>
                <a:sym typeface="+mn-ea"/>
              </a:rPr>
              <a:t>: Each operator returns a List of state elements. The whole state is logically a concatenation of all lists. On restore/redistribution, the list is evenly divided into as many sublists as there are parallel operators. Each operator gets a sublist, which can be empty, or contain one or more elements. </a:t>
            </a:r>
            <a:endParaRPr lang="en-US" sz="1300">
              <a:effectLst/>
              <a:ea typeface="+mn-ea"/>
              <a:sym typeface="+mn-ea"/>
            </a:endParaRPr>
          </a:p>
        </p:txBody>
      </p:sp>
      <p:sp>
        <p:nvSpPr>
          <p:cNvPr id="3" name="Content Placeholder 1"/>
          <p:cNvSpPr/>
          <p:nvPr/>
        </p:nvSpPr>
        <p:spPr>
          <a:xfrm>
            <a:off x="6286500" y="2389505"/>
            <a:ext cx="5391150" cy="1528445"/>
          </a:xfrm>
          <a:prstGeom prst="rect">
            <a:avLst/>
          </a:prstGeom>
          <a:solidFill>
            <a:schemeClr val="accent1"/>
          </a:solidFill>
          <a:ln>
            <a:solidFill>
              <a:schemeClr val="tx1"/>
            </a:solidFill>
            <a:prstDash val="sysDash"/>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 lvl="1" indent="0" algn="l" fontAlgn="base">
              <a:lnSpc>
                <a:spcPct val="150000"/>
              </a:lnSpc>
              <a:spcBef>
                <a:spcPts val="0"/>
              </a:spcBef>
              <a:buClrTx/>
              <a:buSzTx/>
              <a:buFont typeface="Wingdings" panose="05000000000000000000" charset="0"/>
              <a:buNone/>
            </a:pPr>
            <a:r>
              <a:rPr lang="en-US" sz="1200" b="1" u="sng">
                <a:effectLst/>
                <a:ea typeface="+mn-ea"/>
                <a:sym typeface="+mn-ea"/>
              </a:rPr>
              <a:t>Union redistribution: </a:t>
            </a:r>
            <a:r>
              <a:rPr lang="en-US" sz="1200">
                <a:effectLst/>
                <a:ea typeface="+mn-ea"/>
                <a:sym typeface="+mn-ea"/>
              </a:rPr>
              <a:t>Each operator returns a List of state elements. The whole state is logically a concatenation of all lists. On restore/redistribution, each operator gets the complete list of state elements. </a:t>
            </a:r>
            <a:r>
              <a:rPr lang="en-US" sz="1200" i="1" u="sng">
                <a:effectLst>
                  <a:outerShdw blurRad="38100" dist="38100" dir="2700000" algn="tl">
                    <a:srgbClr val="000000">
                      <a:alpha val="43137"/>
                    </a:srgbClr>
                  </a:outerShdw>
                </a:effectLst>
                <a:ea typeface="+mn-ea"/>
                <a:sym typeface="+mn-ea"/>
              </a:rPr>
              <a:t>Do not use this feature</a:t>
            </a:r>
            <a:r>
              <a:rPr lang="en-US" sz="1200">
                <a:effectLst/>
                <a:ea typeface="+mn-ea"/>
                <a:sym typeface="+mn-ea"/>
              </a:rPr>
              <a:t> if your list may have high cardinality. </a:t>
            </a:r>
            <a:endParaRPr lang="en-US" sz="1200">
              <a:effectLst/>
              <a:ea typeface="+mn-ea"/>
              <a:sym typeface="+mn-ea"/>
            </a:endParaRPr>
          </a:p>
        </p:txBody>
      </p:sp>
      <p:sp>
        <p:nvSpPr>
          <p:cNvPr id="5" name="Rounded Rectangle 4"/>
          <p:cNvSpPr/>
          <p:nvPr/>
        </p:nvSpPr>
        <p:spPr>
          <a:xfrm>
            <a:off x="732790" y="4399280"/>
            <a:ext cx="789305" cy="502920"/>
          </a:xfrm>
          <a:prstGeom prst="roundRect">
            <a:avLst/>
          </a:prstGeom>
        </p:spPr>
        <p:style>
          <a:lnRef idx="0">
            <a:srgbClr val="FFFFFF"/>
          </a:lnRef>
          <a:fillRef idx="3">
            <a:schemeClr val="accent2"/>
          </a:fillRef>
          <a:effectRef idx="0">
            <a:srgbClr val="FFFFFF"/>
          </a:effectRef>
          <a:fontRef idx="minor">
            <a:schemeClr val="lt1"/>
          </a:fontRef>
        </p:style>
        <p:txBody>
          <a:bodyPr rtlCol="0" anchor="ctr"/>
          <a:p>
            <a:pPr algn="ctr"/>
            <a:r>
              <a:rPr lang="en-US" sz="1100"/>
              <a:t>subtask-1</a:t>
            </a:r>
            <a:endParaRPr lang="en-US" sz="1100"/>
          </a:p>
        </p:txBody>
      </p:sp>
      <p:sp>
        <p:nvSpPr>
          <p:cNvPr id="6" name="Rounded Rectangle 5"/>
          <p:cNvSpPr/>
          <p:nvPr/>
        </p:nvSpPr>
        <p:spPr>
          <a:xfrm>
            <a:off x="732790" y="5220335"/>
            <a:ext cx="789305" cy="502920"/>
          </a:xfrm>
          <a:prstGeom prst="roundRect">
            <a:avLst/>
          </a:prstGeom>
        </p:spPr>
        <p:style>
          <a:lnRef idx="0">
            <a:srgbClr val="FFFFFF"/>
          </a:lnRef>
          <a:fillRef idx="3">
            <a:schemeClr val="accent2"/>
          </a:fillRef>
          <a:effectRef idx="0">
            <a:srgbClr val="FFFFFF"/>
          </a:effectRef>
          <a:fontRef idx="minor">
            <a:schemeClr val="lt1"/>
          </a:fontRef>
        </p:style>
        <p:txBody>
          <a:bodyPr rtlCol="0" anchor="ctr"/>
          <a:p>
            <a:pPr algn="ctr"/>
            <a:r>
              <a:rPr lang="en-US" sz="1100">
                <a:sym typeface="+mn-ea"/>
              </a:rPr>
              <a:t>subtask-2</a:t>
            </a:r>
            <a:endParaRPr lang="en-US" sz="1100"/>
          </a:p>
        </p:txBody>
      </p:sp>
      <p:sp>
        <p:nvSpPr>
          <p:cNvPr id="7" name="Flowchart: Magnetic Disk 6"/>
          <p:cNvSpPr/>
          <p:nvPr/>
        </p:nvSpPr>
        <p:spPr>
          <a:xfrm>
            <a:off x="1778635" y="4918075"/>
            <a:ext cx="494665" cy="271145"/>
          </a:xfrm>
          <a:prstGeom prst="flowChartMagneticDisk">
            <a:avLst/>
          </a:prstGeom>
        </p:spPr>
        <p:style>
          <a:lnRef idx="0">
            <a:srgbClr val="FFFFFF"/>
          </a:lnRef>
          <a:fillRef idx="2">
            <a:schemeClr val="accent3"/>
          </a:fillRef>
          <a:effectRef idx="1">
            <a:schemeClr val="accent3"/>
          </a:effectRef>
          <a:fontRef idx="minor">
            <a:schemeClr val="dk1"/>
          </a:fontRef>
        </p:style>
        <p:txBody>
          <a:bodyPr rtlCol="0" anchor="ctr"/>
          <a:p>
            <a:pPr algn="ctr"/>
            <a:r>
              <a:rPr lang="en-US" sz="1000"/>
              <a:t>state</a:t>
            </a:r>
            <a:endParaRPr lang="en-US" sz="1000"/>
          </a:p>
        </p:txBody>
      </p:sp>
      <p:sp>
        <p:nvSpPr>
          <p:cNvPr id="8" name="Flowchart: Magnetic Disk 7"/>
          <p:cNvSpPr/>
          <p:nvPr/>
        </p:nvSpPr>
        <p:spPr>
          <a:xfrm>
            <a:off x="1778635" y="5835015"/>
            <a:ext cx="494665" cy="271145"/>
          </a:xfrm>
          <a:prstGeom prst="flowChartMagneticDisk">
            <a:avLst/>
          </a:prstGeom>
        </p:spPr>
        <p:style>
          <a:lnRef idx="0">
            <a:srgbClr val="FFFFFF"/>
          </a:lnRef>
          <a:fillRef idx="2">
            <a:schemeClr val="accent3"/>
          </a:fillRef>
          <a:effectRef idx="1">
            <a:schemeClr val="accent3"/>
          </a:effectRef>
          <a:fontRef idx="minor">
            <a:schemeClr val="dk1"/>
          </a:fontRef>
        </p:style>
        <p:txBody>
          <a:bodyPr rtlCol="0" anchor="ctr"/>
          <a:p>
            <a:pPr algn="ctr"/>
            <a:r>
              <a:rPr lang="en-US" sz="1000"/>
              <a:t>state</a:t>
            </a:r>
            <a:endParaRPr lang="en-US" sz="1000"/>
          </a:p>
        </p:txBody>
      </p:sp>
      <p:sp>
        <p:nvSpPr>
          <p:cNvPr id="9" name="Text Box 8"/>
          <p:cNvSpPr txBox="1"/>
          <p:nvPr/>
        </p:nvSpPr>
        <p:spPr>
          <a:xfrm>
            <a:off x="1714500" y="5213350"/>
            <a:ext cx="734695" cy="398780"/>
          </a:xfrm>
          <a:prstGeom prst="rect">
            <a:avLst/>
          </a:prstGeom>
          <a:noFill/>
        </p:spPr>
        <p:txBody>
          <a:bodyPr wrap="square" rtlCol="0">
            <a:spAutoFit/>
          </a:bodyPr>
          <a:p>
            <a:r>
              <a:rPr lang="en-US" sz="1000"/>
              <a:t>element1</a:t>
            </a:r>
            <a:endParaRPr lang="en-US" sz="1000"/>
          </a:p>
          <a:p>
            <a:r>
              <a:rPr lang="en-US" sz="1000"/>
              <a:t>element2</a:t>
            </a:r>
            <a:endParaRPr lang="en-US" sz="1000"/>
          </a:p>
        </p:txBody>
      </p:sp>
      <p:sp>
        <p:nvSpPr>
          <p:cNvPr id="11" name="Text Box 10"/>
          <p:cNvSpPr txBox="1"/>
          <p:nvPr/>
        </p:nvSpPr>
        <p:spPr>
          <a:xfrm>
            <a:off x="1714500" y="6146800"/>
            <a:ext cx="734695" cy="398780"/>
          </a:xfrm>
          <a:prstGeom prst="rect">
            <a:avLst/>
          </a:prstGeom>
          <a:noFill/>
        </p:spPr>
        <p:txBody>
          <a:bodyPr wrap="square" rtlCol="0">
            <a:spAutoFit/>
          </a:bodyPr>
          <a:p>
            <a:r>
              <a:rPr lang="en-US" sz="1000"/>
              <a:t>element3</a:t>
            </a:r>
            <a:endParaRPr lang="en-US" sz="1000"/>
          </a:p>
          <a:p>
            <a:r>
              <a:rPr lang="en-US" sz="1000"/>
              <a:t>element4</a:t>
            </a:r>
            <a:endParaRPr lang="en-US" sz="1000"/>
          </a:p>
        </p:txBody>
      </p:sp>
      <p:cxnSp>
        <p:nvCxnSpPr>
          <p:cNvPr id="12" name="Straight Arrow Connector 11"/>
          <p:cNvCxnSpPr>
            <a:stCxn id="5" idx="3"/>
            <a:endCxn id="7" idx="1"/>
          </p:cNvCxnSpPr>
          <p:nvPr/>
        </p:nvCxnSpPr>
        <p:spPr>
          <a:xfrm>
            <a:off x="1522095" y="4650740"/>
            <a:ext cx="504190" cy="267335"/>
          </a:xfrm>
          <a:prstGeom prst="straightConnector1">
            <a:avLst/>
          </a:prstGeom>
          <a:ln w="6350" cap="flat" cmpd="sng" algn="ctr">
            <a:solidFill>
              <a:schemeClr val="accent2"/>
            </a:solidFill>
            <a:prstDash val="dash"/>
            <a:miter lim="800000"/>
            <a:headEnd type="triangle"/>
            <a:tailEnd type="arrow" w="med" len="med"/>
          </a:ln>
        </p:spPr>
        <p:style>
          <a:lnRef idx="0">
            <a:schemeClr val="accent2"/>
          </a:lnRef>
          <a:fillRef idx="0">
            <a:srgbClr val="FFFFFF"/>
          </a:fillRef>
          <a:effectRef idx="0">
            <a:srgbClr val="FFFFFF"/>
          </a:effectRef>
          <a:fontRef idx="minor">
            <a:schemeClr val="tx1"/>
          </a:fontRef>
        </p:style>
      </p:cxnSp>
      <p:cxnSp>
        <p:nvCxnSpPr>
          <p:cNvPr id="13" name="Straight Arrow Connector 12"/>
          <p:cNvCxnSpPr/>
          <p:nvPr/>
        </p:nvCxnSpPr>
        <p:spPr>
          <a:xfrm>
            <a:off x="1522095" y="5560060"/>
            <a:ext cx="504190" cy="267335"/>
          </a:xfrm>
          <a:prstGeom prst="straightConnector1">
            <a:avLst/>
          </a:prstGeom>
          <a:ln w="6350" cap="flat" cmpd="sng" algn="ctr">
            <a:solidFill>
              <a:schemeClr val="accent2"/>
            </a:solidFill>
            <a:prstDash val="dash"/>
            <a:miter lim="800000"/>
            <a:headEnd type="triangle"/>
            <a:tailEnd type="arrow" w="med" len="med"/>
          </a:ln>
        </p:spPr>
        <p:style>
          <a:lnRef idx="0">
            <a:schemeClr val="accent2"/>
          </a:lnRef>
          <a:fillRef idx="0">
            <a:srgbClr val="FFFFFF"/>
          </a:fillRef>
          <a:effectRef idx="0">
            <a:srgbClr val="FFFFFF"/>
          </a:effectRef>
          <a:fontRef idx="minor">
            <a:schemeClr val="tx1"/>
          </a:fontRef>
        </p:style>
      </p:cxnSp>
      <p:sp>
        <p:nvSpPr>
          <p:cNvPr id="14" name="Right Arrow 13"/>
          <p:cNvSpPr/>
          <p:nvPr/>
        </p:nvSpPr>
        <p:spPr>
          <a:xfrm>
            <a:off x="2369820" y="5253355"/>
            <a:ext cx="486410" cy="335280"/>
          </a:xfrm>
          <a:prstGeom prst="rightArrow">
            <a:avLst/>
          </a:prstGeom>
        </p:spPr>
        <p:style>
          <a:lnRef idx="0">
            <a:srgbClr val="FFFFFF"/>
          </a:lnRef>
          <a:fillRef idx="1">
            <a:schemeClr val="accent4"/>
          </a:fillRef>
          <a:effectRef idx="0">
            <a:srgbClr val="FFFFFF"/>
          </a:effectRef>
          <a:fontRef idx="minor">
            <a:schemeClr val="lt1"/>
          </a:fontRef>
        </p:style>
        <p:txBody>
          <a:bodyPr rtlCol="0" anchor="ctr"/>
          <a:p>
            <a:pPr algn="ctr"/>
            <a:endParaRPr lang="en-US"/>
          </a:p>
        </p:txBody>
      </p:sp>
      <p:sp>
        <p:nvSpPr>
          <p:cNvPr id="15" name="Text Box 14"/>
          <p:cNvSpPr txBox="1"/>
          <p:nvPr/>
        </p:nvSpPr>
        <p:spPr>
          <a:xfrm>
            <a:off x="2943225" y="5085715"/>
            <a:ext cx="734695" cy="741680"/>
          </a:xfrm>
          <a:prstGeom prst="rect">
            <a:avLst/>
          </a:prstGeom>
          <a:noFill/>
        </p:spPr>
        <p:txBody>
          <a:bodyPr wrap="square" rtlCol="0">
            <a:noAutofit/>
          </a:bodyPr>
          <a:p>
            <a:r>
              <a:rPr lang="en-US" sz="1000"/>
              <a:t>element1</a:t>
            </a:r>
            <a:endParaRPr lang="en-US" sz="1000"/>
          </a:p>
          <a:p>
            <a:r>
              <a:rPr lang="en-US" sz="1000"/>
              <a:t>element2</a:t>
            </a:r>
            <a:endParaRPr lang="en-US" sz="1000"/>
          </a:p>
          <a:p>
            <a:r>
              <a:rPr lang="en-US" sz="1000">
                <a:sym typeface="+mn-ea"/>
              </a:rPr>
              <a:t>element3</a:t>
            </a:r>
            <a:endParaRPr lang="en-US" sz="1000"/>
          </a:p>
          <a:p>
            <a:r>
              <a:rPr lang="en-US" sz="1000">
                <a:sym typeface="+mn-ea"/>
              </a:rPr>
              <a:t>element4</a:t>
            </a:r>
            <a:endParaRPr lang="en-US" sz="1000"/>
          </a:p>
        </p:txBody>
      </p:sp>
      <p:sp>
        <p:nvSpPr>
          <p:cNvPr id="16" name="Rounded Rectangle 15"/>
          <p:cNvSpPr/>
          <p:nvPr/>
        </p:nvSpPr>
        <p:spPr>
          <a:xfrm>
            <a:off x="4347210" y="4383405"/>
            <a:ext cx="789305" cy="502920"/>
          </a:xfrm>
          <a:prstGeom prst="roundRect">
            <a:avLst/>
          </a:prstGeom>
        </p:spPr>
        <p:style>
          <a:lnRef idx="0">
            <a:srgbClr val="FFFFFF"/>
          </a:lnRef>
          <a:fillRef idx="3">
            <a:schemeClr val="accent2"/>
          </a:fillRef>
          <a:effectRef idx="0">
            <a:srgbClr val="FFFFFF"/>
          </a:effectRef>
          <a:fontRef idx="minor">
            <a:schemeClr val="lt1"/>
          </a:fontRef>
        </p:style>
        <p:txBody>
          <a:bodyPr rtlCol="0" anchor="ctr"/>
          <a:p>
            <a:pPr algn="ctr"/>
            <a:r>
              <a:rPr lang="en-US" sz="1100"/>
              <a:t>subtask-1</a:t>
            </a:r>
            <a:endParaRPr lang="en-US" sz="1100"/>
          </a:p>
        </p:txBody>
      </p:sp>
      <p:sp>
        <p:nvSpPr>
          <p:cNvPr id="17" name="Flowchart: Magnetic Disk 16"/>
          <p:cNvSpPr/>
          <p:nvPr/>
        </p:nvSpPr>
        <p:spPr>
          <a:xfrm>
            <a:off x="5393055" y="4886325"/>
            <a:ext cx="494665" cy="271145"/>
          </a:xfrm>
          <a:prstGeom prst="flowChartMagneticDisk">
            <a:avLst/>
          </a:prstGeom>
        </p:spPr>
        <p:style>
          <a:lnRef idx="0">
            <a:srgbClr val="FFFFFF"/>
          </a:lnRef>
          <a:fillRef idx="2">
            <a:schemeClr val="accent3"/>
          </a:fillRef>
          <a:effectRef idx="1">
            <a:schemeClr val="accent3"/>
          </a:effectRef>
          <a:fontRef idx="minor">
            <a:schemeClr val="dk1"/>
          </a:fontRef>
        </p:style>
        <p:txBody>
          <a:bodyPr rtlCol="0" anchor="ctr"/>
          <a:p>
            <a:pPr algn="ctr"/>
            <a:r>
              <a:rPr lang="en-US" sz="1000"/>
              <a:t>state</a:t>
            </a:r>
            <a:endParaRPr lang="en-US" sz="1000"/>
          </a:p>
        </p:txBody>
      </p:sp>
      <p:cxnSp>
        <p:nvCxnSpPr>
          <p:cNvPr id="18" name="Straight Arrow Connector 17"/>
          <p:cNvCxnSpPr>
            <a:stCxn id="16" idx="3"/>
            <a:endCxn id="17" idx="1"/>
          </p:cNvCxnSpPr>
          <p:nvPr/>
        </p:nvCxnSpPr>
        <p:spPr>
          <a:xfrm>
            <a:off x="5136515" y="4634865"/>
            <a:ext cx="504190" cy="251460"/>
          </a:xfrm>
          <a:prstGeom prst="straightConnector1">
            <a:avLst/>
          </a:prstGeom>
          <a:ln w="6350" cap="flat" cmpd="sng" algn="ctr">
            <a:solidFill>
              <a:schemeClr val="accent2"/>
            </a:solidFill>
            <a:prstDash val="dash"/>
            <a:miter lim="800000"/>
            <a:headEnd type="triangle"/>
            <a:tailEnd type="arrow" w="med" len="med"/>
          </a:ln>
        </p:spPr>
        <p:style>
          <a:lnRef idx="0">
            <a:schemeClr val="accent2"/>
          </a:lnRef>
          <a:fillRef idx="0">
            <a:srgbClr val="FFFFFF"/>
          </a:fillRef>
          <a:effectRef idx="0">
            <a:srgbClr val="FFFFFF"/>
          </a:effectRef>
          <a:fontRef idx="minor">
            <a:schemeClr val="tx1"/>
          </a:fontRef>
        </p:style>
      </p:cxnSp>
      <p:sp>
        <p:nvSpPr>
          <p:cNvPr id="19" name="Rounded Rectangle 18"/>
          <p:cNvSpPr/>
          <p:nvPr/>
        </p:nvSpPr>
        <p:spPr>
          <a:xfrm>
            <a:off x="4347845" y="5189220"/>
            <a:ext cx="789305" cy="502920"/>
          </a:xfrm>
          <a:prstGeom prst="roundRect">
            <a:avLst/>
          </a:prstGeom>
        </p:spPr>
        <p:style>
          <a:lnRef idx="0">
            <a:srgbClr val="FFFFFF"/>
          </a:lnRef>
          <a:fillRef idx="3">
            <a:schemeClr val="accent2"/>
          </a:fillRef>
          <a:effectRef idx="0">
            <a:srgbClr val="FFFFFF"/>
          </a:effectRef>
          <a:fontRef idx="minor">
            <a:schemeClr val="lt1"/>
          </a:fontRef>
        </p:style>
        <p:txBody>
          <a:bodyPr rtlCol="0" anchor="ctr"/>
          <a:p>
            <a:pPr algn="ctr"/>
            <a:r>
              <a:rPr lang="en-US" sz="1100"/>
              <a:t>subtask-2</a:t>
            </a:r>
            <a:endParaRPr lang="en-US" sz="1100"/>
          </a:p>
        </p:txBody>
      </p:sp>
      <p:sp>
        <p:nvSpPr>
          <p:cNvPr id="20" name="Flowchart: Magnetic Disk 19"/>
          <p:cNvSpPr/>
          <p:nvPr/>
        </p:nvSpPr>
        <p:spPr>
          <a:xfrm>
            <a:off x="5393055" y="5836285"/>
            <a:ext cx="494665" cy="271145"/>
          </a:xfrm>
          <a:prstGeom prst="flowChartMagneticDisk">
            <a:avLst/>
          </a:prstGeom>
        </p:spPr>
        <p:style>
          <a:lnRef idx="0">
            <a:srgbClr val="FFFFFF"/>
          </a:lnRef>
          <a:fillRef idx="2">
            <a:schemeClr val="accent3"/>
          </a:fillRef>
          <a:effectRef idx="1">
            <a:schemeClr val="accent3"/>
          </a:effectRef>
          <a:fontRef idx="minor">
            <a:schemeClr val="dk1"/>
          </a:fontRef>
        </p:style>
        <p:txBody>
          <a:bodyPr rtlCol="0" anchor="ctr"/>
          <a:p>
            <a:pPr algn="ctr"/>
            <a:r>
              <a:rPr lang="en-US" sz="1000"/>
              <a:t>state</a:t>
            </a:r>
            <a:endParaRPr lang="en-US" sz="1000"/>
          </a:p>
        </p:txBody>
      </p:sp>
      <p:cxnSp>
        <p:nvCxnSpPr>
          <p:cNvPr id="21" name="Straight Arrow Connector 20"/>
          <p:cNvCxnSpPr>
            <a:stCxn id="19" idx="3"/>
            <a:endCxn id="20" idx="1"/>
          </p:cNvCxnSpPr>
          <p:nvPr/>
        </p:nvCxnSpPr>
        <p:spPr>
          <a:xfrm>
            <a:off x="5137150" y="5440680"/>
            <a:ext cx="503555" cy="395605"/>
          </a:xfrm>
          <a:prstGeom prst="straightConnector1">
            <a:avLst/>
          </a:prstGeom>
          <a:ln w="6350" cap="flat" cmpd="sng" algn="ctr">
            <a:solidFill>
              <a:schemeClr val="accent2"/>
            </a:solidFill>
            <a:prstDash val="dash"/>
            <a:miter lim="800000"/>
            <a:headEnd type="triangle"/>
            <a:tailEnd type="arrow" w="med" len="med"/>
          </a:ln>
        </p:spPr>
        <p:style>
          <a:lnRef idx="0">
            <a:schemeClr val="accent2"/>
          </a:lnRef>
          <a:fillRef idx="0">
            <a:srgbClr val="FFFFFF"/>
          </a:fillRef>
          <a:effectRef idx="0">
            <a:srgbClr val="FFFFFF"/>
          </a:effectRef>
          <a:fontRef idx="minor">
            <a:schemeClr val="tx1"/>
          </a:fontRef>
        </p:style>
      </p:cxnSp>
      <p:sp>
        <p:nvSpPr>
          <p:cNvPr id="22" name="Text Box 21"/>
          <p:cNvSpPr txBox="1"/>
          <p:nvPr/>
        </p:nvSpPr>
        <p:spPr>
          <a:xfrm>
            <a:off x="5393055" y="5161915"/>
            <a:ext cx="734695" cy="398780"/>
          </a:xfrm>
          <a:prstGeom prst="rect">
            <a:avLst/>
          </a:prstGeom>
          <a:noFill/>
        </p:spPr>
        <p:txBody>
          <a:bodyPr wrap="square" rtlCol="0">
            <a:spAutoFit/>
          </a:bodyPr>
          <a:p>
            <a:r>
              <a:rPr lang="en-US" sz="1000"/>
              <a:t>element1</a:t>
            </a:r>
            <a:endParaRPr lang="en-US" sz="1000"/>
          </a:p>
          <a:p>
            <a:r>
              <a:rPr lang="en-US" sz="1000"/>
              <a:t>element3</a:t>
            </a:r>
            <a:endParaRPr lang="en-US" sz="1000"/>
          </a:p>
        </p:txBody>
      </p:sp>
      <p:sp>
        <p:nvSpPr>
          <p:cNvPr id="23" name="Text Box 22"/>
          <p:cNvSpPr txBox="1"/>
          <p:nvPr/>
        </p:nvSpPr>
        <p:spPr>
          <a:xfrm>
            <a:off x="5407025" y="6125845"/>
            <a:ext cx="734695" cy="398780"/>
          </a:xfrm>
          <a:prstGeom prst="rect">
            <a:avLst/>
          </a:prstGeom>
          <a:noFill/>
        </p:spPr>
        <p:txBody>
          <a:bodyPr wrap="square" rtlCol="0">
            <a:spAutoFit/>
          </a:bodyPr>
          <a:p>
            <a:r>
              <a:rPr lang="en-US" sz="1000"/>
              <a:t>element2</a:t>
            </a:r>
            <a:endParaRPr lang="en-US" sz="1000"/>
          </a:p>
          <a:p>
            <a:r>
              <a:rPr lang="en-US" sz="1000"/>
              <a:t>element4</a:t>
            </a:r>
            <a:endParaRPr lang="en-US" sz="1000"/>
          </a:p>
        </p:txBody>
      </p:sp>
      <p:cxnSp>
        <p:nvCxnSpPr>
          <p:cNvPr id="24" name="Straight Arrow Connector 23"/>
          <p:cNvCxnSpPr>
            <a:stCxn id="15" idx="3"/>
            <a:endCxn id="16" idx="1"/>
          </p:cNvCxnSpPr>
          <p:nvPr/>
        </p:nvCxnSpPr>
        <p:spPr>
          <a:xfrm flipV="1">
            <a:off x="3677920" y="4634865"/>
            <a:ext cx="669290" cy="821690"/>
          </a:xfrm>
          <a:prstGeom prst="straightConnector1">
            <a:avLst/>
          </a:prstGeom>
          <a:ln>
            <a:tailEnd type="arrow" w="med" len="med"/>
          </a:ln>
        </p:spPr>
        <p:style>
          <a:lnRef idx="2">
            <a:schemeClr val="accent2"/>
          </a:lnRef>
          <a:fillRef idx="0">
            <a:srgbClr val="FFFFFF"/>
          </a:fillRef>
          <a:effectRef idx="0">
            <a:srgbClr val="FFFFFF"/>
          </a:effectRef>
          <a:fontRef idx="minor">
            <a:schemeClr val="tx1"/>
          </a:fontRef>
        </p:style>
      </p:cxnSp>
      <p:cxnSp>
        <p:nvCxnSpPr>
          <p:cNvPr id="25" name="Straight Arrow Connector 24"/>
          <p:cNvCxnSpPr>
            <a:stCxn id="15" idx="3"/>
          </p:cNvCxnSpPr>
          <p:nvPr/>
        </p:nvCxnSpPr>
        <p:spPr>
          <a:xfrm>
            <a:off x="3677920" y="5456555"/>
            <a:ext cx="614045" cy="3810"/>
          </a:xfrm>
          <a:prstGeom prst="straightConnector1">
            <a:avLst/>
          </a:prstGeom>
          <a:ln>
            <a:tailEnd type="arrow" w="med" len="med"/>
          </a:ln>
        </p:spPr>
        <p:style>
          <a:lnRef idx="2">
            <a:schemeClr val="accent2"/>
          </a:lnRef>
          <a:fillRef idx="0">
            <a:srgbClr val="FFFFFF"/>
          </a:fillRef>
          <a:effectRef idx="0">
            <a:srgbClr val="FFFFFF"/>
          </a:effectRef>
          <a:fontRef idx="minor">
            <a:schemeClr val="tx1"/>
          </a:fontRef>
        </p:style>
      </p:cxnSp>
      <p:sp>
        <p:nvSpPr>
          <p:cNvPr id="47" name="Rounded Rectangle 46"/>
          <p:cNvSpPr/>
          <p:nvPr/>
        </p:nvSpPr>
        <p:spPr>
          <a:xfrm>
            <a:off x="6222365" y="4399280"/>
            <a:ext cx="789305" cy="502920"/>
          </a:xfrm>
          <a:prstGeom prst="roundRect">
            <a:avLst/>
          </a:prstGeom>
        </p:spPr>
        <p:style>
          <a:lnRef idx="0">
            <a:srgbClr val="FFFFFF"/>
          </a:lnRef>
          <a:fillRef idx="3">
            <a:schemeClr val="accent2"/>
          </a:fillRef>
          <a:effectRef idx="0">
            <a:srgbClr val="FFFFFF"/>
          </a:effectRef>
          <a:fontRef idx="minor">
            <a:schemeClr val="lt1"/>
          </a:fontRef>
        </p:style>
        <p:txBody>
          <a:bodyPr rtlCol="0" anchor="ctr"/>
          <a:p>
            <a:pPr algn="ctr"/>
            <a:r>
              <a:rPr lang="en-US" sz="1100"/>
              <a:t>subtask-1</a:t>
            </a:r>
            <a:endParaRPr lang="en-US" sz="1100"/>
          </a:p>
        </p:txBody>
      </p:sp>
      <p:sp>
        <p:nvSpPr>
          <p:cNvPr id="48" name="Rounded Rectangle 47"/>
          <p:cNvSpPr/>
          <p:nvPr/>
        </p:nvSpPr>
        <p:spPr>
          <a:xfrm>
            <a:off x="6222365" y="5220335"/>
            <a:ext cx="789305" cy="502920"/>
          </a:xfrm>
          <a:prstGeom prst="roundRect">
            <a:avLst/>
          </a:prstGeom>
        </p:spPr>
        <p:style>
          <a:lnRef idx="0">
            <a:srgbClr val="FFFFFF"/>
          </a:lnRef>
          <a:fillRef idx="3">
            <a:schemeClr val="accent2"/>
          </a:fillRef>
          <a:effectRef idx="0">
            <a:srgbClr val="FFFFFF"/>
          </a:effectRef>
          <a:fontRef idx="minor">
            <a:schemeClr val="lt1"/>
          </a:fontRef>
        </p:style>
        <p:txBody>
          <a:bodyPr rtlCol="0" anchor="ctr"/>
          <a:p>
            <a:pPr algn="ctr"/>
            <a:r>
              <a:rPr lang="en-US" sz="1100">
                <a:sym typeface="+mn-ea"/>
              </a:rPr>
              <a:t>subtask-2</a:t>
            </a:r>
            <a:endParaRPr lang="en-US" sz="1100"/>
          </a:p>
        </p:txBody>
      </p:sp>
      <p:sp>
        <p:nvSpPr>
          <p:cNvPr id="49" name="Flowchart: Magnetic Disk 48"/>
          <p:cNvSpPr/>
          <p:nvPr/>
        </p:nvSpPr>
        <p:spPr>
          <a:xfrm>
            <a:off x="7268210" y="4918075"/>
            <a:ext cx="494665" cy="271145"/>
          </a:xfrm>
          <a:prstGeom prst="flowChartMagneticDisk">
            <a:avLst/>
          </a:prstGeom>
        </p:spPr>
        <p:style>
          <a:lnRef idx="0">
            <a:srgbClr val="FFFFFF"/>
          </a:lnRef>
          <a:fillRef idx="2">
            <a:schemeClr val="accent3"/>
          </a:fillRef>
          <a:effectRef idx="1">
            <a:schemeClr val="accent3"/>
          </a:effectRef>
          <a:fontRef idx="minor">
            <a:schemeClr val="dk1"/>
          </a:fontRef>
        </p:style>
        <p:txBody>
          <a:bodyPr rtlCol="0" anchor="ctr"/>
          <a:p>
            <a:pPr algn="ctr"/>
            <a:r>
              <a:rPr lang="en-US" sz="1000"/>
              <a:t>state</a:t>
            </a:r>
            <a:endParaRPr lang="en-US" sz="1000"/>
          </a:p>
        </p:txBody>
      </p:sp>
      <p:sp>
        <p:nvSpPr>
          <p:cNvPr id="50" name="Flowchart: Magnetic Disk 49"/>
          <p:cNvSpPr/>
          <p:nvPr/>
        </p:nvSpPr>
        <p:spPr>
          <a:xfrm>
            <a:off x="7268210" y="5835015"/>
            <a:ext cx="494665" cy="271145"/>
          </a:xfrm>
          <a:prstGeom prst="flowChartMagneticDisk">
            <a:avLst/>
          </a:prstGeom>
        </p:spPr>
        <p:style>
          <a:lnRef idx="0">
            <a:srgbClr val="FFFFFF"/>
          </a:lnRef>
          <a:fillRef idx="2">
            <a:schemeClr val="accent3"/>
          </a:fillRef>
          <a:effectRef idx="1">
            <a:schemeClr val="accent3"/>
          </a:effectRef>
          <a:fontRef idx="minor">
            <a:schemeClr val="dk1"/>
          </a:fontRef>
        </p:style>
        <p:txBody>
          <a:bodyPr rtlCol="0" anchor="ctr"/>
          <a:p>
            <a:pPr algn="ctr"/>
            <a:r>
              <a:rPr lang="en-US" sz="1000"/>
              <a:t>state</a:t>
            </a:r>
            <a:endParaRPr lang="en-US" sz="1000"/>
          </a:p>
        </p:txBody>
      </p:sp>
      <p:sp>
        <p:nvSpPr>
          <p:cNvPr id="51" name="Text Box 50"/>
          <p:cNvSpPr txBox="1"/>
          <p:nvPr/>
        </p:nvSpPr>
        <p:spPr>
          <a:xfrm>
            <a:off x="7204075" y="5213350"/>
            <a:ext cx="734695" cy="398780"/>
          </a:xfrm>
          <a:prstGeom prst="rect">
            <a:avLst/>
          </a:prstGeom>
          <a:noFill/>
        </p:spPr>
        <p:txBody>
          <a:bodyPr wrap="square" rtlCol="0">
            <a:spAutoFit/>
          </a:bodyPr>
          <a:p>
            <a:r>
              <a:rPr lang="en-US" sz="1000"/>
              <a:t>element1</a:t>
            </a:r>
            <a:endParaRPr lang="en-US" sz="1000"/>
          </a:p>
          <a:p>
            <a:r>
              <a:rPr lang="en-US" sz="1000"/>
              <a:t>element2</a:t>
            </a:r>
            <a:endParaRPr lang="en-US" sz="1000"/>
          </a:p>
        </p:txBody>
      </p:sp>
      <p:sp>
        <p:nvSpPr>
          <p:cNvPr id="52" name="Text Box 51"/>
          <p:cNvSpPr txBox="1"/>
          <p:nvPr/>
        </p:nvSpPr>
        <p:spPr>
          <a:xfrm>
            <a:off x="7204075" y="6146800"/>
            <a:ext cx="734695" cy="398780"/>
          </a:xfrm>
          <a:prstGeom prst="rect">
            <a:avLst/>
          </a:prstGeom>
          <a:noFill/>
        </p:spPr>
        <p:txBody>
          <a:bodyPr wrap="square" rtlCol="0">
            <a:spAutoFit/>
          </a:bodyPr>
          <a:p>
            <a:r>
              <a:rPr lang="en-US" sz="1000"/>
              <a:t>element3</a:t>
            </a:r>
            <a:endParaRPr lang="en-US" sz="1000"/>
          </a:p>
          <a:p>
            <a:r>
              <a:rPr lang="en-US" sz="1000"/>
              <a:t>element4</a:t>
            </a:r>
            <a:endParaRPr lang="en-US" sz="1000"/>
          </a:p>
        </p:txBody>
      </p:sp>
      <p:cxnSp>
        <p:nvCxnSpPr>
          <p:cNvPr id="53" name="Straight Arrow Connector 52"/>
          <p:cNvCxnSpPr>
            <a:stCxn id="47" idx="3"/>
            <a:endCxn id="49" idx="1"/>
          </p:cNvCxnSpPr>
          <p:nvPr/>
        </p:nvCxnSpPr>
        <p:spPr>
          <a:xfrm>
            <a:off x="7011670" y="4650740"/>
            <a:ext cx="504190" cy="267335"/>
          </a:xfrm>
          <a:prstGeom prst="straightConnector1">
            <a:avLst/>
          </a:prstGeom>
          <a:ln w="6350" cap="flat" cmpd="sng" algn="ctr">
            <a:solidFill>
              <a:schemeClr val="accent2"/>
            </a:solidFill>
            <a:prstDash val="dash"/>
            <a:miter lim="800000"/>
            <a:headEnd type="triangle"/>
            <a:tailEnd type="arrow" w="med" len="med"/>
          </a:ln>
        </p:spPr>
        <p:style>
          <a:lnRef idx="0">
            <a:schemeClr val="accent2"/>
          </a:lnRef>
          <a:fillRef idx="0">
            <a:srgbClr val="FFFFFF"/>
          </a:fillRef>
          <a:effectRef idx="0">
            <a:srgbClr val="FFFFFF"/>
          </a:effectRef>
          <a:fontRef idx="minor">
            <a:schemeClr val="tx1"/>
          </a:fontRef>
        </p:style>
      </p:cxnSp>
      <p:cxnSp>
        <p:nvCxnSpPr>
          <p:cNvPr id="54" name="Straight Arrow Connector 53"/>
          <p:cNvCxnSpPr/>
          <p:nvPr/>
        </p:nvCxnSpPr>
        <p:spPr>
          <a:xfrm>
            <a:off x="7011670" y="5560060"/>
            <a:ext cx="504190" cy="267335"/>
          </a:xfrm>
          <a:prstGeom prst="straightConnector1">
            <a:avLst/>
          </a:prstGeom>
          <a:ln w="6350" cap="flat" cmpd="sng" algn="ctr">
            <a:solidFill>
              <a:schemeClr val="accent2"/>
            </a:solidFill>
            <a:prstDash val="dash"/>
            <a:miter lim="800000"/>
            <a:headEnd type="triangle"/>
            <a:tailEnd type="arrow" w="med" len="med"/>
          </a:ln>
        </p:spPr>
        <p:style>
          <a:lnRef idx="0">
            <a:schemeClr val="accent2"/>
          </a:lnRef>
          <a:fillRef idx="0">
            <a:srgbClr val="FFFFFF"/>
          </a:fillRef>
          <a:effectRef idx="0">
            <a:srgbClr val="FFFFFF"/>
          </a:effectRef>
          <a:fontRef idx="minor">
            <a:schemeClr val="tx1"/>
          </a:fontRef>
        </p:style>
      </p:cxnSp>
      <p:sp>
        <p:nvSpPr>
          <p:cNvPr id="55" name="Right Arrow 54"/>
          <p:cNvSpPr/>
          <p:nvPr/>
        </p:nvSpPr>
        <p:spPr>
          <a:xfrm>
            <a:off x="7859395" y="5253355"/>
            <a:ext cx="486410" cy="335280"/>
          </a:xfrm>
          <a:prstGeom prst="rightArrow">
            <a:avLst/>
          </a:prstGeom>
        </p:spPr>
        <p:style>
          <a:lnRef idx="0">
            <a:srgbClr val="FFFFFF"/>
          </a:lnRef>
          <a:fillRef idx="1">
            <a:schemeClr val="accent4"/>
          </a:fillRef>
          <a:effectRef idx="0">
            <a:srgbClr val="FFFFFF"/>
          </a:effectRef>
          <a:fontRef idx="minor">
            <a:schemeClr val="lt1"/>
          </a:fontRef>
        </p:style>
        <p:txBody>
          <a:bodyPr rtlCol="0" anchor="ctr"/>
          <a:p>
            <a:pPr algn="ctr"/>
            <a:endParaRPr lang="en-US"/>
          </a:p>
        </p:txBody>
      </p:sp>
      <p:sp>
        <p:nvSpPr>
          <p:cNvPr id="56" name="Text Box 55"/>
          <p:cNvSpPr txBox="1"/>
          <p:nvPr/>
        </p:nvSpPr>
        <p:spPr>
          <a:xfrm>
            <a:off x="8432800" y="5085715"/>
            <a:ext cx="734695" cy="741680"/>
          </a:xfrm>
          <a:prstGeom prst="rect">
            <a:avLst/>
          </a:prstGeom>
          <a:noFill/>
        </p:spPr>
        <p:txBody>
          <a:bodyPr wrap="square" rtlCol="0">
            <a:noAutofit/>
          </a:bodyPr>
          <a:p>
            <a:r>
              <a:rPr lang="en-US" sz="1000"/>
              <a:t>element1</a:t>
            </a:r>
            <a:endParaRPr lang="en-US" sz="1000"/>
          </a:p>
          <a:p>
            <a:r>
              <a:rPr lang="en-US" sz="1000"/>
              <a:t>element2</a:t>
            </a:r>
            <a:endParaRPr lang="en-US" sz="1000"/>
          </a:p>
          <a:p>
            <a:r>
              <a:rPr lang="en-US" sz="1000">
                <a:sym typeface="+mn-ea"/>
              </a:rPr>
              <a:t>element3</a:t>
            </a:r>
            <a:endParaRPr lang="en-US" sz="1000"/>
          </a:p>
          <a:p>
            <a:r>
              <a:rPr lang="en-US" sz="1000">
                <a:sym typeface="+mn-ea"/>
              </a:rPr>
              <a:t>element4</a:t>
            </a:r>
            <a:endParaRPr lang="en-US" sz="1000"/>
          </a:p>
        </p:txBody>
      </p:sp>
      <p:sp>
        <p:nvSpPr>
          <p:cNvPr id="57" name="Rounded Rectangle 56"/>
          <p:cNvSpPr/>
          <p:nvPr/>
        </p:nvSpPr>
        <p:spPr>
          <a:xfrm>
            <a:off x="9836785" y="4383405"/>
            <a:ext cx="789305" cy="502920"/>
          </a:xfrm>
          <a:prstGeom prst="roundRect">
            <a:avLst/>
          </a:prstGeom>
        </p:spPr>
        <p:style>
          <a:lnRef idx="0">
            <a:srgbClr val="FFFFFF"/>
          </a:lnRef>
          <a:fillRef idx="3">
            <a:schemeClr val="accent2"/>
          </a:fillRef>
          <a:effectRef idx="0">
            <a:srgbClr val="FFFFFF"/>
          </a:effectRef>
          <a:fontRef idx="minor">
            <a:schemeClr val="lt1"/>
          </a:fontRef>
        </p:style>
        <p:txBody>
          <a:bodyPr rtlCol="0" anchor="ctr"/>
          <a:p>
            <a:pPr algn="ctr"/>
            <a:r>
              <a:rPr lang="en-US" sz="1100"/>
              <a:t>subtask-1</a:t>
            </a:r>
            <a:endParaRPr lang="en-US" sz="1100"/>
          </a:p>
        </p:txBody>
      </p:sp>
      <p:sp>
        <p:nvSpPr>
          <p:cNvPr id="58" name="Flowchart: Magnetic Disk 57"/>
          <p:cNvSpPr/>
          <p:nvPr/>
        </p:nvSpPr>
        <p:spPr>
          <a:xfrm>
            <a:off x="10882630" y="4886325"/>
            <a:ext cx="494665" cy="271145"/>
          </a:xfrm>
          <a:prstGeom prst="flowChartMagneticDisk">
            <a:avLst/>
          </a:prstGeom>
        </p:spPr>
        <p:style>
          <a:lnRef idx="0">
            <a:srgbClr val="FFFFFF"/>
          </a:lnRef>
          <a:fillRef idx="2">
            <a:schemeClr val="accent3"/>
          </a:fillRef>
          <a:effectRef idx="1">
            <a:schemeClr val="accent3"/>
          </a:effectRef>
          <a:fontRef idx="minor">
            <a:schemeClr val="dk1"/>
          </a:fontRef>
        </p:style>
        <p:txBody>
          <a:bodyPr rtlCol="0" anchor="ctr"/>
          <a:p>
            <a:pPr algn="ctr"/>
            <a:r>
              <a:rPr lang="en-US" sz="1000"/>
              <a:t>state</a:t>
            </a:r>
            <a:endParaRPr lang="en-US" sz="1000"/>
          </a:p>
        </p:txBody>
      </p:sp>
      <p:cxnSp>
        <p:nvCxnSpPr>
          <p:cNvPr id="59" name="Straight Arrow Connector 58"/>
          <p:cNvCxnSpPr>
            <a:stCxn id="57" idx="3"/>
            <a:endCxn id="58" idx="1"/>
          </p:cNvCxnSpPr>
          <p:nvPr/>
        </p:nvCxnSpPr>
        <p:spPr>
          <a:xfrm>
            <a:off x="10626090" y="4634865"/>
            <a:ext cx="504190" cy="251460"/>
          </a:xfrm>
          <a:prstGeom prst="straightConnector1">
            <a:avLst/>
          </a:prstGeom>
          <a:ln w="6350" cap="flat" cmpd="sng" algn="ctr">
            <a:solidFill>
              <a:schemeClr val="accent2"/>
            </a:solidFill>
            <a:prstDash val="dash"/>
            <a:miter lim="800000"/>
            <a:headEnd type="triangle"/>
            <a:tailEnd type="arrow" w="med" len="med"/>
          </a:ln>
        </p:spPr>
        <p:style>
          <a:lnRef idx="0">
            <a:schemeClr val="accent2"/>
          </a:lnRef>
          <a:fillRef idx="0">
            <a:srgbClr val="FFFFFF"/>
          </a:fillRef>
          <a:effectRef idx="0">
            <a:srgbClr val="FFFFFF"/>
          </a:effectRef>
          <a:fontRef idx="minor">
            <a:schemeClr val="tx1"/>
          </a:fontRef>
        </p:style>
      </p:cxnSp>
      <p:sp>
        <p:nvSpPr>
          <p:cNvPr id="60" name="Rounded Rectangle 59"/>
          <p:cNvSpPr/>
          <p:nvPr/>
        </p:nvSpPr>
        <p:spPr>
          <a:xfrm>
            <a:off x="9837420" y="5189220"/>
            <a:ext cx="789305" cy="502920"/>
          </a:xfrm>
          <a:prstGeom prst="roundRect">
            <a:avLst/>
          </a:prstGeom>
        </p:spPr>
        <p:style>
          <a:lnRef idx="0">
            <a:srgbClr val="FFFFFF"/>
          </a:lnRef>
          <a:fillRef idx="3">
            <a:schemeClr val="accent2"/>
          </a:fillRef>
          <a:effectRef idx="0">
            <a:srgbClr val="FFFFFF"/>
          </a:effectRef>
          <a:fontRef idx="minor">
            <a:schemeClr val="lt1"/>
          </a:fontRef>
        </p:style>
        <p:txBody>
          <a:bodyPr rtlCol="0" anchor="ctr"/>
          <a:p>
            <a:pPr algn="ctr"/>
            <a:r>
              <a:rPr lang="en-US" sz="1100"/>
              <a:t>subtask-2</a:t>
            </a:r>
            <a:endParaRPr lang="en-US" sz="1100"/>
          </a:p>
        </p:txBody>
      </p:sp>
      <p:sp>
        <p:nvSpPr>
          <p:cNvPr id="61" name="Flowchart: Magnetic Disk 60"/>
          <p:cNvSpPr/>
          <p:nvPr/>
        </p:nvSpPr>
        <p:spPr>
          <a:xfrm>
            <a:off x="10882630" y="5836285"/>
            <a:ext cx="494665" cy="271145"/>
          </a:xfrm>
          <a:prstGeom prst="flowChartMagneticDisk">
            <a:avLst/>
          </a:prstGeom>
        </p:spPr>
        <p:style>
          <a:lnRef idx="0">
            <a:srgbClr val="FFFFFF"/>
          </a:lnRef>
          <a:fillRef idx="2">
            <a:schemeClr val="accent3"/>
          </a:fillRef>
          <a:effectRef idx="1">
            <a:schemeClr val="accent3"/>
          </a:effectRef>
          <a:fontRef idx="minor">
            <a:schemeClr val="dk1"/>
          </a:fontRef>
        </p:style>
        <p:txBody>
          <a:bodyPr rtlCol="0" anchor="ctr"/>
          <a:p>
            <a:pPr algn="ctr"/>
            <a:r>
              <a:rPr lang="en-US" sz="1000"/>
              <a:t>state</a:t>
            </a:r>
            <a:endParaRPr lang="en-US" sz="1000"/>
          </a:p>
        </p:txBody>
      </p:sp>
      <p:cxnSp>
        <p:nvCxnSpPr>
          <p:cNvPr id="62" name="Straight Arrow Connector 61"/>
          <p:cNvCxnSpPr>
            <a:stCxn id="60" idx="3"/>
            <a:endCxn id="61" idx="1"/>
          </p:cNvCxnSpPr>
          <p:nvPr/>
        </p:nvCxnSpPr>
        <p:spPr>
          <a:xfrm>
            <a:off x="10626725" y="5440680"/>
            <a:ext cx="503555" cy="395605"/>
          </a:xfrm>
          <a:prstGeom prst="straightConnector1">
            <a:avLst/>
          </a:prstGeom>
          <a:ln w="6350" cap="flat" cmpd="sng" algn="ctr">
            <a:solidFill>
              <a:schemeClr val="accent2"/>
            </a:solidFill>
            <a:prstDash val="dash"/>
            <a:miter lim="800000"/>
            <a:headEnd type="triangle"/>
            <a:tailEnd type="arrow" w="med" len="med"/>
          </a:ln>
        </p:spPr>
        <p:style>
          <a:lnRef idx="0">
            <a:schemeClr val="accent2"/>
          </a:lnRef>
          <a:fillRef idx="0">
            <a:srgbClr val="FFFFFF"/>
          </a:fillRef>
          <a:effectRef idx="0">
            <a:srgbClr val="FFFFFF"/>
          </a:effectRef>
          <a:fontRef idx="minor">
            <a:schemeClr val="tx1"/>
          </a:fontRef>
        </p:style>
      </p:cxnSp>
      <p:sp>
        <p:nvSpPr>
          <p:cNvPr id="63" name="Text Box 62"/>
          <p:cNvSpPr txBox="1"/>
          <p:nvPr/>
        </p:nvSpPr>
        <p:spPr>
          <a:xfrm>
            <a:off x="10882630" y="5161915"/>
            <a:ext cx="734695" cy="706755"/>
          </a:xfrm>
          <a:prstGeom prst="rect">
            <a:avLst/>
          </a:prstGeom>
          <a:noFill/>
        </p:spPr>
        <p:txBody>
          <a:bodyPr wrap="square" rtlCol="0">
            <a:spAutoFit/>
          </a:bodyPr>
          <a:p>
            <a:r>
              <a:rPr lang="en-US" sz="1000"/>
              <a:t>element1</a:t>
            </a:r>
            <a:endParaRPr lang="en-US" sz="1000"/>
          </a:p>
          <a:p>
            <a:r>
              <a:rPr lang="en-US" sz="1000">
                <a:sym typeface="+mn-ea"/>
              </a:rPr>
              <a:t>element2</a:t>
            </a:r>
            <a:endParaRPr lang="en-US" sz="1000"/>
          </a:p>
          <a:p>
            <a:r>
              <a:rPr lang="en-US" sz="1000"/>
              <a:t>element3</a:t>
            </a:r>
            <a:endParaRPr lang="en-US" sz="1000"/>
          </a:p>
          <a:p>
            <a:r>
              <a:rPr lang="en-US" sz="1000">
                <a:sym typeface="+mn-ea"/>
              </a:rPr>
              <a:t>element4</a:t>
            </a:r>
            <a:endParaRPr lang="en-US" sz="1000"/>
          </a:p>
        </p:txBody>
      </p:sp>
      <p:sp>
        <p:nvSpPr>
          <p:cNvPr id="64" name="Text Box 63"/>
          <p:cNvSpPr txBox="1"/>
          <p:nvPr/>
        </p:nvSpPr>
        <p:spPr>
          <a:xfrm>
            <a:off x="10882630" y="6106160"/>
            <a:ext cx="734695" cy="685800"/>
          </a:xfrm>
          <a:prstGeom prst="rect">
            <a:avLst/>
          </a:prstGeom>
          <a:noFill/>
        </p:spPr>
        <p:txBody>
          <a:bodyPr wrap="square" rtlCol="0">
            <a:noAutofit/>
          </a:bodyPr>
          <a:p>
            <a:r>
              <a:rPr lang="en-US" sz="1000"/>
              <a:t>element1</a:t>
            </a:r>
            <a:endParaRPr lang="en-US" sz="1000"/>
          </a:p>
          <a:p>
            <a:r>
              <a:rPr lang="en-US" sz="1000">
                <a:sym typeface="+mn-ea"/>
              </a:rPr>
              <a:t>element2</a:t>
            </a:r>
            <a:endParaRPr lang="en-US" sz="1000">
              <a:sym typeface="+mn-ea"/>
            </a:endParaRPr>
          </a:p>
          <a:p>
            <a:r>
              <a:rPr lang="en-US" sz="1000">
                <a:sym typeface="+mn-ea"/>
              </a:rPr>
              <a:t>element3</a:t>
            </a:r>
            <a:endParaRPr lang="en-US" sz="1000"/>
          </a:p>
          <a:p>
            <a:r>
              <a:rPr lang="en-US" sz="1000"/>
              <a:t>element4</a:t>
            </a:r>
            <a:endParaRPr lang="en-US" sz="1000"/>
          </a:p>
        </p:txBody>
      </p:sp>
      <p:cxnSp>
        <p:nvCxnSpPr>
          <p:cNvPr id="65" name="Straight Arrow Connector 64"/>
          <p:cNvCxnSpPr>
            <a:stCxn id="56" idx="3"/>
            <a:endCxn id="57" idx="1"/>
          </p:cNvCxnSpPr>
          <p:nvPr/>
        </p:nvCxnSpPr>
        <p:spPr>
          <a:xfrm flipV="1">
            <a:off x="9167495" y="4634865"/>
            <a:ext cx="669290" cy="821690"/>
          </a:xfrm>
          <a:prstGeom prst="straightConnector1">
            <a:avLst/>
          </a:prstGeom>
          <a:ln>
            <a:tailEnd type="arrow" w="med" len="med"/>
          </a:ln>
        </p:spPr>
        <p:style>
          <a:lnRef idx="2">
            <a:schemeClr val="accent2"/>
          </a:lnRef>
          <a:fillRef idx="0">
            <a:srgbClr val="FFFFFF"/>
          </a:fillRef>
          <a:effectRef idx="0">
            <a:srgbClr val="FFFFFF"/>
          </a:effectRef>
          <a:fontRef idx="minor">
            <a:schemeClr val="tx1"/>
          </a:fontRef>
        </p:style>
      </p:cxnSp>
      <p:cxnSp>
        <p:nvCxnSpPr>
          <p:cNvPr id="66" name="Straight Arrow Connector 65"/>
          <p:cNvCxnSpPr>
            <a:stCxn id="56" idx="3"/>
          </p:cNvCxnSpPr>
          <p:nvPr/>
        </p:nvCxnSpPr>
        <p:spPr>
          <a:xfrm>
            <a:off x="9167495" y="5456555"/>
            <a:ext cx="614045" cy="3810"/>
          </a:xfrm>
          <a:prstGeom prst="straightConnector1">
            <a:avLst/>
          </a:prstGeom>
          <a:ln>
            <a:tailEnd type="arrow" w="med" len="med"/>
          </a:ln>
        </p:spPr>
        <p:style>
          <a:lnRef idx="2">
            <a:schemeClr val="accent2"/>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8"/>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2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1" presetClass="entr" presetSubtype="1" fill="hold" nodeType="clickEffect">
                                  <p:stCondLst>
                                    <p:cond delay="0"/>
                                  </p:stCondLst>
                                  <p:childTnLst>
                                    <p:set>
                                      <p:cBhvr>
                                        <p:cTn id="57" dur="1000" fill="hold">
                                          <p:stCondLst>
                                            <p:cond delay="0"/>
                                          </p:stCondLst>
                                        </p:cTn>
                                        <p:tgtEl>
                                          <p:spTgt spid="25"/>
                                        </p:tgtEl>
                                        <p:attrNameLst>
                                          <p:attrName>style.visibility</p:attrName>
                                        </p:attrNameLst>
                                      </p:cBhvr>
                                      <p:to>
                                        <p:strVal val="visible"/>
                                      </p:to>
                                    </p:set>
                                    <p:animEffect transition="in" filter="wheel(1)">
                                      <p:cBhvr>
                                        <p:cTn id="58" dur="1000"/>
                                        <p:tgtEl>
                                          <p:spTgt spid="25"/>
                                        </p:tgtEl>
                                      </p:cBhvr>
                                    </p:animEffect>
                                  </p:childTnLst>
                                </p:cTn>
                              </p:par>
                              <p:par>
                                <p:cTn id="59" presetID="21" presetClass="entr" presetSubtype="1" fill="hold" nodeType="withEffect">
                                  <p:stCondLst>
                                    <p:cond delay="0"/>
                                  </p:stCondLst>
                                  <p:childTnLst>
                                    <p:set>
                                      <p:cBhvr>
                                        <p:cTn id="60" dur="1000" fill="hold">
                                          <p:stCondLst>
                                            <p:cond delay="0"/>
                                          </p:stCondLst>
                                        </p:cTn>
                                        <p:tgtEl>
                                          <p:spTgt spid="24"/>
                                        </p:tgtEl>
                                        <p:attrNameLst>
                                          <p:attrName>style.visibility</p:attrName>
                                        </p:attrNameLst>
                                      </p:cBhvr>
                                      <p:to>
                                        <p:strVal val="visible"/>
                                      </p:to>
                                    </p:set>
                                    <p:animEffect transition="in" filter="wheel(1)">
                                      <p:cBhvr>
                                        <p:cTn id="61" dur="1000"/>
                                        <p:tgtEl>
                                          <p:spTgt spid="24"/>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23"/>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22"/>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53" presetClass="entr" presetSubtype="16" fill="hold" grpId="0" nodeType="clickEffect">
                                  <p:stCondLst>
                                    <p:cond delay="0"/>
                                  </p:stCondLst>
                                  <p:childTnLst>
                                    <p:set>
                                      <p:cBhvr>
                                        <p:cTn id="71" dur="1" fill="hold">
                                          <p:stCondLst>
                                            <p:cond delay="0"/>
                                          </p:stCondLst>
                                        </p:cTn>
                                        <p:tgtEl>
                                          <p:spTgt spid="3"/>
                                        </p:tgtEl>
                                        <p:attrNameLst>
                                          <p:attrName>style.visibility</p:attrName>
                                        </p:attrNameLst>
                                      </p:cBhvr>
                                      <p:to>
                                        <p:strVal val="visible"/>
                                      </p:to>
                                    </p:set>
                                    <p:anim calcmode="lin" valueType="num">
                                      <p:cBhvr>
                                        <p:cTn id="72" dur="500" fill="hold"/>
                                        <p:tgtEl>
                                          <p:spTgt spid="3"/>
                                        </p:tgtEl>
                                        <p:attrNameLst>
                                          <p:attrName>ppt_w</p:attrName>
                                        </p:attrNameLst>
                                      </p:cBhvr>
                                      <p:tavLst>
                                        <p:tav tm="0">
                                          <p:val>
                                            <p:fltVal val="0"/>
                                          </p:val>
                                        </p:tav>
                                        <p:tav tm="100000">
                                          <p:val>
                                            <p:strVal val="#ppt_w"/>
                                          </p:val>
                                        </p:tav>
                                      </p:tavLst>
                                    </p:anim>
                                    <p:anim calcmode="lin" valueType="num">
                                      <p:cBhvr>
                                        <p:cTn id="73" dur="500" fill="hold"/>
                                        <p:tgtEl>
                                          <p:spTgt spid="3"/>
                                        </p:tgtEl>
                                        <p:attrNameLst>
                                          <p:attrName>ppt_h</p:attrName>
                                        </p:attrNameLst>
                                      </p:cBhvr>
                                      <p:tavLst>
                                        <p:tav tm="0">
                                          <p:val>
                                            <p:fltVal val="0"/>
                                          </p:val>
                                        </p:tav>
                                        <p:tav tm="100000">
                                          <p:val>
                                            <p:strVal val="#ppt_h"/>
                                          </p:val>
                                        </p:tav>
                                      </p:tavLst>
                                    </p:anim>
                                    <p:animEffect transition="in" filter="fade">
                                      <p:cBhvr>
                                        <p:cTn id="74" dur="500"/>
                                        <p:tgtEl>
                                          <p:spTgt spid="3"/>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5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55"/>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56"/>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57"/>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58"/>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59"/>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60"/>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6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62"/>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21" presetClass="entr" presetSubtype="1" fill="hold" nodeType="clickEffect">
                                  <p:stCondLst>
                                    <p:cond delay="0"/>
                                  </p:stCondLst>
                                  <p:childTnLst>
                                    <p:set>
                                      <p:cBhvr>
                                        <p:cTn id="118" dur="1000" fill="hold">
                                          <p:stCondLst>
                                            <p:cond delay="0"/>
                                          </p:stCondLst>
                                        </p:cTn>
                                        <p:tgtEl>
                                          <p:spTgt spid="66"/>
                                        </p:tgtEl>
                                        <p:attrNameLst>
                                          <p:attrName>style.visibility</p:attrName>
                                        </p:attrNameLst>
                                      </p:cBhvr>
                                      <p:to>
                                        <p:strVal val="visible"/>
                                      </p:to>
                                    </p:set>
                                    <p:animEffect transition="in" filter="wheel(1)">
                                      <p:cBhvr>
                                        <p:cTn id="119" dur="1000"/>
                                        <p:tgtEl>
                                          <p:spTgt spid="66"/>
                                        </p:tgtEl>
                                      </p:cBhvr>
                                    </p:animEffect>
                                  </p:childTnLst>
                                </p:cTn>
                              </p:par>
                              <p:par>
                                <p:cTn id="120" presetID="21" presetClass="entr" presetSubtype="1" fill="hold" nodeType="withEffect">
                                  <p:stCondLst>
                                    <p:cond delay="0"/>
                                  </p:stCondLst>
                                  <p:childTnLst>
                                    <p:set>
                                      <p:cBhvr>
                                        <p:cTn id="121" dur="1000" fill="hold">
                                          <p:stCondLst>
                                            <p:cond delay="0"/>
                                          </p:stCondLst>
                                        </p:cTn>
                                        <p:tgtEl>
                                          <p:spTgt spid="65"/>
                                        </p:tgtEl>
                                        <p:attrNameLst>
                                          <p:attrName>style.visibility</p:attrName>
                                        </p:attrNameLst>
                                      </p:cBhvr>
                                      <p:to>
                                        <p:strVal val="visible"/>
                                      </p:to>
                                    </p:set>
                                    <p:animEffect transition="in" filter="wheel(1)">
                                      <p:cBhvr>
                                        <p:cTn id="122" dur="1000"/>
                                        <p:tgtEl>
                                          <p:spTgt spid="65"/>
                                        </p:tgtEl>
                                      </p:cBhvr>
                                    </p:animEffec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64"/>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5" grpId="0" bldLvl="0" animBg="1"/>
      <p:bldP spid="6" grpId="0" bldLvl="0" animBg="1"/>
      <p:bldP spid="7" grpId="0" bldLvl="0" animBg="1"/>
      <p:bldP spid="8" grpId="0" bldLvl="0" animBg="1"/>
      <p:bldP spid="9" grpId="0"/>
      <p:bldP spid="11" grpId="0"/>
      <p:bldP spid="14" grpId="0" bldLvl="0" animBg="1"/>
      <p:bldP spid="16" grpId="0" bldLvl="0" animBg="1"/>
      <p:bldP spid="17" grpId="0" bldLvl="0" animBg="1"/>
      <p:bldP spid="19" grpId="0" bldLvl="0" animBg="1"/>
      <p:bldP spid="20" grpId="0" bldLvl="0" animBg="1"/>
      <p:bldP spid="15" grpId="0"/>
      <p:bldP spid="23" grpId="0"/>
      <p:bldP spid="22" grpId="0"/>
      <p:bldP spid="47" grpId="0" bldLvl="0" animBg="1"/>
      <p:bldP spid="48" grpId="0" bldLvl="0" animBg="1"/>
      <p:bldP spid="49" grpId="0" bldLvl="0" animBg="1"/>
      <p:bldP spid="50" grpId="0" bldLvl="0" animBg="1"/>
      <p:bldP spid="51" grpId="0"/>
      <p:bldP spid="52" grpId="0"/>
      <p:bldP spid="55" grpId="0" bldLvl="0" animBg="1"/>
      <p:bldP spid="57" grpId="0" bldLvl="0" animBg="1"/>
      <p:bldP spid="58" grpId="0" bldLvl="0" animBg="1"/>
      <p:bldP spid="60" grpId="0" bldLvl="0" animBg="1"/>
      <p:bldP spid="61" grpId="0" bldLvl="0" animBg="1"/>
      <p:bldP spid="56" grpId="0"/>
      <p:bldP spid="64" grpId="0"/>
      <p:bldP spid="63" grpId="0"/>
      <p:bldP spid="3"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a:bodyPr>
          <a:p>
            <a:r>
              <a:rPr lang="en-US" sz="4000">
                <a:sym typeface="+mn-ea"/>
              </a:rPr>
              <a:t>Use Cases - </a:t>
            </a:r>
            <a:r>
              <a:rPr lang="en-US" sz="4000" i="1" u="sng">
                <a:effectLst>
                  <a:outerShdw blurRad="38100" dist="38100" dir="2700000" algn="tl">
                    <a:srgbClr val="000000">
                      <a:alpha val="43137"/>
                    </a:srgbClr>
                  </a:outerShdw>
                </a:effectLst>
                <a:sym typeface="+mn-ea"/>
              </a:rPr>
              <a:t>Data Pipeline Applications</a:t>
            </a:r>
            <a:endParaRPr lang="en-US" sz="4000" i="1" u="sng">
              <a:effectLst>
                <a:outerShdw blurRad="38100" dist="38100" dir="2700000" algn="tl">
                  <a:srgbClr val="000000">
                    <a:alpha val="43137"/>
                  </a:srgbClr>
                </a:outerShdw>
              </a:effectLst>
              <a:sym typeface="+mn-ea"/>
            </a:endParaRPr>
          </a:p>
        </p:txBody>
      </p:sp>
      <p:sp>
        <p:nvSpPr>
          <p:cNvPr id="10" name="Content Placeholder 8"/>
          <p:cNvSpPr>
            <a:spLocks noGrp="1"/>
          </p:cNvSpPr>
          <p:nvPr/>
        </p:nvSpPr>
        <p:spPr>
          <a:xfrm>
            <a:off x="928370" y="1461770"/>
            <a:ext cx="10274300" cy="4883785"/>
          </a:xfrm>
          <a:prstGeom prst="rect">
            <a:avLst/>
          </a:prstGeom>
          <a:noFill/>
          <a:ln w="9525">
            <a:noFill/>
          </a:ln>
        </p:spPr>
        <p:txBody>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charset="0"/>
              <a:buChar char="q"/>
            </a:pPr>
            <a:r>
              <a:rPr lang="en-US" sz="1800" i="1" u="sng">
                <a:effectLst>
                  <a:outerShdw blurRad="38100" dist="38100" dir="2700000" algn="tl">
                    <a:srgbClr val="000000">
                      <a:alpha val="43137"/>
                    </a:srgbClr>
                  </a:outerShdw>
                </a:effectLst>
              </a:rPr>
              <a:t>Data Pipeline Applications</a:t>
            </a:r>
            <a:r>
              <a:rPr lang="en-US" sz="1800"/>
              <a:t>: Extract-transform-load (ETL) is a common approach to convert and move data between storage systems. Often ETL jobs are periodically triggered to copy data from transactional database systems to an analytical database or a data warehouse.Data pipelines serve a similar purpose as ETL jobs. They transform and enrich data and can move it from one storage system to another. However, they operate in a continuous streaming mode instead of being periodically triggered. Hence, they are able to read records from sources that continuously produce data and move it with low latency to their destination.</a:t>
            </a:r>
            <a:endParaRPr lang="en-US" sz="1800"/>
          </a:p>
          <a:p>
            <a:pPr lvl="1">
              <a:buFont typeface="Wingdings" panose="05000000000000000000" charset="0"/>
              <a:buChar char="ü"/>
            </a:pPr>
            <a:r>
              <a:rPr lang="en-US" sz="1575"/>
              <a:t>Real-time search index building in e-commerce</a:t>
            </a:r>
            <a:endParaRPr lang="en-US" sz="1575"/>
          </a:p>
          <a:p>
            <a:pPr lvl="1">
              <a:buFont typeface="Wingdings" panose="05000000000000000000" charset="0"/>
              <a:buChar char="ü"/>
            </a:pPr>
            <a:r>
              <a:rPr lang="en-US" sz="1575"/>
              <a:t>Continuous ETL in e-commerce</a:t>
            </a:r>
            <a:endParaRPr lang="en-US" sz="1575"/>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pic>
        <p:nvPicPr>
          <p:cNvPr id="3" name="Content Placeholder 2"/>
          <p:cNvPicPr>
            <a:picLocks noChangeAspect="1"/>
          </p:cNvPicPr>
          <p:nvPr>
            <p:ph idx="1"/>
          </p:nvPr>
        </p:nvPicPr>
        <p:blipFill>
          <a:blip r:embed="rId2"/>
          <a:stretch>
            <a:fillRect/>
          </a:stretch>
        </p:blipFill>
        <p:spPr>
          <a:xfrm>
            <a:off x="1325880" y="4080510"/>
            <a:ext cx="10079990" cy="23215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 name="Rectangles 74"/>
          <p:cNvSpPr/>
          <p:nvPr/>
        </p:nvSpPr>
        <p:spPr>
          <a:xfrm>
            <a:off x="8386445" y="3544570"/>
            <a:ext cx="2996565" cy="2618105"/>
          </a:xfrm>
          <a:prstGeom prst="rect">
            <a:avLst/>
          </a:prstGeom>
          <a:solidFill>
            <a:schemeClr val="accent5">
              <a:lumMod val="20000"/>
              <a:lumOff val="80000"/>
            </a:schemeClr>
          </a:solidFill>
          <a:ln>
            <a:prstDash val="sysDot"/>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73" name="Rectangles 72"/>
          <p:cNvSpPr/>
          <p:nvPr/>
        </p:nvSpPr>
        <p:spPr>
          <a:xfrm>
            <a:off x="1001395" y="4638675"/>
            <a:ext cx="6306185" cy="1524000"/>
          </a:xfrm>
          <a:prstGeom prst="rect">
            <a:avLst/>
          </a:prstGeom>
          <a:solidFill>
            <a:schemeClr val="accent5">
              <a:lumMod val="20000"/>
              <a:lumOff val="80000"/>
            </a:schemeClr>
          </a:solidFill>
          <a:ln>
            <a:prstDash val="sysDot"/>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71" name="Rectangles 70"/>
          <p:cNvSpPr/>
          <p:nvPr/>
        </p:nvSpPr>
        <p:spPr>
          <a:xfrm>
            <a:off x="1010285" y="3543935"/>
            <a:ext cx="6306185" cy="935355"/>
          </a:xfrm>
          <a:prstGeom prst="rect">
            <a:avLst/>
          </a:prstGeom>
          <a:solidFill>
            <a:schemeClr val="accent5">
              <a:lumMod val="20000"/>
              <a:lumOff val="80000"/>
            </a:schemeClr>
          </a:solidFill>
          <a:ln>
            <a:prstDash val="sysDot"/>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itle 3"/>
          <p:cNvSpPr>
            <a:spLocks noGrp="1"/>
          </p:cNvSpPr>
          <p:nvPr>
            <p:ph type="title"/>
          </p:nvPr>
        </p:nvSpPr>
        <p:spPr>
          <a:xfrm>
            <a:off x="838200" y="365125"/>
            <a:ext cx="8329930" cy="999490"/>
          </a:xfrm>
        </p:spPr>
        <p:txBody>
          <a:bodyPr>
            <a:normAutofit/>
          </a:bodyPr>
          <a:p>
            <a:r>
              <a:rPr lang="en-US" sz="4000">
                <a:sym typeface="+mn-ea"/>
              </a:rPr>
              <a:t>Broadcast State</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10" name="Content Placeholder 9"/>
          <p:cNvSpPr/>
          <p:nvPr>
            <p:ph sz="half" idx="1"/>
          </p:nvPr>
        </p:nvSpPr>
        <p:spPr>
          <a:xfrm>
            <a:off x="838200" y="1525270"/>
            <a:ext cx="10600690" cy="1614170"/>
          </a:xfrm>
        </p:spPr>
        <p:txBody>
          <a:bodyPr>
            <a:normAutofit lnSpcReduction="10000"/>
          </a:bodyPr>
          <a:p>
            <a:pPr marL="342900" indent="-342900" algn="l" fontAlgn="base">
              <a:lnSpc>
                <a:spcPct val="100000"/>
              </a:lnSpc>
              <a:spcBef>
                <a:spcPct val="20000"/>
              </a:spcBef>
              <a:buClrTx/>
              <a:buSzTx/>
              <a:buFont typeface="Wingdings" panose="05000000000000000000" charset="0"/>
              <a:buChar char="q"/>
            </a:pPr>
            <a:r>
              <a:rPr lang="en-US" sz="1800">
                <a:ea typeface="+mn-ea"/>
              </a:rPr>
              <a:t>Broadcast State is a special type of Operator State. It was introduced to support use cases where records of one stream need to be broadcasted to all downstream tasks, where they are used to maintain the same state among all subtasks. This state can then be accessed while processing records of a second stream.</a:t>
            </a:r>
            <a:endParaRPr lang="en-US" sz="1800">
              <a:ea typeface="+mn-ea"/>
            </a:endParaRPr>
          </a:p>
          <a:p>
            <a:pPr marL="342900" indent="-342900" algn="l" fontAlgn="base">
              <a:lnSpc>
                <a:spcPct val="100000"/>
              </a:lnSpc>
              <a:spcBef>
                <a:spcPct val="20000"/>
              </a:spcBef>
              <a:buClrTx/>
              <a:buSzTx/>
              <a:buFont typeface="Wingdings" panose="05000000000000000000" charset="0"/>
              <a:buChar char="q"/>
            </a:pPr>
            <a:r>
              <a:rPr lang="en-US" sz="1800">
                <a:ea typeface="+mn-ea"/>
              </a:rPr>
              <a:t>A common usage pattern for broadcast state is: broadcast the rules to process operator rather than hardcode.</a:t>
            </a:r>
            <a:endParaRPr lang="en-US" sz="1800">
              <a:ea typeface="+mn-ea"/>
            </a:endParaRPr>
          </a:p>
        </p:txBody>
      </p:sp>
      <p:sp>
        <p:nvSpPr>
          <p:cNvPr id="26" name="Oval 25"/>
          <p:cNvSpPr/>
          <p:nvPr/>
        </p:nvSpPr>
        <p:spPr>
          <a:xfrm>
            <a:off x="1315720" y="3804920"/>
            <a:ext cx="973455" cy="606425"/>
          </a:xfrm>
          <a:prstGeom prst="ellipse">
            <a:avLst/>
          </a:prstGeom>
        </p:spPr>
        <p:style>
          <a:lnRef idx="0">
            <a:srgbClr val="FFFFFF"/>
          </a:lnRef>
          <a:fillRef idx="1">
            <a:schemeClr val="accent3"/>
          </a:fillRef>
          <a:effectRef idx="0">
            <a:srgbClr val="FFFFFF"/>
          </a:effectRef>
          <a:fontRef idx="minor">
            <a:schemeClr val="dk1"/>
          </a:fontRef>
        </p:style>
        <p:txBody>
          <a:bodyPr rtlCol="0" anchor="ctr"/>
          <a:p>
            <a:pPr algn="ctr"/>
            <a:r>
              <a:rPr lang="en-US" sz="1600"/>
              <a:t>conf</a:t>
            </a:r>
            <a:endParaRPr lang="en-US" sz="1600"/>
          </a:p>
        </p:txBody>
      </p:sp>
      <p:sp>
        <p:nvSpPr>
          <p:cNvPr id="27" name="Oval 26"/>
          <p:cNvSpPr/>
          <p:nvPr/>
        </p:nvSpPr>
        <p:spPr>
          <a:xfrm>
            <a:off x="1315720" y="5125720"/>
            <a:ext cx="973455" cy="606425"/>
          </a:xfrm>
          <a:prstGeom prst="ellipse">
            <a:avLst/>
          </a:prstGeom>
        </p:spPr>
        <p:style>
          <a:lnRef idx="0">
            <a:srgbClr val="FFFFFF"/>
          </a:lnRef>
          <a:fillRef idx="1">
            <a:schemeClr val="accent6"/>
          </a:fillRef>
          <a:effectRef idx="0">
            <a:srgbClr val="FFFFFF"/>
          </a:effectRef>
          <a:fontRef idx="minor">
            <a:schemeClr val="lt1"/>
          </a:fontRef>
        </p:style>
        <p:txBody>
          <a:bodyPr rtlCol="0" anchor="ctr"/>
          <a:p>
            <a:pPr algn="ctr"/>
            <a:r>
              <a:rPr lang="en-US" sz="1600" b="1"/>
              <a:t>event</a:t>
            </a:r>
            <a:endParaRPr lang="en-US" sz="1600" b="1"/>
          </a:p>
        </p:txBody>
      </p:sp>
      <p:sp>
        <p:nvSpPr>
          <p:cNvPr id="28" name="Rounded Rectangle 27"/>
          <p:cNvSpPr/>
          <p:nvPr/>
        </p:nvSpPr>
        <p:spPr>
          <a:xfrm>
            <a:off x="3390265" y="4782185"/>
            <a:ext cx="1420495" cy="502920"/>
          </a:xfrm>
          <a:prstGeom prst="roundRect">
            <a:avLst/>
          </a:prstGeom>
        </p:spPr>
        <p:style>
          <a:lnRef idx="0">
            <a:srgbClr val="FFFFFF"/>
          </a:lnRef>
          <a:fillRef idx="1">
            <a:schemeClr val="accent2"/>
          </a:fillRef>
          <a:effectRef idx="0">
            <a:srgbClr val="FFFFFF"/>
          </a:effectRef>
          <a:fontRef idx="minor">
            <a:schemeClr val="lt1"/>
          </a:fontRef>
        </p:style>
        <p:txBody>
          <a:bodyPr rtlCol="0" anchor="ctr"/>
          <a:p>
            <a:pPr algn="ctr"/>
            <a:r>
              <a:rPr lang="en-US">
                <a:sym typeface="+mn-ea"/>
              </a:rPr>
              <a:t>operator</a:t>
            </a:r>
            <a:endParaRPr lang="en-US">
              <a:sym typeface="+mn-ea"/>
            </a:endParaRPr>
          </a:p>
          <a:p>
            <a:pPr algn="ctr"/>
            <a:r>
              <a:rPr lang="en-US"/>
              <a:t>1/2</a:t>
            </a:r>
            <a:endParaRPr lang="en-US"/>
          </a:p>
        </p:txBody>
      </p:sp>
      <p:sp>
        <p:nvSpPr>
          <p:cNvPr id="29" name="Rounded Rectangle 28"/>
          <p:cNvSpPr/>
          <p:nvPr/>
        </p:nvSpPr>
        <p:spPr>
          <a:xfrm>
            <a:off x="3390265" y="5587365"/>
            <a:ext cx="1420495" cy="502920"/>
          </a:xfrm>
          <a:prstGeom prst="roundRect">
            <a:avLst/>
          </a:prstGeom>
        </p:spPr>
        <p:style>
          <a:lnRef idx="0">
            <a:srgbClr val="FFFFFF"/>
          </a:lnRef>
          <a:fillRef idx="1">
            <a:schemeClr val="accent2"/>
          </a:fillRef>
          <a:effectRef idx="0">
            <a:srgbClr val="FFFFFF"/>
          </a:effectRef>
          <a:fontRef idx="minor">
            <a:schemeClr val="lt1"/>
          </a:fontRef>
        </p:style>
        <p:txBody>
          <a:bodyPr rtlCol="0" anchor="ctr"/>
          <a:p>
            <a:pPr algn="ctr"/>
            <a:r>
              <a:rPr lang="en-US">
                <a:sym typeface="+mn-ea"/>
              </a:rPr>
              <a:t>operator</a:t>
            </a:r>
            <a:endParaRPr lang="en-US">
              <a:sym typeface="+mn-ea"/>
            </a:endParaRPr>
          </a:p>
          <a:p>
            <a:pPr algn="ctr"/>
            <a:r>
              <a:rPr lang="en-US">
                <a:sym typeface="+mn-ea"/>
              </a:rPr>
              <a:t>2/2</a:t>
            </a:r>
            <a:endParaRPr lang="en-US"/>
          </a:p>
        </p:txBody>
      </p:sp>
      <p:sp>
        <p:nvSpPr>
          <p:cNvPr id="30" name="Rounded Rectangle 29"/>
          <p:cNvSpPr/>
          <p:nvPr/>
        </p:nvSpPr>
        <p:spPr>
          <a:xfrm>
            <a:off x="5703570" y="4782185"/>
            <a:ext cx="1420495" cy="502920"/>
          </a:xfrm>
          <a:prstGeom prst="roundRect">
            <a:avLst/>
          </a:prstGeom>
        </p:spPr>
        <p:style>
          <a:lnRef idx="0">
            <a:srgbClr val="FFFFFF"/>
          </a:lnRef>
          <a:fillRef idx="1">
            <a:schemeClr val="accent2"/>
          </a:fillRef>
          <a:effectRef idx="0">
            <a:srgbClr val="FFFFFF"/>
          </a:effectRef>
          <a:fontRef idx="minor">
            <a:schemeClr val="lt1"/>
          </a:fontRef>
        </p:style>
        <p:txBody>
          <a:bodyPr rtlCol="0" anchor="ctr"/>
          <a:p>
            <a:pPr algn="ctr"/>
            <a:r>
              <a:rPr lang="en-US">
                <a:sym typeface="+mn-ea"/>
              </a:rPr>
              <a:t>operator</a:t>
            </a:r>
            <a:endParaRPr lang="en-US">
              <a:sym typeface="+mn-ea"/>
            </a:endParaRPr>
          </a:p>
          <a:p>
            <a:pPr algn="ctr"/>
            <a:r>
              <a:rPr lang="en-US">
                <a:sym typeface="+mn-ea"/>
              </a:rPr>
              <a:t>1/2</a:t>
            </a:r>
            <a:endParaRPr lang="en-US"/>
          </a:p>
        </p:txBody>
      </p:sp>
      <p:sp>
        <p:nvSpPr>
          <p:cNvPr id="31" name="Rounded Rectangle 30"/>
          <p:cNvSpPr/>
          <p:nvPr/>
        </p:nvSpPr>
        <p:spPr>
          <a:xfrm>
            <a:off x="5703570" y="5587365"/>
            <a:ext cx="1420495" cy="502920"/>
          </a:xfrm>
          <a:prstGeom prst="roundRect">
            <a:avLst/>
          </a:prstGeom>
        </p:spPr>
        <p:style>
          <a:lnRef idx="0">
            <a:srgbClr val="FFFFFF"/>
          </a:lnRef>
          <a:fillRef idx="1">
            <a:schemeClr val="accent2"/>
          </a:fillRef>
          <a:effectRef idx="0">
            <a:srgbClr val="FFFFFF"/>
          </a:effectRef>
          <a:fontRef idx="minor">
            <a:schemeClr val="lt1"/>
          </a:fontRef>
        </p:style>
        <p:txBody>
          <a:bodyPr rtlCol="0" anchor="ctr"/>
          <a:p>
            <a:pPr algn="ctr"/>
            <a:r>
              <a:rPr lang="en-US">
                <a:sym typeface="+mn-ea"/>
              </a:rPr>
              <a:t>operator</a:t>
            </a:r>
            <a:endParaRPr lang="en-US">
              <a:sym typeface="+mn-ea"/>
            </a:endParaRPr>
          </a:p>
          <a:p>
            <a:pPr algn="ctr"/>
            <a:r>
              <a:rPr lang="en-US">
                <a:sym typeface="+mn-ea"/>
              </a:rPr>
              <a:t>2/2</a:t>
            </a:r>
            <a:endParaRPr lang="en-US"/>
          </a:p>
        </p:txBody>
      </p:sp>
      <p:cxnSp>
        <p:nvCxnSpPr>
          <p:cNvPr id="32" name="Straight Arrow Connector 31"/>
          <p:cNvCxnSpPr>
            <a:stCxn id="27" idx="6"/>
            <a:endCxn id="28" idx="1"/>
          </p:cNvCxnSpPr>
          <p:nvPr/>
        </p:nvCxnSpPr>
        <p:spPr>
          <a:xfrm flipV="1">
            <a:off x="2289175" y="5033645"/>
            <a:ext cx="1101090" cy="395605"/>
          </a:xfrm>
          <a:prstGeom prst="straightConnector1">
            <a:avLst/>
          </a:prstGeom>
          <a:ln>
            <a:tailEnd type="arrow" w="med" len="med"/>
          </a:ln>
        </p:spPr>
        <p:style>
          <a:lnRef idx="2">
            <a:schemeClr val="accent4"/>
          </a:lnRef>
          <a:fillRef idx="0">
            <a:srgbClr val="FFFFFF"/>
          </a:fillRef>
          <a:effectRef idx="0">
            <a:srgbClr val="FFFFFF"/>
          </a:effectRef>
          <a:fontRef idx="minor">
            <a:schemeClr val="tx1"/>
          </a:fontRef>
        </p:style>
      </p:cxnSp>
      <p:cxnSp>
        <p:nvCxnSpPr>
          <p:cNvPr id="33" name="Straight Arrow Connector 32"/>
          <p:cNvCxnSpPr>
            <a:stCxn id="27" idx="6"/>
            <a:endCxn id="29" idx="1"/>
          </p:cNvCxnSpPr>
          <p:nvPr/>
        </p:nvCxnSpPr>
        <p:spPr>
          <a:xfrm>
            <a:off x="2289175" y="5429250"/>
            <a:ext cx="1101090" cy="409575"/>
          </a:xfrm>
          <a:prstGeom prst="straightConnector1">
            <a:avLst/>
          </a:prstGeom>
          <a:ln>
            <a:tailEnd type="arrow" w="med" len="med"/>
          </a:ln>
        </p:spPr>
        <p:style>
          <a:lnRef idx="2">
            <a:schemeClr val="accent4"/>
          </a:lnRef>
          <a:fillRef idx="0">
            <a:srgbClr val="FFFFFF"/>
          </a:fillRef>
          <a:effectRef idx="0">
            <a:srgbClr val="FFFFFF"/>
          </a:effectRef>
          <a:fontRef idx="minor">
            <a:schemeClr val="tx1"/>
          </a:fontRef>
        </p:style>
      </p:cxnSp>
      <p:cxnSp>
        <p:nvCxnSpPr>
          <p:cNvPr id="35" name="Straight Arrow Connector 34"/>
          <p:cNvCxnSpPr>
            <a:stCxn id="28" idx="3"/>
            <a:endCxn id="30" idx="1"/>
          </p:cNvCxnSpPr>
          <p:nvPr/>
        </p:nvCxnSpPr>
        <p:spPr>
          <a:xfrm>
            <a:off x="4810760" y="5033645"/>
            <a:ext cx="892810" cy="0"/>
          </a:xfrm>
          <a:prstGeom prst="straightConnector1">
            <a:avLst/>
          </a:prstGeom>
          <a:ln>
            <a:tailEnd type="arrow" w="med" len="med"/>
          </a:ln>
        </p:spPr>
        <p:style>
          <a:lnRef idx="2">
            <a:schemeClr val="accent4"/>
          </a:lnRef>
          <a:fillRef idx="0">
            <a:srgbClr val="FFFFFF"/>
          </a:fillRef>
          <a:effectRef idx="0">
            <a:srgbClr val="FFFFFF"/>
          </a:effectRef>
          <a:fontRef idx="minor">
            <a:schemeClr val="tx1"/>
          </a:fontRef>
        </p:style>
      </p:cxnSp>
      <p:cxnSp>
        <p:nvCxnSpPr>
          <p:cNvPr id="36" name="Straight Arrow Connector 35"/>
          <p:cNvCxnSpPr>
            <a:stCxn id="29" idx="3"/>
            <a:endCxn id="31" idx="1"/>
          </p:cNvCxnSpPr>
          <p:nvPr/>
        </p:nvCxnSpPr>
        <p:spPr>
          <a:xfrm>
            <a:off x="4810760" y="5838825"/>
            <a:ext cx="892810" cy="0"/>
          </a:xfrm>
          <a:prstGeom prst="straightConnector1">
            <a:avLst/>
          </a:prstGeom>
          <a:ln>
            <a:tailEnd type="arrow" w="med" len="med"/>
          </a:ln>
        </p:spPr>
        <p:style>
          <a:lnRef idx="2">
            <a:schemeClr val="accent4"/>
          </a:lnRef>
          <a:fillRef idx="0">
            <a:srgbClr val="FFFFFF"/>
          </a:fillRef>
          <a:effectRef idx="0">
            <a:srgbClr val="FFFFFF"/>
          </a:effectRef>
          <a:fontRef idx="minor">
            <a:schemeClr val="tx1"/>
          </a:fontRef>
        </p:style>
      </p:cxnSp>
      <p:sp>
        <p:nvSpPr>
          <p:cNvPr id="37" name="Rounded Rectangle 36"/>
          <p:cNvSpPr/>
          <p:nvPr/>
        </p:nvSpPr>
        <p:spPr>
          <a:xfrm>
            <a:off x="3390265" y="3856990"/>
            <a:ext cx="1420495" cy="502920"/>
          </a:xfrm>
          <a:prstGeom prst="roundRect">
            <a:avLst/>
          </a:prstGeom>
        </p:spPr>
        <p:style>
          <a:lnRef idx="0">
            <a:srgbClr val="FFFFFF"/>
          </a:lnRef>
          <a:fillRef idx="1">
            <a:schemeClr val="accent2"/>
          </a:fillRef>
          <a:effectRef idx="0">
            <a:srgbClr val="FFFFFF"/>
          </a:effectRef>
          <a:fontRef idx="minor">
            <a:schemeClr val="lt1"/>
          </a:fontRef>
        </p:style>
        <p:txBody>
          <a:bodyPr rtlCol="0" anchor="ctr"/>
          <a:p>
            <a:pPr algn="ctr"/>
            <a:r>
              <a:rPr lang="en-US"/>
              <a:t>operator</a:t>
            </a:r>
            <a:endParaRPr lang="en-US"/>
          </a:p>
        </p:txBody>
      </p:sp>
      <p:sp>
        <p:nvSpPr>
          <p:cNvPr id="38" name="Rounded Rectangle 37"/>
          <p:cNvSpPr/>
          <p:nvPr/>
        </p:nvSpPr>
        <p:spPr>
          <a:xfrm>
            <a:off x="5703570" y="3856990"/>
            <a:ext cx="1420495" cy="502920"/>
          </a:xfrm>
          <a:prstGeom prst="roundRect">
            <a:avLst/>
          </a:prstGeom>
        </p:spPr>
        <p:style>
          <a:lnRef idx="0">
            <a:srgbClr val="FFFFFF"/>
          </a:lnRef>
          <a:fillRef idx="1">
            <a:schemeClr val="accent2"/>
          </a:fillRef>
          <a:effectRef idx="0">
            <a:srgbClr val="FFFFFF"/>
          </a:effectRef>
          <a:fontRef idx="minor">
            <a:schemeClr val="lt1"/>
          </a:fontRef>
        </p:style>
        <p:txBody>
          <a:bodyPr rtlCol="0" anchor="ctr"/>
          <a:p>
            <a:pPr algn="ctr"/>
            <a:r>
              <a:rPr lang="en-US">
                <a:sym typeface="+mn-ea"/>
              </a:rPr>
              <a:t>operator</a:t>
            </a:r>
            <a:endParaRPr lang="en-US"/>
          </a:p>
        </p:txBody>
      </p:sp>
      <p:cxnSp>
        <p:nvCxnSpPr>
          <p:cNvPr id="39" name="Straight Arrow Connector 38"/>
          <p:cNvCxnSpPr>
            <a:stCxn id="37" idx="3"/>
            <a:endCxn id="38" idx="1"/>
          </p:cNvCxnSpPr>
          <p:nvPr/>
        </p:nvCxnSpPr>
        <p:spPr>
          <a:xfrm>
            <a:off x="4810760" y="4108450"/>
            <a:ext cx="892810" cy="0"/>
          </a:xfrm>
          <a:prstGeom prst="straightConnector1">
            <a:avLst/>
          </a:prstGeom>
          <a:ln>
            <a:tailEnd type="arrow" w="med" len="med"/>
          </a:ln>
        </p:spPr>
        <p:style>
          <a:lnRef idx="2">
            <a:schemeClr val="accent4"/>
          </a:lnRef>
          <a:fillRef idx="0">
            <a:srgbClr val="FFFFFF"/>
          </a:fillRef>
          <a:effectRef idx="0">
            <a:srgbClr val="FFFFFF"/>
          </a:effectRef>
          <a:fontRef idx="minor">
            <a:schemeClr val="tx1"/>
          </a:fontRef>
        </p:style>
      </p:cxnSp>
      <p:cxnSp>
        <p:nvCxnSpPr>
          <p:cNvPr id="40" name="Straight Arrow Connector 39"/>
          <p:cNvCxnSpPr>
            <a:stCxn id="26" idx="6"/>
            <a:endCxn id="37" idx="1"/>
          </p:cNvCxnSpPr>
          <p:nvPr/>
        </p:nvCxnSpPr>
        <p:spPr>
          <a:xfrm>
            <a:off x="2289175" y="4108450"/>
            <a:ext cx="1101090" cy="0"/>
          </a:xfrm>
          <a:prstGeom prst="straightConnector1">
            <a:avLst/>
          </a:prstGeom>
          <a:ln>
            <a:tailEnd type="arrow" w="med" len="med"/>
          </a:ln>
        </p:spPr>
        <p:style>
          <a:lnRef idx="2">
            <a:schemeClr val="accent4"/>
          </a:lnRef>
          <a:fillRef idx="0">
            <a:srgbClr val="FFFFFF"/>
          </a:fillRef>
          <a:effectRef idx="0">
            <a:srgbClr val="FFFFFF"/>
          </a:effectRef>
          <a:fontRef idx="minor">
            <a:schemeClr val="tx1"/>
          </a:fontRef>
        </p:style>
      </p:cxnSp>
      <p:sp>
        <p:nvSpPr>
          <p:cNvPr id="41" name="Plus 40"/>
          <p:cNvSpPr/>
          <p:nvPr/>
        </p:nvSpPr>
        <p:spPr>
          <a:xfrm>
            <a:off x="7618730" y="4356735"/>
            <a:ext cx="638810" cy="527050"/>
          </a:xfrm>
          <a:prstGeom prst="mathPlus">
            <a:avLst/>
          </a:prstGeom>
        </p:spPr>
        <p:style>
          <a:lnRef idx="0">
            <a:srgbClr val="FFFFFF"/>
          </a:lnRef>
          <a:fillRef idx="1">
            <a:prstClr val="black"/>
          </a:fillRef>
          <a:effectRef idx="0">
            <a:srgbClr val="FFFFFF"/>
          </a:effectRef>
          <a:fontRef idx="minor">
            <a:schemeClr val="lt1"/>
          </a:fontRef>
        </p:style>
        <p:txBody>
          <a:bodyPr rtlCol="0" anchor="ctr"/>
          <a:p>
            <a:pPr algn="ctr"/>
            <a:endParaRPr lang="en-US"/>
          </a:p>
        </p:txBody>
      </p:sp>
      <p:sp>
        <p:nvSpPr>
          <p:cNvPr id="42" name="Rounded Rectangle 41"/>
          <p:cNvSpPr/>
          <p:nvPr/>
        </p:nvSpPr>
        <p:spPr>
          <a:xfrm>
            <a:off x="9093835" y="4782185"/>
            <a:ext cx="1420495" cy="502920"/>
          </a:xfrm>
          <a:prstGeom prst="roundRect">
            <a:avLst/>
          </a:prstGeom>
        </p:spPr>
        <p:style>
          <a:lnRef idx="2">
            <a:schemeClr val="lt1"/>
          </a:lnRef>
          <a:fillRef idx="1">
            <a:prstClr val="black"/>
          </a:fillRef>
          <a:effectRef idx="1">
            <a:prstClr val="black"/>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400">
                <a:sym typeface="+mn-ea"/>
              </a:rPr>
              <a:t>element </a:t>
            </a:r>
            <a:endParaRPr lang="en-US" sz="1400">
              <a:sym typeface="+mn-ea"/>
            </a:endParaRPr>
          </a:p>
          <a:p>
            <a:pPr lvl="0" algn="ctr">
              <a:buClrTx/>
              <a:buSzTx/>
              <a:buFontTx/>
            </a:pPr>
            <a:r>
              <a:rPr lang="en-US" sz="1400">
                <a:sym typeface="+mn-ea"/>
              </a:rPr>
              <a:t>process</a:t>
            </a:r>
            <a:endParaRPr lang="en-US" sz="1400">
              <a:sym typeface="+mn-ea"/>
            </a:endParaRPr>
          </a:p>
        </p:txBody>
      </p:sp>
      <p:sp>
        <p:nvSpPr>
          <p:cNvPr id="43" name="Rounded Rectangle 42"/>
          <p:cNvSpPr/>
          <p:nvPr/>
        </p:nvSpPr>
        <p:spPr>
          <a:xfrm>
            <a:off x="9093835" y="5587365"/>
            <a:ext cx="1420495" cy="502920"/>
          </a:xfrm>
          <a:prstGeom prst="roundRect">
            <a:avLst/>
          </a:prstGeom>
        </p:spPr>
        <p:style>
          <a:lnRef idx="2">
            <a:schemeClr val="lt1"/>
          </a:lnRef>
          <a:fillRef idx="1">
            <a:prstClr val="black"/>
          </a:fillRef>
          <a:effectRef idx="1">
            <a:prstClr val="black"/>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400">
                <a:sym typeface="+mn-ea"/>
              </a:rPr>
              <a:t>element </a:t>
            </a:r>
            <a:endParaRPr lang="en-US" sz="1400">
              <a:sym typeface="+mn-ea"/>
            </a:endParaRPr>
          </a:p>
          <a:p>
            <a:pPr lvl="0" algn="ctr">
              <a:buClrTx/>
              <a:buSzTx/>
              <a:buFontTx/>
            </a:pPr>
            <a:r>
              <a:rPr lang="en-US" sz="1400">
                <a:sym typeface="+mn-ea"/>
              </a:rPr>
              <a:t>process</a:t>
            </a:r>
            <a:endParaRPr lang="en-US" sz="1400">
              <a:sym typeface="+mn-ea"/>
            </a:endParaRPr>
          </a:p>
        </p:txBody>
      </p:sp>
      <p:sp>
        <p:nvSpPr>
          <p:cNvPr id="44" name="Rounded Rectangle 43"/>
          <p:cNvSpPr/>
          <p:nvPr/>
        </p:nvSpPr>
        <p:spPr>
          <a:xfrm>
            <a:off x="9093835" y="3856990"/>
            <a:ext cx="1420495" cy="502920"/>
          </a:xfrm>
          <a:prstGeom prst="roundRect">
            <a:avLst/>
          </a:prstGeom>
        </p:spPr>
        <p:style>
          <a:lnRef idx="2">
            <a:schemeClr val="lt1"/>
          </a:lnRef>
          <a:fillRef idx="1">
            <a:prstClr val="black"/>
          </a:fillRef>
          <a:effectRef idx="1">
            <a:prstClr val="black"/>
          </a:effectRef>
          <a:fontRef idx="minor">
            <a:schemeClr val="lt1"/>
          </a:fontRef>
        </p:style>
        <p:txBody>
          <a:bodyPr rtlCol="0" anchor="ctr"/>
          <a:p>
            <a:pPr algn="ctr"/>
            <a:r>
              <a:rPr lang="en-US" sz="1400"/>
              <a:t>broadcast</a:t>
            </a:r>
            <a:endParaRPr lang="en-US" sz="1400"/>
          </a:p>
          <a:p>
            <a:pPr algn="ctr"/>
            <a:r>
              <a:rPr lang="en-US" sz="1400"/>
              <a:t>process</a:t>
            </a:r>
            <a:endParaRPr lang="en-US" sz="1400"/>
          </a:p>
        </p:txBody>
      </p:sp>
      <p:cxnSp>
        <p:nvCxnSpPr>
          <p:cNvPr id="45" name="Curved Connector 44"/>
          <p:cNvCxnSpPr>
            <a:stCxn id="44" idx="3"/>
            <a:endCxn id="42" idx="3"/>
          </p:cNvCxnSpPr>
          <p:nvPr/>
        </p:nvCxnSpPr>
        <p:spPr>
          <a:xfrm>
            <a:off x="10514330" y="4108450"/>
            <a:ext cx="3175" cy="925195"/>
          </a:xfrm>
          <a:prstGeom prst="curvedConnector3">
            <a:avLst>
              <a:gd name="adj1" fmla="val 7500000"/>
            </a:avLst>
          </a:prstGeom>
          <a:ln w="6350" cap="flat" cmpd="sng" algn="ctr">
            <a:solidFill>
              <a:schemeClr val="accent3"/>
            </a:solidFill>
            <a:prstDash val="dash"/>
            <a:miter lim="800000"/>
            <a:tailEnd type="arrow" w="med" len="med"/>
          </a:ln>
        </p:spPr>
        <p:style>
          <a:lnRef idx="0">
            <a:prstClr val="black"/>
          </a:lnRef>
          <a:fillRef idx="0">
            <a:srgbClr val="FFFFFF"/>
          </a:fillRef>
          <a:effectRef idx="0">
            <a:srgbClr val="FFFFFF"/>
          </a:effectRef>
          <a:fontRef idx="minor">
            <a:schemeClr val="tx1"/>
          </a:fontRef>
        </p:style>
      </p:cxnSp>
      <p:cxnSp>
        <p:nvCxnSpPr>
          <p:cNvPr id="46" name="Curved Connector 45"/>
          <p:cNvCxnSpPr>
            <a:stCxn id="44" idx="1"/>
            <a:endCxn id="43" idx="1"/>
          </p:cNvCxnSpPr>
          <p:nvPr/>
        </p:nvCxnSpPr>
        <p:spPr>
          <a:xfrm rot="10800000" flipH="1" flipV="1">
            <a:off x="9093835" y="4107815"/>
            <a:ext cx="3175" cy="1730375"/>
          </a:xfrm>
          <a:prstGeom prst="curvedConnector3">
            <a:avLst>
              <a:gd name="adj1" fmla="val -11020000"/>
            </a:avLst>
          </a:prstGeom>
          <a:ln w="6350" cap="flat" cmpd="sng" algn="ctr">
            <a:solidFill>
              <a:schemeClr val="accent3"/>
            </a:solidFill>
            <a:prstDash val="dash"/>
            <a:miter lim="800000"/>
            <a:tailEnd type="arrow" w="med" len="med"/>
          </a:ln>
        </p:spPr>
        <p:style>
          <a:lnRef idx="0">
            <a:prstClr val="black"/>
          </a:lnRef>
          <a:fillRef idx="0">
            <a:srgbClr val="FFFFFF"/>
          </a:fillRef>
          <a:effectRef idx="0">
            <a:srgbClr val="FFFFFF"/>
          </a:effectRef>
          <a:fontRef idx="minor">
            <a:schemeClr val="tx1"/>
          </a:fontRef>
        </p:style>
      </p:cxnSp>
      <p:sp>
        <p:nvSpPr>
          <p:cNvPr id="68" name="Text Box 67"/>
          <p:cNvSpPr txBox="1"/>
          <p:nvPr/>
        </p:nvSpPr>
        <p:spPr>
          <a:xfrm>
            <a:off x="10514330" y="4448175"/>
            <a:ext cx="725805" cy="245110"/>
          </a:xfrm>
          <a:prstGeom prst="rect">
            <a:avLst/>
          </a:prstGeom>
          <a:noFill/>
        </p:spPr>
        <p:txBody>
          <a:bodyPr wrap="square" rtlCol="0">
            <a:spAutoFit/>
          </a:bodyPr>
          <a:p>
            <a:r>
              <a:rPr lang="en-US" sz="1000"/>
              <a:t>broadcast</a:t>
            </a:r>
            <a:endParaRPr lang="en-US" sz="1000"/>
          </a:p>
        </p:txBody>
      </p:sp>
      <p:sp>
        <p:nvSpPr>
          <p:cNvPr id="69" name="Text Box 68"/>
          <p:cNvSpPr txBox="1"/>
          <p:nvPr/>
        </p:nvSpPr>
        <p:spPr>
          <a:xfrm>
            <a:off x="8559165" y="4537075"/>
            <a:ext cx="725805" cy="245110"/>
          </a:xfrm>
          <a:prstGeom prst="rect">
            <a:avLst/>
          </a:prstGeom>
          <a:noFill/>
        </p:spPr>
        <p:txBody>
          <a:bodyPr wrap="square" rtlCol="0">
            <a:spAutoFit/>
          </a:bodyPr>
          <a:p>
            <a:r>
              <a:rPr lang="en-US" sz="1000"/>
              <a:t>broadcast</a:t>
            </a:r>
            <a:endParaRPr lang="en-US" sz="1000"/>
          </a:p>
        </p:txBody>
      </p:sp>
      <p:sp>
        <p:nvSpPr>
          <p:cNvPr id="70" name="Text Box 69"/>
          <p:cNvSpPr txBox="1"/>
          <p:nvPr/>
        </p:nvSpPr>
        <p:spPr>
          <a:xfrm>
            <a:off x="7618730" y="4883785"/>
            <a:ext cx="725805" cy="245110"/>
          </a:xfrm>
          <a:prstGeom prst="rect">
            <a:avLst/>
          </a:prstGeom>
          <a:noFill/>
        </p:spPr>
        <p:txBody>
          <a:bodyPr wrap="square" rtlCol="0">
            <a:spAutoFit/>
          </a:bodyPr>
          <a:p>
            <a:r>
              <a:rPr lang="en-US" sz="1000"/>
              <a:t>connect</a:t>
            </a:r>
            <a:endParaRPr lang="en-US" sz="1000"/>
          </a:p>
        </p:txBody>
      </p:sp>
      <p:sp>
        <p:nvSpPr>
          <p:cNvPr id="72" name="Text Box 71"/>
          <p:cNvSpPr txBox="1"/>
          <p:nvPr/>
        </p:nvSpPr>
        <p:spPr>
          <a:xfrm>
            <a:off x="1010285" y="3543935"/>
            <a:ext cx="1403985" cy="245110"/>
          </a:xfrm>
          <a:prstGeom prst="rect">
            <a:avLst/>
          </a:prstGeom>
          <a:noFill/>
        </p:spPr>
        <p:txBody>
          <a:bodyPr wrap="square" rtlCol="0">
            <a:spAutoFit/>
          </a:bodyPr>
          <a:p>
            <a:r>
              <a:rPr lang="en-US" sz="1000"/>
              <a:t>BroadcastStream</a:t>
            </a:r>
            <a:endParaRPr lang="en-US" sz="1000"/>
          </a:p>
        </p:txBody>
      </p:sp>
      <p:sp>
        <p:nvSpPr>
          <p:cNvPr id="74" name="Text Box 73"/>
          <p:cNvSpPr txBox="1"/>
          <p:nvPr/>
        </p:nvSpPr>
        <p:spPr>
          <a:xfrm>
            <a:off x="1010285" y="4638675"/>
            <a:ext cx="814070" cy="245110"/>
          </a:xfrm>
          <a:prstGeom prst="rect">
            <a:avLst/>
          </a:prstGeom>
          <a:noFill/>
        </p:spPr>
        <p:txBody>
          <a:bodyPr wrap="square" rtlCol="0">
            <a:spAutoFit/>
          </a:bodyPr>
          <a:p>
            <a:r>
              <a:rPr lang="en-US" sz="1000"/>
              <a:t>datastream</a:t>
            </a:r>
            <a:endParaRPr lang="en-US" sz="1000"/>
          </a:p>
        </p:txBody>
      </p:sp>
      <p:sp>
        <p:nvSpPr>
          <p:cNvPr id="76" name="Text Box 75"/>
          <p:cNvSpPr txBox="1"/>
          <p:nvPr/>
        </p:nvSpPr>
        <p:spPr>
          <a:xfrm>
            <a:off x="8386445" y="3543300"/>
            <a:ext cx="1905635" cy="245110"/>
          </a:xfrm>
          <a:prstGeom prst="rect">
            <a:avLst/>
          </a:prstGeom>
          <a:noFill/>
        </p:spPr>
        <p:txBody>
          <a:bodyPr wrap="square" rtlCol="0">
            <a:spAutoFit/>
          </a:bodyPr>
          <a:p>
            <a:r>
              <a:rPr lang="en-US" sz="1000"/>
              <a:t>BroadcastConnectedStream</a:t>
            </a:r>
            <a:endParaRPr lang="en-US" sz="1000"/>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75"/>
                                        </p:tgtEl>
                                        <p:attrNameLst>
                                          <p:attrName>style.visibility</p:attrName>
                                        </p:attrNameLst>
                                      </p:cBhvr>
                                      <p:to>
                                        <p:strVal val="visible"/>
                                      </p:to>
                                    </p:set>
                                    <p:anim calcmode="lin" valueType="num">
                                      <p:cBhvr>
                                        <p:cTn id="15" dur="500" fill="hold"/>
                                        <p:tgtEl>
                                          <p:spTgt spid="75"/>
                                        </p:tgtEl>
                                        <p:attrNameLst>
                                          <p:attrName>ppt_w</p:attrName>
                                        </p:attrNameLst>
                                      </p:cBhvr>
                                      <p:tavLst>
                                        <p:tav tm="0">
                                          <p:val>
                                            <p:fltVal val="0"/>
                                          </p:val>
                                        </p:tav>
                                        <p:tav tm="100000">
                                          <p:val>
                                            <p:strVal val="#ppt_w"/>
                                          </p:val>
                                        </p:tav>
                                      </p:tavLst>
                                    </p:anim>
                                    <p:anim calcmode="lin" valueType="num">
                                      <p:cBhvr>
                                        <p:cTn id="16" dur="500" fill="hold"/>
                                        <p:tgtEl>
                                          <p:spTgt spid="75"/>
                                        </p:tgtEl>
                                        <p:attrNameLst>
                                          <p:attrName>ppt_h</p:attrName>
                                        </p:attrNameLst>
                                      </p:cBhvr>
                                      <p:tavLst>
                                        <p:tav tm="0">
                                          <p:val>
                                            <p:fltVal val="0"/>
                                          </p:val>
                                        </p:tav>
                                        <p:tav tm="100000">
                                          <p:val>
                                            <p:strVal val="#ppt_h"/>
                                          </p:val>
                                        </p:tav>
                                      </p:tavLst>
                                    </p:anim>
                                    <p:animEffect transition="in" filter="fade">
                                      <p:cBhvr>
                                        <p:cTn id="17" dur="500"/>
                                        <p:tgtEl>
                                          <p:spTgt spid="75"/>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73"/>
                                        </p:tgtEl>
                                        <p:attrNameLst>
                                          <p:attrName>style.visibility</p:attrName>
                                        </p:attrNameLst>
                                      </p:cBhvr>
                                      <p:to>
                                        <p:strVal val="visible"/>
                                      </p:to>
                                    </p:set>
                                    <p:anim calcmode="lin" valueType="num">
                                      <p:cBhvr>
                                        <p:cTn id="20" dur="500" fill="hold"/>
                                        <p:tgtEl>
                                          <p:spTgt spid="73"/>
                                        </p:tgtEl>
                                        <p:attrNameLst>
                                          <p:attrName>ppt_w</p:attrName>
                                        </p:attrNameLst>
                                      </p:cBhvr>
                                      <p:tavLst>
                                        <p:tav tm="0">
                                          <p:val>
                                            <p:fltVal val="0"/>
                                          </p:val>
                                        </p:tav>
                                        <p:tav tm="100000">
                                          <p:val>
                                            <p:strVal val="#ppt_w"/>
                                          </p:val>
                                        </p:tav>
                                      </p:tavLst>
                                    </p:anim>
                                    <p:anim calcmode="lin" valueType="num">
                                      <p:cBhvr>
                                        <p:cTn id="21" dur="500" fill="hold"/>
                                        <p:tgtEl>
                                          <p:spTgt spid="73"/>
                                        </p:tgtEl>
                                        <p:attrNameLst>
                                          <p:attrName>ppt_h</p:attrName>
                                        </p:attrNameLst>
                                      </p:cBhvr>
                                      <p:tavLst>
                                        <p:tav tm="0">
                                          <p:val>
                                            <p:fltVal val="0"/>
                                          </p:val>
                                        </p:tav>
                                        <p:tav tm="100000">
                                          <p:val>
                                            <p:strVal val="#ppt_h"/>
                                          </p:val>
                                        </p:tav>
                                      </p:tavLst>
                                    </p:anim>
                                    <p:animEffect transition="in" filter="fade">
                                      <p:cBhvr>
                                        <p:cTn id="22" dur="500"/>
                                        <p:tgtEl>
                                          <p:spTgt spid="73"/>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71"/>
                                        </p:tgtEl>
                                        <p:attrNameLst>
                                          <p:attrName>style.visibility</p:attrName>
                                        </p:attrNameLst>
                                      </p:cBhvr>
                                      <p:to>
                                        <p:strVal val="visible"/>
                                      </p:to>
                                    </p:set>
                                    <p:anim calcmode="lin" valueType="num">
                                      <p:cBhvr>
                                        <p:cTn id="25" dur="500" fill="hold"/>
                                        <p:tgtEl>
                                          <p:spTgt spid="71"/>
                                        </p:tgtEl>
                                        <p:attrNameLst>
                                          <p:attrName>ppt_w</p:attrName>
                                        </p:attrNameLst>
                                      </p:cBhvr>
                                      <p:tavLst>
                                        <p:tav tm="0">
                                          <p:val>
                                            <p:fltVal val="0"/>
                                          </p:val>
                                        </p:tav>
                                        <p:tav tm="100000">
                                          <p:val>
                                            <p:strVal val="#ppt_w"/>
                                          </p:val>
                                        </p:tav>
                                      </p:tavLst>
                                    </p:anim>
                                    <p:anim calcmode="lin" valueType="num">
                                      <p:cBhvr>
                                        <p:cTn id="26" dur="500" fill="hold"/>
                                        <p:tgtEl>
                                          <p:spTgt spid="71"/>
                                        </p:tgtEl>
                                        <p:attrNameLst>
                                          <p:attrName>ppt_h</p:attrName>
                                        </p:attrNameLst>
                                      </p:cBhvr>
                                      <p:tavLst>
                                        <p:tav tm="0">
                                          <p:val>
                                            <p:fltVal val="0"/>
                                          </p:val>
                                        </p:tav>
                                        <p:tav tm="100000">
                                          <p:val>
                                            <p:strVal val="#ppt_h"/>
                                          </p:val>
                                        </p:tav>
                                      </p:tavLst>
                                    </p:anim>
                                    <p:animEffect transition="in" filter="fade">
                                      <p:cBhvr>
                                        <p:cTn id="27" dur="500"/>
                                        <p:tgtEl>
                                          <p:spTgt spid="71"/>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 calcmode="lin" valueType="num">
                                      <p:cBhvr>
                                        <p:cTn id="30" dur="500" fill="hold"/>
                                        <p:tgtEl>
                                          <p:spTgt spid="26"/>
                                        </p:tgtEl>
                                        <p:attrNameLst>
                                          <p:attrName>ppt_w</p:attrName>
                                        </p:attrNameLst>
                                      </p:cBhvr>
                                      <p:tavLst>
                                        <p:tav tm="0">
                                          <p:val>
                                            <p:fltVal val="0"/>
                                          </p:val>
                                        </p:tav>
                                        <p:tav tm="100000">
                                          <p:val>
                                            <p:strVal val="#ppt_w"/>
                                          </p:val>
                                        </p:tav>
                                      </p:tavLst>
                                    </p:anim>
                                    <p:anim calcmode="lin" valueType="num">
                                      <p:cBhvr>
                                        <p:cTn id="31" dur="500" fill="hold"/>
                                        <p:tgtEl>
                                          <p:spTgt spid="26"/>
                                        </p:tgtEl>
                                        <p:attrNameLst>
                                          <p:attrName>ppt_h</p:attrName>
                                        </p:attrNameLst>
                                      </p:cBhvr>
                                      <p:tavLst>
                                        <p:tav tm="0">
                                          <p:val>
                                            <p:fltVal val="0"/>
                                          </p:val>
                                        </p:tav>
                                        <p:tav tm="100000">
                                          <p:val>
                                            <p:strVal val="#ppt_h"/>
                                          </p:val>
                                        </p:tav>
                                      </p:tavLst>
                                    </p:anim>
                                    <p:animEffect transition="in" filter="fade">
                                      <p:cBhvr>
                                        <p:cTn id="32" dur="500"/>
                                        <p:tgtEl>
                                          <p:spTgt spid="26"/>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p:cTn id="35" dur="500" fill="hold"/>
                                        <p:tgtEl>
                                          <p:spTgt spid="27"/>
                                        </p:tgtEl>
                                        <p:attrNameLst>
                                          <p:attrName>ppt_w</p:attrName>
                                        </p:attrNameLst>
                                      </p:cBhvr>
                                      <p:tavLst>
                                        <p:tav tm="0">
                                          <p:val>
                                            <p:fltVal val="0"/>
                                          </p:val>
                                        </p:tav>
                                        <p:tav tm="100000">
                                          <p:val>
                                            <p:strVal val="#ppt_w"/>
                                          </p:val>
                                        </p:tav>
                                      </p:tavLst>
                                    </p:anim>
                                    <p:anim calcmode="lin" valueType="num">
                                      <p:cBhvr>
                                        <p:cTn id="36" dur="500" fill="hold"/>
                                        <p:tgtEl>
                                          <p:spTgt spid="27"/>
                                        </p:tgtEl>
                                        <p:attrNameLst>
                                          <p:attrName>ppt_h</p:attrName>
                                        </p:attrNameLst>
                                      </p:cBhvr>
                                      <p:tavLst>
                                        <p:tav tm="0">
                                          <p:val>
                                            <p:fltVal val="0"/>
                                          </p:val>
                                        </p:tav>
                                        <p:tav tm="100000">
                                          <p:val>
                                            <p:strVal val="#ppt_h"/>
                                          </p:val>
                                        </p:tav>
                                      </p:tavLst>
                                    </p:anim>
                                    <p:animEffect transition="in" filter="fade">
                                      <p:cBhvr>
                                        <p:cTn id="37" dur="500"/>
                                        <p:tgtEl>
                                          <p:spTgt spid="27"/>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 calcmode="lin" valueType="num">
                                      <p:cBhvr>
                                        <p:cTn id="40" dur="500" fill="hold"/>
                                        <p:tgtEl>
                                          <p:spTgt spid="28"/>
                                        </p:tgtEl>
                                        <p:attrNameLst>
                                          <p:attrName>ppt_w</p:attrName>
                                        </p:attrNameLst>
                                      </p:cBhvr>
                                      <p:tavLst>
                                        <p:tav tm="0">
                                          <p:val>
                                            <p:fltVal val="0"/>
                                          </p:val>
                                        </p:tav>
                                        <p:tav tm="100000">
                                          <p:val>
                                            <p:strVal val="#ppt_w"/>
                                          </p:val>
                                        </p:tav>
                                      </p:tavLst>
                                    </p:anim>
                                    <p:anim calcmode="lin" valueType="num">
                                      <p:cBhvr>
                                        <p:cTn id="41" dur="500" fill="hold"/>
                                        <p:tgtEl>
                                          <p:spTgt spid="28"/>
                                        </p:tgtEl>
                                        <p:attrNameLst>
                                          <p:attrName>ppt_h</p:attrName>
                                        </p:attrNameLst>
                                      </p:cBhvr>
                                      <p:tavLst>
                                        <p:tav tm="0">
                                          <p:val>
                                            <p:fltVal val="0"/>
                                          </p:val>
                                        </p:tav>
                                        <p:tav tm="100000">
                                          <p:val>
                                            <p:strVal val="#ppt_h"/>
                                          </p:val>
                                        </p:tav>
                                      </p:tavLst>
                                    </p:anim>
                                    <p:animEffect transition="in" filter="fade">
                                      <p:cBhvr>
                                        <p:cTn id="42" dur="500"/>
                                        <p:tgtEl>
                                          <p:spTgt spid="28"/>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 calcmode="lin" valueType="num">
                                      <p:cBhvr>
                                        <p:cTn id="45" dur="500" fill="hold"/>
                                        <p:tgtEl>
                                          <p:spTgt spid="29"/>
                                        </p:tgtEl>
                                        <p:attrNameLst>
                                          <p:attrName>ppt_w</p:attrName>
                                        </p:attrNameLst>
                                      </p:cBhvr>
                                      <p:tavLst>
                                        <p:tav tm="0">
                                          <p:val>
                                            <p:fltVal val="0"/>
                                          </p:val>
                                        </p:tav>
                                        <p:tav tm="100000">
                                          <p:val>
                                            <p:strVal val="#ppt_w"/>
                                          </p:val>
                                        </p:tav>
                                      </p:tavLst>
                                    </p:anim>
                                    <p:anim calcmode="lin" valueType="num">
                                      <p:cBhvr>
                                        <p:cTn id="46" dur="500" fill="hold"/>
                                        <p:tgtEl>
                                          <p:spTgt spid="29"/>
                                        </p:tgtEl>
                                        <p:attrNameLst>
                                          <p:attrName>ppt_h</p:attrName>
                                        </p:attrNameLst>
                                      </p:cBhvr>
                                      <p:tavLst>
                                        <p:tav tm="0">
                                          <p:val>
                                            <p:fltVal val="0"/>
                                          </p:val>
                                        </p:tav>
                                        <p:tav tm="100000">
                                          <p:val>
                                            <p:strVal val="#ppt_h"/>
                                          </p:val>
                                        </p:tav>
                                      </p:tavLst>
                                    </p:anim>
                                    <p:animEffect transition="in" filter="fade">
                                      <p:cBhvr>
                                        <p:cTn id="47" dur="500"/>
                                        <p:tgtEl>
                                          <p:spTgt spid="29"/>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 calcmode="lin" valueType="num">
                                      <p:cBhvr>
                                        <p:cTn id="50" dur="500" fill="hold"/>
                                        <p:tgtEl>
                                          <p:spTgt spid="30"/>
                                        </p:tgtEl>
                                        <p:attrNameLst>
                                          <p:attrName>ppt_w</p:attrName>
                                        </p:attrNameLst>
                                      </p:cBhvr>
                                      <p:tavLst>
                                        <p:tav tm="0">
                                          <p:val>
                                            <p:fltVal val="0"/>
                                          </p:val>
                                        </p:tav>
                                        <p:tav tm="100000">
                                          <p:val>
                                            <p:strVal val="#ppt_w"/>
                                          </p:val>
                                        </p:tav>
                                      </p:tavLst>
                                    </p:anim>
                                    <p:anim calcmode="lin" valueType="num">
                                      <p:cBhvr>
                                        <p:cTn id="51" dur="500" fill="hold"/>
                                        <p:tgtEl>
                                          <p:spTgt spid="30"/>
                                        </p:tgtEl>
                                        <p:attrNameLst>
                                          <p:attrName>ppt_h</p:attrName>
                                        </p:attrNameLst>
                                      </p:cBhvr>
                                      <p:tavLst>
                                        <p:tav tm="0">
                                          <p:val>
                                            <p:fltVal val="0"/>
                                          </p:val>
                                        </p:tav>
                                        <p:tav tm="100000">
                                          <p:val>
                                            <p:strVal val="#ppt_h"/>
                                          </p:val>
                                        </p:tav>
                                      </p:tavLst>
                                    </p:anim>
                                    <p:animEffect transition="in" filter="fade">
                                      <p:cBhvr>
                                        <p:cTn id="52" dur="500"/>
                                        <p:tgtEl>
                                          <p:spTgt spid="30"/>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p:cTn id="55" dur="500" fill="hold"/>
                                        <p:tgtEl>
                                          <p:spTgt spid="31"/>
                                        </p:tgtEl>
                                        <p:attrNameLst>
                                          <p:attrName>ppt_w</p:attrName>
                                        </p:attrNameLst>
                                      </p:cBhvr>
                                      <p:tavLst>
                                        <p:tav tm="0">
                                          <p:val>
                                            <p:fltVal val="0"/>
                                          </p:val>
                                        </p:tav>
                                        <p:tav tm="100000">
                                          <p:val>
                                            <p:strVal val="#ppt_w"/>
                                          </p:val>
                                        </p:tav>
                                      </p:tavLst>
                                    </p:anim>
                                    <p:anim calcmode="lin" valueType="num">
                                      <p:cBhvr>
                                        <p:cTn id="56" dur="500" fill="hold"/>
                                        <p:tgtEl>
                                          <p:spTgt spid="31"/>
                                        </p:tgtEl>
                                        <p:attrNameLst>
                                          <p:attrName>ppt_h</p:attrName>
                                        </p:attrNameLst>
                                      </p:cBhvr>
                                      <p:tavLst>
                                        <p:tav tm="0">
                                          <p:val>
                                            <p:fltVal val="0"/>
                                          </p:val>
                                        </p:tav>
                                        <p:tav tm="100000">
                                          <p:val>
                                            <p:strVal val="#ppt_h"/>
                                          </p:val>
                                        </p:tav>
                                      </p:tavLst>
                                    </p:anim>
                                    <p:animEffect transition="in" filter="fade">
                                      <p:cBhvr>
                                        <p:cTn id="57" dur="500"/>
                                        <p:tgtEl>
                                          <p:spTgt spid="31"/>
                                        </p:tgtEl>
                                      </p:cBhvr>
                                    </p:animEffect>
                                  </p:childTnLst>
                                </p:cTn>
                              </p:par>
                              <p:par>
                                <p:cTn id="58" presetID="53" presetClass="entr" presetSubtype="16" fill="hold" nodeType="withEffect">
                                  <p:stCondLst>
                                    <p:cond delay="0"/>
                                  </p:stCondLst>
                                  <p:childTnLst>
                                    <p:set>
                                      <p:cBhvr>
                                        <p:cTn id="59" dur="1" fill="hold">
                                          <p:stCondLst>
                                            <p:cond delay="0"/>
                                          </p:stCondLst>
                                        </p:cTn>
                                        <p:tgtEl>
                                          <p:spTgt spid="32"/>
                                        </p:tgtEl>
                                        <p:attrNameLst>
                                          <p:attrName>style.visibility</p:attrName>
                                        </p:attrNameLst>
                                      </p:cBhvr>
                                      <p:to>
                                        <p:strVal val="visible"/>
                                      </p:to>
                                    </p:set>
                                    <p:anim calcmode="lin" valueType="num">
                                      <p:cBhvr>
                                        <p:cTn id="60" dur="500" fill="hold"/>
                                        <p:tgtEl>
                                          <p:spTgt spid="32"/>
                                        </p:tgtEl>
                                        <p:attrNameLst>
                                          <p:attrName>ppt_w</p:attrName>
                                        </p:attrNameLst>
                                      </p:cBhvr>
                                      <p:tavLst>
                                        <p:tav tm="0">
                                          <p:val>
                                            <p:fltVal val="0"/>
                                          </p:val>
                                        </p:tav>
                                        <p:tav tm="100000">
                                          <p:val>
                                            <p:strVal val="#ppt_w"/>
                                          </p:val>
                                        </p:tav>
                                      </p:tavLst>
                                    </p:anim>
                                    <p:anim calcmode="lin" valueType="num">
                                      <p:cBhvr>
                                        <p:cTn id="61" dur="500" fill="hold"/>
                                        <p:tgtEl>
                                          <p:spTgt spid="32"/>
                                        </p:tgtEl>
                                        <p:attrNameLst>
                                          <p:attrName>ppt_h</p:attrName>
                                        </p:attrNameLst>
                                      </p:cBhvr>
                                      <p:tavLst>
                                        <p:tav tm="0">
                                          <p:val>
                                            <p:fltVal val="0"/>
                                          </p:val>
                                        </p:tav>
                                        <p:tav tm="100000">
                                          <p:val>
                                            <p:strVal val="#ppt_h"/>
                                          </p:val>
                                        </p:tav>
                                      </p:tavLst>
                                    </p:anim>
                                    <p:animEffect transition="in" filter="fade">
                                      <p:cBhvr>
                                        <p:cTn id="62" dur="500"/>
                                        <p:tgtEl>
                                          <p:spTgt spid="32"/>
                                        </p:tgtEl>
                                      </p:cBhvr>
                                    </p:animEffect>
                                  </p:childTnLst>
                                </p:cTn>
                              </p:par>
                              <p:par>
                                <p:cTn id="63" presetID="53" presetClass="entr" presetSubtype="16" fill="hold" nodeType="withEffect">
                                  <p:stCondLst>
                                    <p:cond delay="0"/>
                                  </p:stCondLst>
                                  <p:childTnLst>
                                    <p:set>
                                      <p:cBhvr>
                                        <p:cTn id="64" dur="1" fill="hold">
                                          <p:stCondLst>
                                            <p:cond delay="0"/>
                                          </p:stCondLst>
                                        </p:cTn>
                                        <p:tgtEl>
                                          <p:spTgt spid="33"/>
                                        </p:tgtEl>
                                        <p:attrNameLst>
                                          <p:attrName>style.visibility</p:attrName>
                                        </p:attrNameLst>
                                      </p:cBhvr>
                                      <p:to>
                                        <p:strVal val="visible"/>
                                      </p:to>
                                    </p:set>
                                    <p:anim calcmode="lin" valueType="num">
                                      <p:cBhvr>
                                        <p:cTn id="65" dur="500" fill="hold"/>
                                        <p:tgtEl>
                                          <p:spTgt spid="33"/>
                                        </p:tgtEl>
                                        <p:attrNameLst>
                                          <p:attrName>ppt_w</p:attrName>
                                        </p:attrNameLst>
                                      </p:cBhvr>
                                      <p:tavLst>
                                        <p:tav tm="0">
                                          <p:val>
                                            <p:fltVal val="0"/>
                                          </p:val>
                                        </p:tav>
                                        <p:tav tm="100000">
                                          <p:val>
                                            <p:strVal val="#ppt_w"/>
                                          </p:val>
                                        </p:tav>
                                      </p:tavLst>
                                    </p:anim>
                                    <p:anim calcmode="lin" valueType="num">
                                      <p:cBhvr>
                                        <p:cTn id="66" dur="500" fill="hold"/>
                                        <p:tgtEl>
                                          <p:spTgt spid="33"/>
                                        </p:tgtEl>
                                        <p:attrNameLst>
                                          <p:attrName>ppt_h</p:attrName>
                                        </p:attrNameLst>
                                      </p:cBhvr>
                                      <p:tavLst>
                                        <p:tav tm="0">
                                          <p:val>
                                            <p:fltVal val="0"/>
                                          </p:val>
                                        </p:tav>
                                        <p:tav tm="100000">
                                          <p:val>
                                            <p:strVal val="#ppt_h"/>
                                          </p:val>
                                        </p:tav>
                                      </p:tavLst>
                                    </p:anim>
                                    <p:animEffect transition="in" filter="fade">
                                      <p:cBhvr>
                                        <p:cTn id="67" dur="500"/>
                                        <p:tgtEl>
                                          <p:spTgt spid="33"/>
                                        </p:tgtEl>
                                      </p:cBhvr>
                                    </p:animEffect>
                                  </p:childTnLst>
                                </p:cTn>
                              </p:par>
                              <p:par>
                                <p:cTn id="68" presetID="53" presetClass="entr" presetSubtype="16" fill="hold" nodeType="withEffect">
                                  <p:stCondLst>
                                    <p:cond delay="0"/>
                                  </p:stCondLst>
                                  <p:childTnLst>
                                    <p:set>
                                      <p:cBhvr>
                                        <p:cTn id="69" dur="1" fill="hold">
                                          <p:stCondLst>
                                            <p:cond delay="0"/>
                                          </p:stCondLst>
                                        </p:cTn>
                                        <p:tgtEl>
                                          <p:spTgt spid="35"/>
                                        </p:tgtEl>
                                        <p:attrNameLst>
                                          <p:attrName>style.visibility</p:attrName>
                                        </p:attrNameLst>
                                      </p:cBhvr>
                                      <p:to>
                                        <p:strVal val="visible"/>
                                      </p:to>
                                    </p:set>
                                    <p:anim calcmode="lin" valueType="num">
                                      <p:cBhvr>
                                        <p:cTn id="70" dur="500" fill="hold"/>
                                        <p:tgtEl>
                                          <p:spTgt spid="35"/>
                                        </p:tgtEl>
                                        <p:attrNameLst>
                                          <p:attrName>ppt_w</p:attrName>
                                        </p:attrNameLst>
                                      </p:cBhvr>
                                      <p:tavLst>
                                        <p:tav tm="0">
                                          <p:val>
                                            <p:fltVal val="0"/>
                                          </p:val>
                                        </p:tav>
                                        <p:tav tm="100000">
                                          <p:val>
                                            <p:strVal val="#ppt_w"/>
                                          </p:val>
                                        </p:tav>
                                      </p:tavLst>
                                    </p:anim>
                                    <p:anim calcmode="lin" valueType="num">
                                      <p:cBhvr>
                                        <p:cTn id="71" dur="500" fill="hold"/>
                                        <p:tgtEl>
                                          <p:spTgt spid="35"/>
                                        </p:tgtEl>
                                        <p:attrNameLst>
                                          <p:attrName>ppt_h</p:attrName>
                                        </p:attrNameLst>
                                      </p:cBhvr>
                                      <p:tavLst>
                                        <p:tav tm="0">
                                          <p:val>
                                            <p:fltVal val="0"/>
                                          </p:val>
                                        </p:tav>
                                        <p:tav tm="100000">
                                          <p:val>
                                            <p:strVal val="#ppt_h"/>
                                          </p:val>
                                        </p:tav>
                                      </p:tavLst>
                                    </p:anim>
                                    <p:animEffect transition="in" filter="fade">
                                      <p:cBhvr>
                                        <p:cTn id="72" dur="500"/>
                                        <p:tgtEl>
                                          <p:spTgt spid="35"/>
                                        </p:tgtEl>
                                      </p:cBhvr>
                                    </p:animEffect>
                                  </p:childTnLst>
                                </p:cTn>
                              </p:par>
                              <p:par>
                                <p:cTn id="73" presetID="53" presetClass="entr" presetSubtype="16" fill="hold" nodeType="withEffect">
                                  <p:stCondLst>
                                    <p:cond delay="0"/>
                                  </p:stCondLst>
                                  <p:childTnLst>
                                    <p:set>
                                      <p:cBhvr>
                                        <p:cTn id="74" dur="1" fill="hold">
                                          <p:stCondLst>
                                            <p:cond delay="0"/>
                                          </p:stCondLst>
                                        </p:cTn>
                                        <p:tgtEl>
                                          <p:spTgt spid="36"/>
                                        </p:tgtEl>
                                        <p:attrNameLst>
                                          <p:attrName>style.visibility</p:attrName>
                                        </p:attrNameLst>
                                      </p:cBhvr>
                                      <p:to>
                                        <p:strVal val="visible"/>
                                      </p:to>
                                    </p:set>
                                    <p:anim calcmode="lin" valueType="num">
                                      <p:cBhvr>
                                        <p:cTn id="75" dur="500" fill="hold"/>
                                        <p:tgtEl>
                                          <p:spTgt spid="36"/>
                                        </p:tgtEl>
                                        <p:attrNameLst>
                                          <p:attrName>ppt_w</p:attrName>
                                        </p:attrNameLst>
                                      </p:cBhvr>
                                      <p:tavLst>
                                        <p:tav tm="0">
                                          <p:val>
                                            <p:fltVal val="0"/>
                                          </p:val>
                                        </p:tav>
                                        <p:tav tm="100000">
                                          <p:val>
                                            <p:strVal val="#ppt_w"/>
                                          </p:val>
                                        </p:tav>
                                      </p:tavLst>
                                    </p:anim>
                                    <p:anim calcmode="lin" valueType="num">
                                      <p:cBhvr>
                                        <p:cTn id="76" dur="500" fill="hold"/>
                                        <p:tgtEl>
                                          <p:spTgt spid="36"/>
                                        </p:tgtEl>
                                        <p:attrNameLst>
                                          <p:attrName>ppt_h</p:attrName>
                                        </p:attrNameLst>
                                      </p:cBhvr>
                                      <p:tavLst>
                                        <p:tav tm="0">
                                          <p:val>
                                            <p:fltVal val="0"/>
                                          </p:val>
                                        </p:tav>
                                        <p:tav tm="100000">
                                          <p:val>
                                            <p:strVal val="#ppt_h"/>
                                          </p:val>
                                        </p:tav>
                                      </p:tavLst>
                                    </p:anim>
                                    <p:animEffect transition="in" filter="fade">
                                      <p:cBhvr>
                                        <p:cTn id="77" dur="500"/>
                                        <p:tgtEl>
                                          <p:spTgt spid="36"/>
                                        </p:tgtEl>
                                      </p:cBhvr>
                                    </p:animEffect>
                                  </p:childTnLst>
                                </p:cTn>
                              </p:par>
                              <p:par>
                                <p:cTn id="78" presetID="53" presetClass="entr" presetSubtype="16" fill="hold" grpId="0" nodeType="withEffect">
                                  <p:stCondLst>
                                    <p:cond delay="0"/>
                                  </p:stCondLst>
                                  <p:childTnLst>
                                    <p:set>
                                      <p:cBhvr>
                                        <p:cTn id="79" dur="1" fill="hold">
                                          <p:stCondLst>
                                            <p:cond delay="0"/>
                                          </p:stCondLst>
                                        </p:cTn>
                                        <p:tgtEl>
                                          <p:spTgt spid="37"/>
                                        </p:tgtEl>
                                        <p:attrNameLst>
                                          <p:attrName>style.visibility</p:attrName>
                                        </p:attrNameLst>
                                      </p:cBhvr>
                                      <p:to>
                                        <p:strVal val="visible"/>
                                      </p:to>
                                    </p:set>
                                    <p:anim calcmode="lin" valueType="num">
                                      <p:cBhvr>
                                        <p:cTn id="80" dur="500" fill="hold"/>
                                        <p:tgtEl>
                                          <p:spTgt spid="37"/>
                                        </p:tgtEl>
                                        <p:attrNameLst>
                                          <p:attrName>ppt_w</p:attrName>
                                        </p:attrNameLst>
                                      </p:cBhvr>
                                      <p:tavLst>
                                        <p:tav tm="0">
                                          <p:val>
                                            <p:fltVal val="0"/>
                                          </p:val>
                                        </p:tav>
                                        <p:tav tm="100000">
                                          <p:val>
                                            <p:strVal val="#ppt_w"/>
                                          </p:val>
                                        </p:tav>
                                      </p:tavLst>
                                    </p:anim>
                                    <p:anim calcmode="lin" valueType="num">
                                      <p:cBhvr>
                                        <p:cTn id="81" dur="500" fill="hold"/>
                                        <p:tgtEl>
                                          <p:spTgt spid="37"/>
                                        </p:tgtEl>
                                        <p:attrNameLst>
                                          <p:attrName>ppt_h</p:attrName>
                                        </p:attrNameLst>
                                      </p:cBhvr>
                                      <p:tavLst>
                                        <p:tav tm="0">
                                          <p:val>
                                            <p:fltVal val="0"/>
                                          </p:val>
                                        </p:tav>
                                        <p:tav tm="100000">
                                          <p:val>
                                            <p:strVal val="#ppt_h"/>
                                          </p:val>
                                        </p:tav>
                                      </p:tavLst>
                                    </p:anim>
                                    <p:animEffect transition="in" filter="fade">
                                      <p:cBhvr>
                                        <p:cTn id="82" dur="500"/>
                                        <p:tgtEl>
                                          <p:spTgt spid="37"/>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38"/>
                                        </p:tgtEl>
                                        <p:attrNameLst>
                                          <p:attrName>style.visibility</p:attrName>
                                        </p:attrNameLst>
                                      </p:cBhvr>
                                      <p:to>
                                        <p:strVal val="visible"/>
                                      </p:to>
                                    </p:set>
                                    <p:anim calcmode="lin" valueType="num">
                                      <p:cBhvr>
                                        <p:cTn id="85" dur="500" fill="hold"/>
                                        <p:tgtEl>
                                          <p:spTgt spid="38"/>
                                        </p:tgtEl>
                                        <p:attrNameLst>
                                          <p:attrName>ppt_w</p:attrName>
                                        </p:attrNameLst>
                                      </p:cBhvr>
                                      <p:tavLst>
                                        <p:tav tm="0">
                                          <p:val>
                                            <p:fltVal val="0"/>
                                          </p:val>
                                        </p:tav>
                                        <p:tav tm="100000">
                                          <p:val>
                                            <p:strVal val="#ppt_w"/>
                                          </p:val>
                                        </p:tav>
                                      </p:tavLst>
                                    </p:anim>
                                    <p:anim calcmode="lin" valueType="num">
                                      <p:cBhvr>
                                        <p:cTn id="86" dur="500" fill="hold"/>
                                        <p:tgtEl>
                                          <p:spTgt spid="38"/>
                                        </p:tgtEl>
                                        <p:attrNameLst>
                                          <p:attrName>ppt_h</p:attrName>
                                        </p:attrNameLst>
                                      </p:cBhvr>
                                      <p:tavLst>
                                        <p:tav tm="0">
                                          <p:val>
                                            <p:fltVal val="0"/>
                                          </p:val>
                                        </p:tav>
                                        <p:tav tm="100000">
                                          <p:val>
                                            <p:strVal val="#ppt_h"/>
                                          </p:val>
                                        </p:tav>
                                      </p:tavLst>
                                    </p:anim>
                                    <p:animEffect transition="in" filter="fade">
                                      <p:cBhvr>
                                        <p:cTn id="87" dur="500"/>
                                        <p:tgtEl>
                                          <p:spTgt spid="38"/>
                                        </p:tgtEl>
                                      </p:cBhvr>
                                    </p:animEffect>
                                  </p:childTnLst>
                                </p:cTn>
                              </p:par>
                              <p:par>
                                <p:cTn id="88" presetID="53" presetClass="entr" presetSubtype="16" fill="hold" nodeType="withEffect">
                                  <p:stCondLst>
                                    <p:cond delay="0"/>
                                  </p:stCondLst>
                                  <p:childTnLst>
                                    <p:set>
                                      <p:cBhvr>
                                        <p:cTn id="89" dur="1" fill="hold">
                                          <p:stCondLst>
                                            <p:cond delay="0"/>
                                          </p:stCondLst>
                                        </p:cTn>
                                        <p:tgtEl>
                                          <p:spTgt spid="39"/>
                                        </p:tgtEl>
                                        <p:attrNameLst>
                                          <p:attrName>style.visibility</p:attrName>
                                        </p:attrNameLst>
                                      </p:cBhvr>
                                      <p:to>
                                        <p:strVal val="visible"/>
                                      </p:to>
                                    </p:set>
                                    <p:anim calcmode="lin" valueType="num">
                                      <p:cBhvr>
                                        <p:cTn id="90" dur="500" fill="hold"/>
                                        <p:tgtEl>
                                          <p:spTgt spid="39"/>
                                        </p:tgtEl>
                                        <p:attrNameLst>
                                          <p:attrName>ppt_w</p:attrName>
                                        </p:attrNameLst>
                                      </p:cBhvr>
                                      <p:tavLst>
                                        <p:tav tm="0">
                                          <p:val>
                                            <p:fltVal val="0"/>
                                          </p:val>
                                        </p:tav>
                                        <p:tav tm="100000">
                                          <p:val>
                                            <p:strVal val="#ppt_w"/>
                                          </p:val>
                                        </p:tav>
                                      </p:tavLst>
                                    </p:anim>
                                    <p:anim calcmode="lin" valueType="num">
                                      <p:cBhvr>
                                        <p:cTn id="91" dur="500" fill="hold"/>
                                        <p:tgtEl>
                                          <p:spTgt spid="39"/>
                                        </p:tgtEl>
                                        <p:attrNameLst>
                                          <p:attrName>ppt_h</p:attrName>
                                        </p:attrNameLst>
                                      </p:cBhvr>
                                      <p:tavLst>
                                        <p:tav tm="0">
                                          <p:val>
                                            <p:fltVal val="0"/>
                                          </p:val>
                                        </p:tav>
                                        <p:tav tm="100000">
                                          <p:val>
                                            <p:strVal val="#ppt_h"/>
                                          </p:val>
                                        </p:tav>
                                      </p:tavLst>
                                    </p:anim>
                                    <p:animEffect transition="in" filter="fade">
                                      <p:cBhvr>
                                        <p:cTn id="92" dur="500"/>
                                        <p:tgtEl>
                                          <p:spTgt spid="39"/>
                                        </p:tgtEl>
                                      </p:cBhvr>
                                    </p:animEffect>
                                  </p:childTnLst>
                                </p:cTn>
                              </p:par>
                              <p:par>
                                <p:cTn id="93" presetID="53" presetClass="entr" presetSubtype="16" fill="hold" nodeType="withEffect">
                                  <p:stCondLst>
                                    <p:cond delay="0"/>
                                  </p:stCondLst>
                                  <p:childTnLst>
                                    <p:set>
                                      <p:cBhvr>
                                        <p:cTn id="94" dur="1" fill="hold">
                                          <p:stCondLst>
                                            <p:cond delay="0"/>
                                          </p:stCondLst>
                                        </p:cTn>
                                        <p:tgtEl>
                                          <p:spTgt spid="40"/>
                                        </p:tgtEl>
                                        <p:attrNameLst>
                                          <p:attrName>style.visibility</p:attrName>
                                        </p:attrNameLst>
                                      </p:cBhvr>
                                      <p:to>
                                        <p:strVal val="visible"/>
                                      </p:to>
                                    </p:set>
                                    <p:anim calcmode="lin" valueType="num">
                                      <p:cBhvr>
                                        <p:cTn id="95" dur="500" fill="hold"/>
                                        <p:tgtEl>
                                          <p:spTgt spid="40"/>
                                        </p:tgtEl>
                                        <p:attrNameLst>
                                          <p:attrName>ppt_w</p:attrName>
                                        </p:attrNameLst>
                                      </p:cBhvr>
                                      <p:tavLst>
                                        <p:tav tm="0">
                                          <p:val>
                                            <p:fltVal val="0"/>
                                          </p:val>
                                        </p:tav>
                                        <p:tav tm="100000">
                                          <p:val>
                                            <p:strVal val="#ppt_w"/>
                                          </p:val>
                                        </p:tav>
                                      </p:tavLst>
                                    </p:anim>
                                    <p:anim calcmode="lin" valueType="num">
                                      <p:cBhvr>
                                        <p:cTn id="96" dur="500" fill="hold"/>
                                        <p:tgtEl>
                                          <p:spTgt spid="40"/>
                                        </p:tgtEl>
                                        <p:attrNameLst>
                                          <p:attrName>ppt_h</p:attrName>
                                        </p:attrNameLst>
                                      </p:cBhvr>
                                      <p:tavLst>
                                        <p:tav tm="0">
                                          <p:val>
                                            <p:fltVal val="0"/>
                                          </p:val>
                                        </p:tav>
                                        <p:tav tm="100000">
                                          <p:val>
                                            <p:strVal val="#ppt_h"/>
                                          </p:val>
                                        </p:tav>
                                      </p:tavLst>
                                    </p:anim>
                                    <p:animEffect transition="in" filter="fade">
                                      <p:cBhvr>
                                        <p:cTn id="97" dur="500"/>
                                        <p:tgtEl>
                                          <p:spTgt spid="40"/>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41"/>
                                        </p:tgtEl>
                                        <p:attrNameLst>
                                          <p:attrName>style.visibility</p:attrName>
                                        </p:attrNameLst>
                                      </p:cBhvr>
                                      <p:to>
                                        <p:strVal val="visible"/>
                                      </p:to>
                                    </p:set>
                                    <p:anim calcmode="lin" valueType="num">
                                      <p:cBhvr>
                                        <p:cTn id="100" dur="500" fill="hold"/>
                                        <p:tgtEl>
                                          <p:spTgt spid="41"/>
                                        </p:tgtEl>
                                        <p:attrNameLst>
                                          <p:attrName>ppt_w</p:attrName>
                                        </p:attrNameLst>
                                      </p:cBhvr>
                                      <p:tavLst>
                                        <p:tav tm="0">
                                          <p:val>
                                            <p:fltVal val="0"/>
                                          </p:val>
                                        </p:tav>
                                        <p:tav tm="100000">
                                          <p:val>
                                            <p:strVal val="#ppt_w"/>
                                          </p:val>
                                        </p:tav>
                                      </p:tavLst>
                                    </p:anim>
                                    <p:anim calcmode="lin" valueType="num">
                                      <p:cBhvr>
                                        <p:cTn id="101" dur="500" fill="hold"/>
                                        <p:tgtEl>
                                          <p:spTgt spid="41"/>
                                        </p:tgtEl>
                                        <p:attrNameLst>
                                          <p:attrName>ppt_h</p:attrName>
                                        </p:attrNameLst>
                                      </p:cBhvr>
                                      <p:tavLst>
                                        <p:tav tm="0">
                                          <p:val>
                                            <p:fltVal val="0"/>
                                          </p:val>
                                        </p:tav>
                                        <p:tav tm="100000">
                                          <p:val>
                                            <p:strVal val="#ppt_h"/>
                                          </p:val>
                                        </p:tav>
                                      </p:tavLst>
                                    </p:anim>
                                    <p:animEffect transition="in" filter="fade">
                                      <p:cBhvr>
                                        <p:cTn id="102" dur="500"/>
                                        <p:tgtEl>
                                          <p:spTgt spid="41"/>
                                        </p:tgtEl>
                                      </p:cBhvr>
                                    </p:animEffect>
                                  </p:childTnLst>
                                </p:cTn>
                              </p:par>
                              <p:par>
                                <p:cTn id="103" presetID="53" presetClass="entr" presetSubtype="16" fill="hold" grpId="0" nodeType="withEffect">
                                  <p:stCondLst>
                                    <p:cond delay="0"/>
                                  </p:stCondLst>
                                  <p:childTnLst>
                                    <p:set>
                                      <p:cBhvr>
                                        <p:cTn id="104" dur="1" fill="hold">
                                          <p:stCondLst>
                                            <p:cond delay="0"/>
                                          </p:stCondLst>
                                        </p:cTn>
                                        <p:tgtEl>
                                          <p:spTgt spid="42"/>
                                        </p:tgtEl>
                                        <p:attrNameLst>
                                          <p:attrName>style.visibility</p:attrName>
                                        </p:attrNameLst>
                                      </p:cBhvr>
                                      <p:to>
                                        <p:strVal val="visible"/>
                                      </p:to>
                                    </p:set>
                                    <p:anim calcmode="lin" valueType="num">
                                      <p:cBhvr>
                                        <p:cTn id="105" dur="500" fill="hold"/>
                                        <p:tgtEl>
                                          <p:spTgt spid="42"/>
                                        </p:tgtEl>
                                        <p:attrNameLst>
                                          <p:attrName>ppt_w</p:attrName>
                                        </p:attrNameLst>
                                      </p:cBhvr>
                                      <p:tavLst>
                                        <p:tav tm="0">
                                          <p:val>
                                            <p:fltVal val="0"/>
                                          </p:val>
                                        </p:tav>
                                        <p:tav tm="100000">
                                          <p:val>
                                            <p:strVal val="#ppt_w"/>
                                          </p:val>
                                        </p:tav>
                                      </p:tavLst>
                                    </p:anim>
                                    <p:anim calcmode="lin" valueType="num">
                                      <p:cBhvr>
                                        <p:cTn id="106" dur="500" fill="hold"/>
                                        <p:tgtEl>
                                          <p:spTgt spid="42"/>
                                        </p:tgtEl>
                                        <p:attrNameLst>
                                          <p:attrName>ppt_h</p:attrName>
                                        </p:attrNameLst>
                                      </p:cBhvr>
                                      <p:tavLst>
                                        <p:tav tm="0">
                                          <p:val>
                                            <p:fltVal val="0"/>
                                          </p:val>
                                        </p:tav>
                                        <p:tav tm="100000">
                                          <p:val>
                                            <p:strVal val="#ppt_h"/>
                                          </p:val>
                                        </p:tav>
                                      </p:tavLst>
                                    </p:anim>
                                    <p:animEffect transition="in" filter="fade">
                                      <p:cBhvr>
                                        <p:cTn id="107" dur="500"/>
                                        <p:tgtEl>
                                          <p:spTgt spid="42"/>
                                        </p:tgtEl>
                                      </p:cBhvr>
                                    </p:animEffect>
                                  </p:childTnLst>
                                </p:cTn>
                              </p:par>
                              <p:par>
                                <p:cTn id="108" presetID="53" presetClass="entr" presetSubtype="16" fill="hold" grpId="0" nodeType="withEffect">
                                  <p:stCondLst>
                                    <p:cond delay="0"/>
                                  </p:stCondLst>
                                  <p:childTnLst>
                                    <p:set>
                                      <p:cBhvr>
                                        <p:cTn id="109" dur="1" fill="hold">
                                          <p:stCondLst>
                                            <p:cond delay="0"/>
                                          </p:stCondLst>
                                        </p:cTn>
                                        <p:tgtEl>
                                          <p:spTgt spid="43"/>
                                        </p:tgtEl>
                                        <p:attrNameLst>
                                          <p:attrName>style.visibility</p:attrName>
                                        </p:attrNameLst>
                                      </p:cBhvr>
                                      <p:to>
                                        <p:strVal val="visible"/>
                                      </p:to>
                                    </p:set>
                                    <p:anim calcmode="lin" valueType="num">
                                      <p:cBhvr>
                                        <p:cTn id="110" dur="500" fill="hold"/>
                                        <p:tgtEl>
                                          <p:spTgt spid="43"/>
                                        </p:tgtEl>
                                        <p:attrNameLst>
                                          <p:attrName>ppt_w</p:attrName>
                                        </p:attrNameLst>
                                      </p:cBhvr>
                                      <p:tavLst>
                                        <p:tav tm="0">
                                          <p:val>
                                            <p:fltVal val="0"/>
                                          </p:val>
                                        </p:tav>
                                        <p:tav tm="100000">
                                          <p:val>
                                            <p:strVal val="#ppt_w"/>
                                          </p:val>
                                        </p:tav>
                                      </p:tavLst>
                                    </p:anim>
                                    <p:anim calcmode="lin" valueType="num">
                                      <p:cBhvr>
                                        <p:cTn id="111" dur="500" fill="hold"/>
                                        <p:tgtEl>
                                          <p:spTgt spid="43"/>
                                        </p:tgtEl>
                                        <p:attrNameLst>
                                          <p:attrName>ppt_h</p:attrName>
                                        </p:attrNameLst>
                                      </p:cBhvr>
                                      <p:tavLst>
                                        <p:tav tm="0">
                                          <p:val>
                                            <p:fltVal val="0"/>
                                          </p:val>
                                        </p:tav>
                                        <p:tav tm="100000">
                                          <p:val>
                                            <p:strVal val="#ppt_h"/>
                                          </p:val>
                                        </p:tav>
                                      </p:tavLst>
                                    </p:anim>
                                    <p:animEffect transition="in" filter="fade">
                                      <p:cBhvr>
                                        <p:cTn id="112" dur="500"/>
                                        <p:tgtEl>
                                          <p:spTgt spid="43"/>
                                        </p:tgtEl>
                                      </p:cBhvr>
                                    </p:animEffect>
                                  </p:childTnLst>
                                </p:cTn>
                              </p:par>
                              <p:par>
                                <p:cTn id="113" presetID="53" presetClass="entr" presetSubtype="16" fill="hold" grpId="0" nodeType="withEffect">
                                  <p:stCondLst>
                                    <p:cond delay="0"/>
                                  </p:stCondLst>
                                  <p:childTnLst>
                                    <p:set>
                                      <p:cBhvr>
                                        <p:cTn id="114" dur="1" fill="hold">
                                          <p:stCondLst>
                                            <p:cond delay="0"/>
                                          </p:stCondLst>
                                        </p:cTn>
                                        <p:tgtEl>
                                          <p:spTgt spid="44"/>
                                        </p:tgtEl>
                                        <p:attrNameLst>
                                          <p:attrName>style.visibility</p:attrName>
                                        </p:attrNameLst>
                                      </p:cBhvr>
                                      <p:to>
                                        <p:strVal val="visible"/>
                                      </p:to>
                                    </p:set>
                                    <p:anim calcmode="lin" valueType="num">
                                      <p:cBhvr>
                                        <p:cTn id="115" dur="500" fill="hold"/>
                                        <p:tgtEl>
                                          <p:spTgt spid="44"/>
                                        </p:tgtEl>
                                        <p:attrNameLst>
                                          <p:attrName>ppt_w</p:attrName>
                                        </p:attrNameLst>
                                      </p:cBhvr>
                                      <p:tavLst>
                                        <p:tav tm="0">
                                          <p:val>
                                            <p:fltVal val="0"/>
                                          </p:val>
                                        </p:tav>
                                        <p:tav tm="100000">
                                          <p:val>
                                            <p:strVal val="#ppt_w"/>
                                          </p:val>
                                        </p:tav>
                                      </p:tavLst>
                                    </p:anim>
                                    <p:anim calcmode="lin" valueType="num">
                                      <p:cBhvr>
                                        <p:cTn id="116" dur="500" fill="hold"/>
                                        <p:tgtEl>
                                          <p:spTgt spid="44"/>
                                        </p:tgtEl>
                                        <p:attrNameLst>
                                          <p:attrName>ppt_h</p:attrName>
                                        </p:attrNameLst>
                                      </p:cBhvr>
                                      <p:tavLst>
                                        <p:tav tm="0">
                                          <p:val>
                                            <p:fltVal val="0"/>
                                          </p:val>
                                        </p:tav>
                                        <p:tav tm="100000">
                                          <p:val>
                                            <p:strVal val="#ppt_h"/>
                                          </p:val>
                                        </p:tav>
                                      </p:tavLst>
                                    </p:anim>
                                    <p:animEffect transition="in" filter="fade">
                                      <p:cBhvr>
                                        <p:cTn id="117" dur="500"/>
                                        <p:tgtEl>
                                          <p:spTgt spid="44"/>
                                        </p:tgtEl>
                                      </p:cBhvr>
                                    </p:animEffect>
                                  </p:childTnLst>
                                </p:cTn>
                              </p:par>
                              <p:par>
                                <p:cTn id="118" presetID="53" presetClass="entr" presetSubtype="16" fill="hold" nodeType="withEffect">
                                  <p:stCondLst>
                                    <p:cond delay="0"/>
                                  </p:stCondLst>
                                  <p:childTnLst>
                                    <p:set>
                                      <p:cBhvr>
                                        <p:cTn id="119" dur="1" fill="hold">
                                          <p:stCondLst>
                                            <p:cond delay="0"/>
                                          </p:stCondLst>
                                        </p:cTn>
                                        <p:tgtEl>
                                          <p:spTgt spid="45"/>
                                        </p:tgtEl>
                                        <p:attrNameLst>
                                          <p:attrName>style.visibility</p:attrName>
                                        </p:attrNameLst>
                                      </p:cBhvr>
                                      <p:to>
                                        <p:strVal val="visible"/>
                                      </p:to>
                                    </p:set>
                                    <p:anim calcmode="lin" valueType="num">
                                      <p:cBhvr>
                                        <p:cTn id="120" dur="500" fill="hold"/>
                                        <p:tgtEl>
                                          <p:spTgt spid="45"/>
                                        </p:tgtEl>
                                        <p:attrNameLst>
                                          <p:attrName>ppt_w</p:attrName>
                                        </p:attrNameLst>
                                      </p:cBhvr>
                                      <p:tavLst>
                                        <p:tav tm="0">
                                          <p:val>
                                            <p:fltVal val="0"/>
                                          </p:val>
                                        </p:tav>
                                        <p:tav tm="100000">
                                          <p:val>
                                            <p:strVal val="#ppt_w"/>
                                          </p:val>
                                        </p:tav>
                                      </p:tavLst>
                                    </p:anim>
                                    <p:anim calcmode="lin" valueType="num">
                                      <p:cBhvr>
                                        <p:cTn id="121" dur="500" fill="hold"/>
                                        <p:tgtEl>
                                          <p:spTgt spid="45"/>
                                        </p:tgtEl>
                                        <p:attrNameLst>
                                          <p:attrName>ppt_h</p:attrName>
                                        </p:attrNameLst>
                                      </p:cBhvr>
                                      <p:tavLst>
                                        <p:tav tm="0">
                                          <p:val>
                                            <p:fltVal val="0"/>
                                          </p:val>
                                        </p:tav>
                                        <p:tav tm="100000">
                                          <p:val>
                                            <p:strVal val="#ppt_h"/>
                                          </p:val>
                                        </p:tav>
                                      </p:tavLst>
                                    </p:anim>
                                    <p:animEffect transition="in" filter="fade">
                                      <p:cBhvr>
                                        <p:cTn id="122" dur="500"/>
                                        <p:tgtEl>
                                          <p:spTgt spid="45"/>
                                        </p:tgtEl>
                                      </p:cBhvr>
                                    </p:animEffect>
                                  </p:childTnLst>
                                </p:cTn>
                              </p:par>
                              <p:par>
                                <p:cTn id="123" presetID="53" presetClass="entr" presetSubtype="16" fill="hold" nodeType="withEffect">
                                  <p:stCondLst>
                                    <p:cond delay="0"/>
                                  </p:stCondLst>
                                  <p:childTnLst>
                                    <p:set>
                                      <p:cBhvr>
                                        <p:cTn id="124" dur="1" fill="hold">
                                          <p:stCondLst>
                                            <p:cond delay="0"/>
                                          </p:stCondLst>
                                        </p:cTn>
                                        <p:tgtEl>
                                          <p:spTgt spid="46"/>
                                        </p:tgtEl>
                                        <p:attrNameLst>
                                          <p:attrName>style.visibility</p:attrName>
                                        </p:attrNameLst>
                                      </p:cBhvr>
                                      <p:to>
                                        <p:strVal val="visible"/>
                                      </p:to>
                                    </p:set>
                                    <p:anim calcmode="lin" valueType="num">
                                      <p:cBhvr>
                                        <p:cTn id="125" dur="500" fill="hold"/>
                                        <p:tgtEl>
                                          <p:spTgt spid="46"/>
                                        </p:tgtEl>
                                        <p:attrNameLst>
                                          <p:attrName>ppt_w</p:attrName>
                                        </p:attrNameLst>
                                      </p:cBhvr>
                                      <p:tavLst>
                                        <p:tav tm="0">
                                          <p:val>
                                            <p:fltVal val="0"/>
                                          </p:val>
                                        </p:tav>
                                        <p:tav tm="100000">
                                          <p:val>
                                            <p:strVal val="#ppt_w"/>
                                          </p:val>
                                        </p:tav>
                                      </p:tavLst>
                                    </p:anim>
                                    <p:anim calcmode="lin" valueType="num">
                                      <p:cBhvr>
                                        <p:cTn id="126" dur="500" fill="hold"/>
                                        <p:tgtEl>
                                          <p:spTgt spid="46"/>
                                        </p:tgtEl>
                                        <p:attrNameLst>
                                          <p:attrName>ppt_h</p:attrName>
                                        </p:attrNameLst>
                                      </p:cBhvr>
                                      <p:tavLst>
                                        <p:tav tm="0">
                                          <p:val>
                                            <p:fltVal val="0"/>
                                          </p:val>
                                        </p:tav>
                                        <p:tav tm="100000">
                                          <p:val>
                                            <p:strVal val="#ppt_h"/>
                                          </p:val>
                                        </p:tav>
                                      </p:tavLst>
                                    </p:anim>
                                    <p:animEffect transition="in" filter="fade">
                                      <p:cBhvr>
                                        <p:cTn id="127" dur="500"/>
                                        <p:tgtEl>
                                          <p:spTgt spid="46"/>
                                        </p:tgtEl>
                                      </p:cBhvr>
                                    </p:animEffect>
                                  </p:childTnLst>
                                </p:cTn>
                              </p:par>
                              <p:par>
                                <p:cTn id="128" presetID="53" presetClass="entr" presetSubtype="16" fill="hold" grpId="0" nodeType="withEffect">
                                  <p:stCondLst>
                                    <p:cond delay="0"/>
                                  </p:stCondLst>
                                  <p:childTnLst>
                                    <p:set>
                                      <p:cBhvr>
                                        <p:cTn id="129" dur="1" fill="hold">
                                          <p:stCondLst>
                                            <p:cond delay="0"/>
                                          </p:stCondLst>
                                        </p:cTn>
                                        <p:tgtEl>
                                          <p:spTgt spid="68"/>
                                        </p:tgtEl>
                                        <p:attrNameLst>
                                          <p:attrName>style.visibility</p:attrName>
                                        </p:attrNameLst>
                                      </p:cBhvr>
                                      <p:to>
                                        <p:strVal val="visible"/>
                                      </p:to>
                                    </p:set>
                                    <p:anim calcmode="lin" valueType="num">
                                      <p:cBhvr>
                                        <p:cTn id="130" dur="500" fill="hold"/>
                                        <p:tgtEl>
                                          <p:spTgt spid="68"/>
                                        </p:tgtEl>
                                        <p:attrNameLst>
                                          <p:attrName>ppt_w</p:attrName>
                                        </p:attrNameLst>
                                      </p:cBhvr>
                                      <p:tavLst>
                                        <p:tav tm="0">
                                          <p:val>
                                            <p:fltVal val="0"/>
                                          </p:val>
                                        </p:tav>
                                        <p:tav tm="100000">
                                          <p:val>
                                            <p:strVal val="#ppt_w"/>
                                          </p:val>
                                        </p:tav>
                                      </p:tavLst>
                                    </p:anim>
                                    <p:anim calcmode="lin" valueType="num">
                                      <p:cBhvr>
                                        <p:cTn id="131" dur="500" fill="hold"/>
                                        <p:tgtEl>
                                          <p:spTgt spid="68"/>
                                        </p:tgtEl>
                                        <p:attrNameLst>
                                          <p:attrName>ppt_h</p:attrName>
                                        </p:attrNameLst>
                                      </p:cBhvr>
                                      <p:tavLst>
                                        <p:tav tm="0">
                                          <p:val>
                                            <p:fltVal val="0"/>
                                          </p:val>
                                        </p:tav>
                                        <p:tav tm="100000">
                                          <p:val>
                                            <p:strVal val="#ppt_h"/>
                                          </p:val>
                                        </p:tav>
                                      </p:tavLst>
                                    </p:anim>
                                    <p:animEffect transition="in" filter="fade">
                                      <p:cBhvr>
                                        <p:cTn id="132" dur="500"/>
                                        <p:tgtEl>
                                          <p:spTgt spid="68"/>
                                        </p:tgtEl>
                                      </p:cBhvr>
                                    </p:animEffect>
                                  </p:childTnLst>
                                </p:cTn>
                              </p:par>
                              <p:par>
                                <p:cTn id="133" presetID="53" presetClass="entr" presetSubtype="16" fill="hold" grpId="0" nodeType="withEffect">
                                  <p:stCondLst>
                                    <p:cond delay="0"/>
                                  </p:stCondLst>
                                  <p:childTnLst>
                                    <p:set>
                                      <p:cBhvr>
                                        <p:cTn id="134" dur="1" fill="hold">
                                          <p:stCondLst>
                                            <p:cond delay="0"/>
                                          </p:stCondLst>
                                        </p:cTn>
                                        <p:tgtEl>
                                          <p:spTgt spid="69"/>
                                        </p:tgtEl>
                                        <p:attrNameLst>
                                          <p:attrName>style.visibility</p:attrName>
                                        </p:attrNameLst>
                                      </p:cBhvr>
                                      <p:to>
                                        <p:strVal val="visible"/>
                                      </p:to>
                                    </p:set>
                                    <p:anim calcmode="lin" valueType="num">
                                      <p:cBhvr>
                                        <p:cTn id="135" dur="500" fill="hold"/>
                                        <p:tgtEl>
                                          <p:spTgt spid="69"/>
                                        </p:tgtEl>
                                        <p:attrNameLst>
                                          <p:attrName>ppt_w</p:attrName>
                                        </p:attrNameLst>
                                      </p:cBhvr>
                                      <p:tavLst>
                                        <p:tav tm="0">
                                          <p:val>
                                            <p:fltVal val="0"/>
                                          </p:val>
                                        </p:tav>
                                        <p:tav tm="100000">
                                          <p:val>
                                            <p:strVal val="#ppt_w"/>
                                          </p:val>
                                        </p:tav>
                                      </p:tavLst>
                                    </p:anim>
                                    <p:anim calcmode="lin" valueType="num">
                                      <p:cBhvr>
                                        <p:cTn id="136" dur="500" fill="hold"/>
                                        <p:tgtEl>
                                          <p:spTgt spid="69"/>
                                        </p:tgtEl>
                                        <p:attrNameLst>
                                          <p:attrName>ppt_h</p:attrName>
                                        </p:attrNameLst>
                                      </p:cBhvr>
                                      <p:tavLst>
                                        <p:tav tm="0">
                                          <p:val>
                                            <p:fltVal val="0"/>
                                          </p:val>
                                        </p:tav>
                                        <p:tav tm="100000">
                                          <p:val>
                                            <p:strVal val="#ppt_h"/>
                                          </p:val>
                                        </p:tav>
                                      </p:tavLst>
                                    </p:anim>
                                    <p:animEffect transition="in" filter="fade">
                                      <p:cBhvr>
                                        <p:cTn id="137" dur="500"/>
                                        <p:tgtEl>
                                          <p:spTgt spid="69"/>
                                        </p:tgtEl>
                                      </p:cBhvr>
                                    </p:animEffect>
                                  </p:childTnLst>
                                </p:cTn>
                              </p:par>
                              <p:par>
                                <p:cTn id="138" presetID="53" presetClass="entr" presetSubtype="16" fill="hold" grpId="0" nodeType="withEffect">
                                  <p:stCondLst>
                                    <p:cond delay="0"/>
                                  </p:stCondLst>
                                  <p:childTnLst>
                                    <p:set>
                                      <p:cBhvr>
                                        <p:cTn id="139" dur="1" fill="hold">
                                          <p:stCondLst>
                                            <p:cond delay="0"/>
                                          </p:stCondLst>
                                        </p:cTn>
                                        <p:tgtEl>
                                          <p:spTgt spid="70"/>
                                        </p:tgtEl>
                                        <p:attrNameLst>
                                          <p:attrName>style.visibility</p:attrName>
                                        </p:attrNameLst>
                                      </p:cBhvr>
                                      <p:to>
                                        <p:strVal val="visible"/>
                                      </p:to>
                                    </p:set>
                                    <p:anim calcmode="lin" valueType="num">
                                      <p:cBhvr>
                                        <p:cTn id="140" dur="500" fill="hold"/>
                                        <p:tgtEl>
                                          <p:spTgt spid="70"/>
                                        </p:tgtEl>
                                        <p:attrNameLst>
                                          <p:attrName>ppt_w</p:attrName>
                                        </p:attrNameLst>
                                      </p:cBhvr>
                                      <p:tavLst>
                                        <p:tav tm="0">
                                          <p:val>
                                            <p:fltVal val="0"/>
                                          </p:val>
                                        </p:tav>
                                        <p:tav tm="100000">
                                          <p:val>
                                            <p:strVal val="#ppt_w"/>
                                          </p:val>
                                        </p:tav>
                                      </p:tavLst>
                                    </p:anim>
                                    <p:anim calcmode="lin" valueType="num">
                                      <p:cBhvr>
                                        <p:cTn id="141" dur="500" fill="hold"/>
                                        <p:tgtEl>
                                          <p:spTgt spid="70"/>
                                        </p:tgtEl>
                                        <p:attrNameLst>
                                          <p:attrName>ppt_h</p:attrName>
                                        </p:attrNameLst>
                                      </p:cBhvr>
                                      <p:tavLst>
                                        <p:tav tm="0">
                                          <p:val>
                                            <p:fltVal val="0"/>
                                          </p:val>
                                        </p:tav>
                                        <p:tav tm="100000">
                                          <p:val>
                                            <p:strVal val="#ppt_h"/>
                                          </p:val>
                                        </p:tav>
                                      </p:tavLst>
                                    </p:anim>
                                    <p:animEffect transition="in" filter="fade">
                                      <p:cBhvr>
                                        <p:cTn id="142" dur="500"/>
                                        <p:tgtEl>
                                          <p:spTgt spid="70"/>
                                        </p:tgtEl>
                                      </p:cBhvr>
                                    </p:animEffect>
                                  </p:childTnLst>
                                </p:cTn>
                              </p:par>
                              <p:par>
                                <p:cTn id="143" presetID="53" presetClass="entr" presetSubtype="16" fill="hold" grpId="0" nodeType="withEffect">
                                  <p:stCondLst>
                                    <p:cond delay="0"/>
                                  </p:stCondLst>
                                  <p:childTnLst>
                                    <p:set>
                                      <p:cBhvr>
                                        <p:cTn id="144" dur="1" fill="hold">
                                          <p:stCondLst>
                                            <p:cond delay="0"/>
                                          </p:stCondLst>
                                        </p:cTn>
                                        <p:tgtEl>
                                          <p:spTgt spid="72"/>
                                        </p:tgtEl>
                                        <p:attrNameLst>
                                          <p:attrName>style.visibility</p:attrName>
                                        </p:attrNameLst>
                                      </p:cBhvr>
                                      <p:to>
                                        <p:strVal val="visible"/>
                                      </p:to>
                                    </p:set>
                                    <p:anim calcmode="lin" valueType="num">
                                      <p:cBhvr>
                                        <p:cTn id="145" dur="500" fill="hold"/>
                                        <p:tgtEl>
                                          <p:spTgt spid="72"/>
                                        </p:tgtEl>
                                        <p:attrNameLst>
                                          <p:attrName>ppt_w</p:attrName>
                                        </p:attrNameLst>
                                      </p:cBhvr>
                                      <p:tavLst>
                                        <p:tav tm="0">
                                          <p:val>
                                            <p:fltVal val="0"/>
                                          </p:val>
                                        </p:tav>
                                        <p:tav tm="100000">
                                          <p:val>
                                            <p:strVal val="#ppt_w"/>
                                          </p:val>
                                        </p:tav>
                                      </p:tavLst>
                                    </p:anim>
                                    <p:anim calcmode="lin" valueType="num">
                                      <p:cBhvr>
                                        <p:cTn id="146" dur="500" fill="hold"/>
                                        <p:tgtEl>
                                          <p:spTgt spid="72"/>
                                        </p:tgtEl>
                                        <p:attrNameLst>
                                          <p:attrName>ppt_h</p:attrName>
                                        </p:attrNameLst>
                                      </p:cBhvr>
                                      <p:tavLst>
                                        <p:tav tm="0">
                                          <p:val>
                                            <p:fltVal val="0"/>
                                          </p:val>
                                        </p:tav>
                                        <p:tav tm="100000">
                                          <p:val>
                                            <p:strVal val="#ppt_h"/>
                                          </p:val>
                                        </p:tav>
                                      </p:tavLst>
                                    </p:anim>
                                    <p:animEffect transition="in" filter="fade">
                                      <p:cBhvr>
                                        <p:cTn id="147" dur="500"/>
                                        <p:tgtEl>
                                          <p:spTgt spid="72"/>
                                        </p:tgtEl>
                                      </p:cBhvr>
                                    </p:animEffect>
                                  </p:childTnLst>
                                </p:cTn>
                              </p:par>
                              <p:par>
                                <p:cTn id="148" presetID="53" presetClass="entr" presetSubtype="16" fill="hold" grpId="0" nodeType="withEffect">
                                  <p:stCondLst>
                                    <p:cond delay="0"/>
                                  </p:stCondLst>
                                  <p:childTnLst>
                                    <p:set>
                                      <p:cBhvr>
                                        <p:cTn id="149" dur="1" fill="hold">
                                          <p:stCondLst>
                                            <p:cond delay="0"/>
                                          </p:stCondLst>
                                        </p:cTn>
                                        <p:tgtEl>
                                          <p:spTgt spid="74"/>
                                        </p:tgtEl>
                                        <p:attrNameLst>
                                          <p:attrName>style.visibility</p:attrName>
                                        </p:attrNameLst>
                                      </p:cBhvr>
                                      <p:to>
                                        <p:strVal val="visible"/>
                                      </p:to>
                                    </p:set>
                                    <p:anim calcmode="lin" valueType="num">
                                      <p:cBhvr>
                                        <p:cTn id="150" dur="500" fill="hold"/>
                                        <p:tgtEl>
                                          <p:spTgt spid="74"/>
                                        </p:tgtEl>
                                        <p:attrNameLst>
                                          <p:attrName>ppt_w</p:attrName>
                                        </p:attrNameLst>
                                      </p:cBhvr>
                                      <p:tavLst>
                                        <p:tav tm="0">
                                          <p:val>
                                            <p:fltVal val="0"/>
                                          </p:val>
                                        </p:tav>
                                        <p:tav tm="100000">
                                          <p:val>
                                            <p:strVal val="#ppt_w"/>
                                          </p:val>
                                        </p:tav>
                                      </p:tavLst>
                                    </p:anim>
                                    <p:anim calcmode="lin" valueType="num">
                                      <p:cBhvr>
                                        <p:cTn id="151" dur="500" fill="hold"/>
                                        <p:tgtEl>
                                          <p:spTgt spid="74"/>
                                        </p:tgtEl>
                                        <p:attrNameLst>
                                          <p:attrName>ppt_h</p:attrName>
                                        </p:attrNameLst>
                                      </p:cBhvr>
                                      <p:tavLst>
                                        <p:tav tm="0">
                                          <p:val>
                                            <p:fltVal val="0"/>
                                          </p:val>
                                        </p:tav>
                                        <p:tav tm="100000">
                                          <p:val>
                                            <p:strVal val="#ppt_h"/>
                                          </p:val>
                                        </p:tav>
                                      </p:tavLst>
                                    </p:anim>
                                    <p:animEffect transition="in" filter="fade">
                                      <p:cBhvr>
                                        <p:cTn id="152" dur="500"/>
                                        <p:tgtEl>
                                          <p:spTgt spid="74"/>
                                        </p:tgtEl>
                                      </p:cBhvr>
                                    </p:animEffect>
                                  </p:childTnLst>
                                </p:cTn>
                              </p:par>
                              <p:par>
                                <p:cTn id="153" presetID="53" presetClass="entr" presetSubtype="16" fill="hold" grpId="0" nodeType="withEffect">
                                  <p:stCondLst>
                                    <p:cond delay="0"/>
                                  </p:stCondLst>
                                  <p:childTnLst>
                                    <p:set>
                                      <p:cBhvr>
                                        <p:cTn id="154" dur="1" fill="hold">
                                          <p:stCondLst>
                                            <p:cond delay="0"/>
                                          </p:stCondLst>
                                        </p:cTn>
                                        <p:tgtEl>
                                          <p:spTgt spid="76"/>
                                        </p:tgtEl>
                                        <p:attrNameLst>
                                          <p:attrName>style.visibility</p:attrName>
                                        </p:attrNameLst>
                                      </p:cBhvr>
                                      <p:to>
                                        <p:strVal val="visible"/>
                                      </p:to>
                                    </p:set>
                                    <p:anim calcmode="lin" valueType="num">
                                      <p:cBhvr>
                                        <p:cTn id="155" dur="500" fill="hold"/>
                                        <p:tgtEl>
                                          <p:spTgt spid="76"/>
                                        </p:tgtEl>
                                        <p:attrNameLst>
                                          <p:attrName>ppt_w</p:attrName>
                                        </p:attrNameLst>
                                      </p:cBhvr>
                                      <p:tavLst>
                                        <p:tav tm="0">
                                          <p:val>
                                            <p:fltVal val="0"/>
                                          </p:val>
                                        </p:tav>
                                        <p:tav tm="100000">
                                          <p:val>
                                            <p:strVal val="#ppt_w"/>
                                          </p:val>
                                        </p:tav>
                                      </p:tavLst>
                                    </p:anim>
                                    <p:anim calcmode="lin" valueType="num">
                                      <p:cBhvr>
                                        <p:cTn id="156" dur="500" fill="hold"/>
                                        <p:tgtEl>
                                          <p:spTgt spid="76"/>
                                        </p:tgtEl>
                                        <p:attrNameLst>
                                          <p:attrName>ppt_h</p:attrName>
                                        </p:attrNameLst>
                                      </p:cBhvr>
                                      <p:tavLst>
                                        <p:tav tm="0">
                                          <p:val>
                                            <p:fltVal val="0"/>
                                          </p:val>
                                        </p:tav>
                                        <p:tav tm="100000">
                                          <p:val>
                                            <p:strVal val="#ppt_h"/>
                                          </p:val>
                                        </p:tav>
                                      </p:tavLst>
                                    </p:anim>
                                    <p:animEffect transition="in" filter="fade">
                                      <p:cBhvr>
                                        <p:cTn id="15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3" grpId="0" animBg="1"/>
      <p:bldP spid="71" grpId="0" animBg="1"/>
      <p:bldP spid="26" grpId="0" animBg="1"/>
      <p:bldP spid="27" grpId="0" animBg="1"/>
      <p:bldP spid="28" grpId="0" animBg="1"/>
      <p:bldP spid="29" grpId="0" animBg="1"/>
      <p:bldP spid="30" grpId="0" animBg="1"/>
      <p:bldP spid="31" grpId="0" animBg="1"/>
      <p:bldP spid="37" grpId="0" animBg="1"/>
      <p:bldP spid="38" grpId="0" animBg="1"/>
      <p:bldP spid="41" grpId="0" animBg="1"/>
      <p:bldP spid="42" grpId="0" animBg="1"/>
      <p:bldP spid="43" grpId="0" animBg="1"/>
      <p:bldP spid="44" grpId="0" animBg="1"/>
      <p:bldP spid="68" grpId="0"/>
      <p:bldP spid="69" grpId="0"/>
      <p:bldP spid="70" grpId="0"/>
      <p:bldP spid="72" grpId="0"/>
      <p:bldP spid="74" grpId="0"/>
      <p:bldP spid="76"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a:bodyPr>
          <a:p>
            <a:r>
              <a:rPr lang="en-US" sz="4000">
                <a:sym typeface="+mn-ea"/>
              </a:rPr>
              <a:t>State Backend</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10" name="Content Placeholder 9"/>
          <p:cNvSpPr/>
          <p:nvPr>
            <p:ph sz="half" idx="1"/>
          </p:nvPr>
        </p:nvSpPr>
        <p:spPr>
          <a:xfrm>
            <a:off x="838200" y="1825625"/>
            <a:ext cx="10600690" cy="4351655"/>
          </a:xfrm>
        </p:spPr>
        <p:txBody>
          <a:bodyPr/>
          <a:p>
            <a:pPr marL="342900" indent="-342900" algn="l" fontAlgn="base">
              <a:lnSpc>
                <a:spcPct val="100000"/>
              </a:lnSpc>
              <a:spcBef>
                <a:spcPct val="20000"/>
              </a:spcBef>
              <a:buClrTx/>
              <a:buSzTx/>
              <a:buFont typeface="Wingdings" panose="05000000000000000000" charset="0"/>
              <a:buChar char="q"/>
            </a:pPr>
            <a:r>
              <a:rPr lang="en-US" sz="1800">
                <a:ea typeface="+mn-ea"/>
              </a:rPr>
              <a:t>Where is the state stored?</a:t>
            </a:r>
            <a:endParaRPr lang="en-US" sz="1800">
              <a:ea typeface="+mn-ea"/>
            </a:endParaRPr>
          </a:p>
          <a:p>
            <a:pPr marL="342900" indent="-342900" algn="l" fontAlgn="base">
              <a:lnSpc>
                <a:spcPct val="100000"/>
              </a:lnSpc>
              <a:spcBef>
                <a:spcPct val="20000"/>
              </a:spcBef>
              <a:buClrTx/>
              <a:buSzTx/>
              <a:buFont typeface="Wingdings" panose="05000000000000000000" charset="0"/>
              <a:buChar char="q"/>
            </a:pPr>
            <a:r>
              <a:rPr lang="en-US" sz="1540">
                <a:ea typeface="+mn-ea"/>
              </a:rPr>
              <a:t>A State Backend defines how the state of a streaming application is stored locally within the cluster. Different State Backends store their state in different fashions, and use different data structures to hold the state of a running application.</a:t>
            </a:r>
            <a:endParaRPr lang="en-US" sz="1540">
              <a:ea typeface="+mn-ea"/>
            </a:endParaRPr>
          </a:p>
          <a:p>
            <a:pPr marL="342900" indent="-342900" algn="l" fontAlgn="base">
              <a:lnSpc>
                <a:spcPct val="100000"/>
              </a:lnSpc>
              <a:spcBef>
                <a:spcPct val="20000"/>
              </a:spcBef>
              <a:buClrTx/>
              <a:buSzTx/>
              <a:buFont typeface="Wingdings" panose="05000000000000000000" charset="0"/>
              <a:buChar char="q"/>
            </a:pPr>
            <a:r>
              <a:rPr lang="en-US" sz="1540">
                <a:ea typeface="+mn-ea"/>
              </a:rPr>
              <a:t>A state backend is responsible for two things: local state management and checkpointing state to a remote location</a:t>
            </a:r>
            <a:endParaRPr lang="en-US" sz="1540">
              <a:ea typeface="+mn-ea"/>
            </a:endParaRPr>
          </a:p>
          <a:p>
            <a:pPr marL="342900" indent="-342900" algn="l" fontAlgn="base">
              <a:lnSpc>
                <a:spcPct val="100000"/>
              </a:lnSpc>
              <a:spcBef>
                <a:spcPct val="20000"/>
              </a:spcBef>
              <a:buClrTx/>
              <a:buSzTx/>
              <a:buFont typeface="Wingdings" panose="05000000000000000000" charset="0"/>
              <a:buChar char="q"/>
            </a:pPr>
            <a:r>
              <a:rPr lang="en-US" sz="1540">
                <a:ea typeface="+mn-ea"/>
              </a:rPr>
              <a:t>Out of the box, Flink bundles 3 state backends:</a:t>
            </a:r>
            <a:endParaRPr lang="en-US" sz="1540">
              <a:ea typeface="+mn-ea"/>
            </a:endParaRPr>
          </a:p>
          <a:p>
            <a:pPr lvl="1" algn="l" fontAlgn="base">
              <a:lnSpc>
                <a:spcPct val="100000"/>
              </a:lnSpc>
              <a:spcBef>
                <a:spcPct val="20000"/>
              </a:spcBef>
              <a:buClrTx/>
              <a:buSzTx/>
              <a:buFont typeface="Wingdings" panose="05000000000000000000" charset="0"/>
              <a:buChar char="ü"/>
            </a:pPr>
            <a:r>
              <a:rPr lang="en-US" sz="1320">
                <a:ea typeface="+mn-ea"/>
              </a:rPr>
              <a:t>HashMapStateBackend</a:t>
            </a:r>
            <a:endParaRPr lang="en-US" sz="1320">
              <a:ea typeface="+mn-ea"/>
            </a:endParaRPr>
          </a:p>
          <a:p>
            <a:pPr lvl="1" algn="l" fontAlgn="base">
              <a:lnSpc>
                <a:spcPct val="100000"/>
              </a:lnSpc>
              <a:spcBef>
                <a:spcPct val="20000"/>
              </a:spcBef>
              <a:buClrTx/>
              <a:buSzTx/>
              <a:buFont typeface="Wingdings" panose="05000000000000000000" charset="0"/>
              <a:buChar char="ü"/>
            </a:pPr>
            <a:r>
              <a:rPr lang="en-US" sz="1320">
                <a:ea typeface="+mn-ea"/>
              </a:rPr>
              <a:t>FsStateBackend(Deprecated)</a:t>
            </a:r>
            <a:endParaRPr lang="en-US" sz="1320">
              <a:ea typeface="+mn-ea"/>
            </a:endParaRPr>
          </a:p>
          <a:p>
            <a:pPr lvl="1" algn="l" fontAlgn="base">
              <a:lnSpc>
                <a:spcPct val="100000"/>
              </a:lnSpc>
              <a:spcBef>
                <a:spcPct val="20000"/>
              </a:spcBef>
              <a:buClrTx/>
              <a:buSzTx/>
              <a:buFont typeface="Wingdings" panose="05000000000000000000" charset="0"/>
              <a:buChar char="ü"/>
            </a:pPr>
            <a:r>
              <a:rPr lang="en-US" sz="1320">
                <a:ea typeface="+mn-ea"/>
              </a:rPr>
              <a:t>EmbeddedRocksDBStateBackend</a:t>
            </a:r>
            <a:endParaRPr lang="en-US" sz="1320">
              <a:ea typeface="+mn-ea"/>
            </a:endParaRPr>
          </a:p>
          <a:p>
            <a:pPr marL="0" indent="0" algn="l" fontAlgn="base">
              <a:lnSpc>
                <a:spcPct val="100000"/>
              </a:lnSpc>
              <a:spcBef>
                <a:spcPct val="20000"/>
              </a:spcBef>
              <a:buClrTx/>
              <a:buSzTx/>
              <a:buFont typeface="Wingdings" panose="05000000000000000000" charset="0"/>
              <a:buNone/>
            </a:pPr>
            <a:endParaRPr lang="en-US" sz="1540">
              <a:ea typeface="+mn-ea"/>
            </a:endParaRPr>
          </a:p>
        </p:txBody>
      </p:sp>
      <p:pic>
        <p:nvPicPr>
          <p:cNvPr id="103" name="Picture 102"/>
          <p:cNvPicPr/>
          <p:nvPr/>
        </p:nvPicPr>
        <p:blipFill>
          <a:blip/>
          <a:stretch>
            <a:fillRect/>
          </a:stretch>
        </p:blipFill>
        <p:spPr>
          <a:xfrm>
            <a:off x="5905500" y="3238500"/>
            <a:ext cx="381000" cy="381000"/>
          </a:xfrm>
          <a:prstGeom prst="rect">
            <a:avLst/>
          </a:prstGeom>
          <a:noFill/>
          <a:ln w="9525">
            <a:noFill/>
          </a:ln>
        </p:spPr>
      </p:pic>
      <p:pic>
        <p:nvPicPr>
          <p:cNvPr id="3" name="Picture 2"/>
          <p:cNvPicPr>
            <a:picLocks noChangeAspect="1"/>
          </p:cNvPicPr>
          <p:nvPr/>
        </p:nvPicPr>
        <p:blipFill>
          <a:blip r:embed="rId2"/>
          <a:stretch>
            <a:fillRect/>
          </a:stretch>
        </p:blipFill>
        <p:spPr>
          <a:xfrm>
            <a:off x="3943350" y="3330575"/>
            <a:ext cx="7410450" cy="27705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000" fill="hold"/>
                                        <p:tgtEl>
                                          <p:spTgt spid="10">
                                            <p:txEl>
                                              <p:pRg st="0" end="0"/>
                                            </p:txEl>
                                          </p:spTgt>
                                        </p:tgtEl>
                                        <p:attrNameLst>
                                          <p:attrName>style.color</p:attrName>
                                        </p:attrNameLst>
                                      </p:cBhvr>
                                      <p:to>
                                        <a:schemeClr val="accent2"/>
                                      </p:to>
                                    </p:animClr>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p:cTn id="39" dur="500" fill="hold"/>
                                        <p:tgtEl>
                                          <p:spTgt spid="3"/>
                                        </p:tgtEl>
                                        <p:attrNameLst>
                                          <p:attrName>ppt_w</p:attrName>
                                        </p:attrNameLst>
                                      </p:cBhvr>
                                      <p:tavLst>
                                        <p:tav tm="0">
                                          <p:val>
                                            <p:fltVal val="0"/>
                                          </p:val>
                                        </p:tav>
                                        <p:tav tm="100000">
                                          <p:val>
                                            <p:strVal val="#ppt_w"/>
                                          </p:val>
                                        </p:tav>
                                      </p:tavLst>
                                    </p:anim>
                                    <p:anim calcmode="lin" valueType="num">
                                      <p:cBhvr>
                                        <p:cTn id="40" dur="500" fill="hold"/>
                                        <p:tgtEl>
                                          <p:spTgt spid="3"/>
                                        </p:tgtEl>
                                        <p:attrNameLst>
                                          <p:attrName>ppt_h</p:attrName>
                                        </p:attrNameLst>
                                      </p:cBhvr>
                                      <p:tavLst>
                                        <p:tav tm="0">
                                          <p:val>
                                            <p:fltVal val="0"/>
                                          </p:val>
                                        </p:tav>
                                        <p:tav tm="100000">
                                          <p:val>
                                            <p:strVal val="#ppt_h"/>
                                          </p:val>
                                        </p:tav>
                                      </p:tavLst>
                                    </p:anim>
                                    <p:animEffect transition="in" filter="fade">
                                      <p:cBhvr>
                                        <p:cTn id="4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9870440" cy="1063625"/>
          </a:xfrm>
        </p:spPr>
        <p:txBody>
          <a:bodyPr>
            <a:normAutofit/>
          </a:bodyPr>
          <a:p>
            <a:r>
              <a:rPr lang="en-US" sz="4000">
                <a:sym typeface="+mn-ea"/>
              </a:rPr>
              <a:t>HashMapStateBackend</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10" name="Content Placeholder 9"/>
          <p:cNvSpPr/>
          <p:nvPr>
            <p:ph sz="half" idx="1"/>
          </p:nvPr>
        </p:nvSpPr>
        <p:spPr>
          <a:xfrm>
            <a:off x="838200" y="1583055"/>
            <a:ext cx="10600690" cy="1797685"/>
          </a:xfrm>
        </p:spPr>
        <p:txBody>
          <a:bodyPr>
            <a:normAutofit lnSpcReduction="20000"/>
          </a:bodyPr>
          <a:p>
            <a:pPr marL="342900" indent="-342900" algn="l" fontAlgn="base">
              <a:lnSpc>
                <a:spcPct val="100000"/>
              </a:lnSpc>
              <a:spcBef>
                <a:spcPct val="20000"/>
              </a:spcBef>
              <a:buClrTx/>
              <a:buSzTx/>
              <a:buFont typeface="Wingdings" panose="05000000000000000000" charset="0"/>
              <a:buChar char="q"/>
            </a:pPr>
            <a:r>
              <a:rPr lang="en-US" sz="1800">
                <a:ea typeface="+mn-ea"/>
              </a:rPr>
              <a:t>This state backend holds the working state in the memory (JVM heap) of the TaskManagers, the Key/value state and window operators hold hash tables that store the values, triggers, etc.</a:t>
            </a:r>
            <a:endParaRPr lang="en-US" sz="1800">
              <a:ea typeface="+mn-ea"/>
            </a:endParaRPr>
          </a:p>
          <a:p>
            <a:pPr marL="342900" indent="-342900" algn="l" fontAlgn="base">
              <a:lnSpc>
                <a:spcPct val="100000"/>
              </a:lnSpc>
              <a:spcBef>
                <a:spcPct val="20000"/>
              </a:spcBef>
              <a:buClrTx/>
              <a:buSzTx/>
              <a:buFont typeface="Wingdings" panose="05000000000000000000" charset="0"/>
              <a:buChar char="q"/>
            </a:pPr>
            <a:r>
              <a:rPr lang="en-US" sz="1800">
                <a:ea typeface="+mn-ea"/>
              </a:rPr>
              <a:t>If nothing else is configured, the system will use the HashMapStateBackend.</a:t>
            </a:r>
            <a:endParaRPr lang="en-US" sz="1800">
              <a:ea typeface="+mn-ea"/>
            </a:endParaRPr>
          </a:p>
          <a:p>
            <a:pPr marL="342900" indent="-342900" algn="l" fontAlgn="base">
              <a:lnSpc>
                <a:spcPct val="100000"/>
              </a:lnSpc>
              <a:spcBef>
                <a:spcPct val="20000"/>
              </a:spcBef>
              <a:buClrTx/>
              <a:buSzTx/>
              <a:buFont typeface="Wingdings" panose="05000000000000000000" charset="0"/>
              <a:buChar char="q"/>
            </a:pPr>
            <a:r>
              <a:rPr lang="en-US" sz="1800">
                <a:ea typeface="+mn-ea"/>
              </a:rPr>
              <a:t>This backend can either be configured within the application (by creating the backend with the respective constructor parameters and setting it on the execution environment) or by specifying it in the Flink configuration.</a:t>
            </a:r>
            <a:endParaRPr lang="en-US" sz="1540">
              <a:ea typeface="+mn-ea"/>
            </a:endParaRPr>
          </a:p>
        </p:txBody>
      </p:sp>
      <p:pic>
        <p:nvPicPr>
          <p:cNvPr id="103" name="Picture 102"/>
          <p:cNvPicPr/>
          <p:nvPr/>
        </p:nvPicPr>
        <p:blipFill>
          <a:blip/>
          <a:stretch>
            <a:fillRect/>
          </a:stretch>
        </p:blipFill>
        <p:spPr>
          <a:xfrm>
            <a:off x="5905500" y="3080385"/>
            <a:ext cx="381000" cy="381000"/>
          </a:xfrm>
          <a:prstGeom prst="rect">
            <a:avLst/>
          </a:prstGeom>
          <a:noFill/>
          <a:ln w="9525">
            <a:noFill/>
          </a:ln>
        </p:spPr>
      </p:pic>
      <p:sp>
        <p:nvSpPr>
          <p:cNvPr id="26" name="Content Placeholder 1"/>
          <p:cNvSpPr/>
          <p:nvPr/>
        </p:nvSpPr>
        <p:spPr>
          <a:xfrm>
            <a:off x="942340" y="3535045"/>
            <a:ext cx="5391150" cy="1528445"/>
          </a:xfrm>
          <a:prstGeom prst="rect">
            <a:avLst/>
          </a:prstGeom>
          <a:solidFill>
            <a:schemeClr val="accent1"/>
          </a:solidFill>
          <a:ln>
            <a:solidFill>
              <a:schemeClr val="tx1"/>
            </a:solidFill>
            <a:prstDash val="sysDash"/>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 lvl="1" indent="0" algn="l" fontAlgn="base">
              <a:lnSpc>
                <a:spcPct val="150000"/>
              </a:lnSpc>
              <a:spcBef>
                <a:spcPts val="0"/>
              </a:spcBef>
              <a:buClrTx/>
              <a:buSzTx/>
              <a:buFont typeface="Wingdings" panose="05000000000000000000" charset="0"/>
              <a:buNone/>
            </a:pPr>
            <a:r>
              <a:rPr lang="en-US" sz="1300">
                <a:effectLst/>
                <a:ea typeface="+mn-ea"/>
                <a:sym typeface="+mn-ea"/>
              </a:rPr>
              <a:t>StreamExecutionEnvironment env = StreamExecutionEnvironment....</a:t>
            </a:r>
            <a:endParaRPr lang="en-US" sz="1300">
              <a:effectLst/>
              <a:ea typeface="+mn-ea"/>
              <a:sym typeface="+mn-ea"/>
            </a:endParaRPr>
          </a:p>
          <a:p>
            <a:pPr marL="17145" lvl="1" indent="0" algn="l" fontAlgn="base">
              <a:lnSpc>
                <a:spcPct val="150000"/>
              </a:lnSpc>
              <a:spcBef>
                <a:spcPts val="0"/>
              </a:spcBef>
              <a:buClrTx/>
              <a:buSzTx/>
              <a:buFont typeface="Wingdings" panose="05000000000000000000" charset="0"/>
              <a:buNone/>
            </a:pPr>
            <a:r>
              <a:rPr lang="en-US" sz="1300">
                <a:effectLst/>
                <a:ea typeface="+mn-ea"/>
                <a:sym typeface="+mn-ea"/>
              </a:rPr>
              <a:t>env.setStateBackend(new HashMapStateBackend());</a:t>
            </a:r>
            <a:endParaRPr lang="en-US" sz="1300">
              <a:effectLst/>
              <a:ea typeface="+mn-ea"/>
              <a:sym typeface="+mn-ea"/>
            </a:endParaRPr>
          </a:p>
        </p:txBody>
      </p:sp>
      <p:sp>
        <p:nvSpPr>
          <p:cNvPr id="27" name="Content Placeholder 1"/>
          <p:cNvSpPr/>
          <p:nvPr/>
        </p:nvSpPr>
        <p:spPr>
          <a:xfrm>
            <a:off x="6460490" y="3535045"/>
            <a:ext cx="5391150" cy="1528445"/>
          </a:xfrm>
          <a:prstGeom prst="rect">
            <a:avLst/>
          </a:prstGeom>
          <a:solidFill>
            <a:schemeClr val="accent1"/>
          </a:solidFill>
          <a:ln>
            <a:solidFill>
              <a:schemeClr val="tx1"/>
            </a:solidFill>
            <a:prstDash val="sysDash"/>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 lvl="1" indent="0" algn="l" fontAlgn="base">
              <a:lnSpc>
                <a:spcPct val="150000"/>
              </a:lnSpc>
              <a:spcBef>
                <a:spcPts val="0"/>
              </a:spcBef>
              <a:buClrTx/>
              <a:buSzTx/>
              <a:buFont typeface="Wingdings" panose="05000000000000000000" charset="0"/>
              <a:buNone/>
            </a:pPr>
            <a:r>
              <a:rPr lang="en-US" sz="1300">
                <a:effectLst/>
                <a:ea typeface="+mn-ea"/>
                <a:sym typeface="+mn-ea"/>
              </a:rPr>
              <a:t>state.backend.type: hashmap</a:t>
            </a:r>
            <a:endParaRPr lang="en-US" sz="1300">
              <a:effectLst/>
              <a:ea typeface="+mn-ea"/>
              <a:sym typeface="+mn-ea"/>
            </a:endParaRPr>
          </a:p>
          <a:p>
            <a:pPr marL="17145" lvl="1" indent="0" algn="l" fontAlgn="base">
              <a:lnSpc>
                <a:spcPct val="150000"/>
              </a:lnSpc>
              <a:spcBef>
                <a:spcPts val="0"/>
              </a:spcBef>
              <a:buClrTx/>
              <a:buSzTx/>
              <a:buFont typeface="Wingdings" panose="05000000000000000000" charset="0"/>
              <a:buNone/>
            </a:pPr>
            <a:r>
              <a:rPr lang="en-US" sz="1300">
                <a:effectLst/>
                <a:ea typeface="+mn-ea"/>
                <a:sym typeface="+mn-ea"/>
              </a:rPr>
              <a:t># state.checkpoints.dir: hdfs://namenode-host:port/flink-checkpoints</a:t>
            </a:r>
            <a:endParaRPr lang="en-US" sz="1300">
              <a:effectLst/>
              <a:ea typeface="+mn-ea"/>
              <a:sym typeface="+mn-ea"/>
            </a:endParaRPr>
          </a:p>
          <a:p>
            <a:pPr marL="17145" lvl="1" indent="0" algn="l" fontAlgn="base">
              <a:lnSpc>
                <a:spcPct val="150000"/>
              </a:lnSpc>
              <a:spcBef>
                <a:spcPts val="0"/>
              </a:spcBef>
              <a:buClrTx/>
              <a:buSzTx/>
              <a:buFont typeface="Wingdings" panose="05000000000000000000" charset="0"/>
              <a:buNone/>
            </a:pPr>
            <a:r>
              <a:rPr lang="en-US" sz="1300">
                <a:effectLst/>
                <a:ea typeface="+mn-ea"/>
                <a:sym typeface="+mn-ea"/>
              </a:rPr>
              <a:t># Default target directory for savepoints, optional.</a:t>
            </a:r>
            <a:endParaRPr lang="en-US" sz="1300">
              <a:effectLst/>
              <a:ea typeface="+mn-ea"/>
              <a:sym typeface="+mn-ea"/>
            </a:endParaRPr>
          </a:p>
          <a:p>
            <a:pPr marL="17145" lvl="1" indent="0" algn="l" fontAlgn="base">
              <a:lnSpc>
                <a:spcPct val="150000"/>
              </a:lnSpc>
              <a:spcBef>
                <a:spcPts val="0"/>
              </a:spcBef>
              <a:buClrTx/>
              <a:buSzTx/>
              <a:buFont typeface="Wingdings" panose="05000000000000000000" charset="0"/>
              <a:buNone/>
            </a:pPr>
            <a:r>
              <a:rPr lang="en-US" sz="1300">
                <a:effectLst/>
                <a:ea typeface="+mn-ea"/>
                <a:sym typeface="+mn-ea"/>
              </a:rPr>
              <a:t># state.savepoints.dir: hdfs://namenode-host:port/flink-savepoints</a:t>
            </a:r>
            <a:endParaRPr lang="en-US" sz="1300">
              <a:effectLst/>
              <a:ea typeface="+mn-ea"/>
              <a:sym typeface="+mn-ea"/>
            </a:endParaRPr>
          </a:p>
          <a:p>
            <a:pPr marL="17145" lvl="1" indent="0" algn="l" fontAlgn="base">
              <a:lnSpc>
                <a:spcPct val="150000"/>
              </a:lnSpc>
              <a:spcBef>
                <a:spcPts val="0"/>
              </a:spcBef>
              <a:buClrTx/>
              <a:buSzTx/>
              <a:buFont typeface="Wingdings" panose="05000000000000000000" charset="0"/>
              <a:buNone/>
            </a:pPr>
            <a:r>
              <a:rPr lang="en-US" sz="1300">
                <a:effectLst/>
                <a:ea typeface="+mn-ea"/>
                <a:sym typeface="+mn-ea"/>
              </a:rPr>
              <a:t># state.backend.incremental: false</a:t>
            </a:r>
            <a:endParaRPr lang="en-US" sz="1300">
              <a:effectLst/>
              <a:ea typeface="+mn-ea"/>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p:cTn id="19" dur="500" fill="hold"/>
                                        <p:tgtEl>
                                          <p:spTgt spid="26"/>
                                        </p:tgtEl>
                                        <p:attrNameLst>
                                          <p:attrName>ppt_w</p:attrName>
                                        </p:attrNameLst>
                                      </p:cBhvr>
                                      <p:tavLst>
                                        <p:tav tm="0">
                                          <p:val>
                                            <p:fltVal val="0"/>
                                          </p:val>
                                        </p:tav>
                                        <p:tav tm="100000">
                                          <p:val>
                                            <p:strVal val="#ppt_w"/>
                                          </p:val>
                                        </p:tav>
                                      </p:tavLst>
                                    </p:anim>
                                    <p:anim calcmode="lin" valueType="num">
                                      <p:cBhvr>
                                        <p:cTn id="20" dur="500" fill="hold"/>
                                        <p:tgtEl>
                                          <p:spTgt spid="26"/>
                                        </p:tgtEl>
                                        <p:attrNameLst>
                                          <p:attrName>ppt_h</p:attrName>
                                        </p:attrNameLst>
                                      </p:cBhvr>
                                      <p:tavLst>
                                        <p:tav tm="0">
                                          <p:val>
                                            <p:fltVal val="0"/>
                                          </p:val>
                                        </p:tav>
                                        <p:tav tm="100000">
                                          <p:val>
                                            <p:strVal val="#ppt_h"/>
                                          </p:val>
                                        </p:tav>
                                      </p:tavLst>
                                    </p:anim>
                                    <p:animEffect transition="in" filter="fade">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anim calcmode="lin" valueType="num">
                                      <p:cBhvr>
                                        <p:cTn id="26" dur="500" fill="hold"/>
                                        <p:tgtEl>
                                          <p:spTgt spid="27"/>
                                        </p:tgtEl>
                                        <p:attrNameLst>
                                          <p:attrName>ppt_w</p:attrName>
                                        </p:attrNameLst>
                                      </p:cBhvr>
                                      <p:tavLst>
                                        <p:tav tm="0">
                                          <p:val>
                                            <p:fltVal val="0"/>
                                          </p:val>
                                        </p:tav>
                                        <p:tav tm="100000">
                                          <p:val>
                                            <p:strVal val="#ppt_w"/>
                                          </p:val>
                                        </p:tav>
                                      </p:tavLst>
                                    </p:anim>
                                    <p:anim calcmode="lin" valueType="num">
                                      <p:cBhvr>
                                        <p:cTn id="27" dur="500" fill="hold"/>
                                        <p:tgtEl>
                                          <p:spTgt spid="27"/>
                                        </p:tgtEl>
                                        <p:attrNameLst>
                                          <p:attrName>ppt_h</p:attrName>
                                        </p:attrNameLst>
                                      </p:cBhvr>
                                      <p:tavLst>
                                        <p:tav tm="0">
                                          <p:val>
                                            <p:fltVal val="0"/>
                                          </p:val>
                                        </p:tav>
                                        <p:tav tm="100000">
                                          <p:val>
                                            <p:strVal val="#ppt_h"/>
                                          </p:val>
                                        </p:tav>
                                      </p:tavLst>
                                    </p:anim>
                                    <p:animEffect transition="in" filter="fade">
                                      <p:cBhvr>
                                        <p:cTn id="2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9870440" cy="1063625"/>
          </a:xfrm>
        </p:spPr>
        <p:txBody>
          <a:bodyPr>
            <a:normAutofit/>
          </a:bodyPr>
          <a:p>
            <a:r>
              <a:rPr lang="en-US" sz="4000">
                <a:sym typeface="+mn-ea"/>
              </a:rPr>
              <a:t>EmbeddedRocksDBStateBackend</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10" name="Content Placeholder 9"/>
          <p:cNvSpPr/>
          <p:nvPr>
            <p:ph sz="half" idx="1"/>
          </p:nvPr>
        </p:nvSpPr>
        <p:spPr>
          <a:xfrm>
            <a:off x="838200" y="1583055"/>
            <a:ext cx="10600690" cy="2827020"/>
          </a:xfrm>
        </p:spPr>
        <p:txBody>
          <a:bodyPr>
            <a:normAutofit/>
          </a:bodyPr>
          <a:p>
            <a:pPr marL="342900" indent="-342900" algn="l" fontAlgn="base">
              <a:lnSpc>
                <a:spcPct val="100000"/>
              </a:lnSpc>
              <a:spcBef>
                <a:spcPct val="20000"/>
              </a:spcBef>
              <a:buClrTx/>
              <a:buSzTx/>
              <a:buFont typeface="Wingdings" panose="05000000000000000000" charset="0"/>
              <a:buChar char="q"/>
            </a:pPr>
            <a:r>
              <a:rPr lang="en-US" sz="1800">
                <a:ea typeface="+mn-ea"/>
              </a:rPr>
              <a:t>This backend uses RocksDB by Facebook to store the data. If you are not aware of RocksDB, it’s an embeddable key-value store which offers ACID guarantees. It is based on LevelDB by Google but offers much better write performance.</a:t>
            </a:r>
            <a:endParaRPr lang="en-US" sz="1800">
              <a:ea typeface="+mn-ea"/>
            </a:endParaRPr>
          </a:p>
          <a:p>
            <a:pPr marL="342900" indent="-342900" algn="l" fontAlgn="base">
              <a:lnSpc>
                <a:spcPct val="100000"/>
              </a:lnSpc>
              <a:spcBef>
                <a:spcPct val="20000"/>
              </a:spcBef>
              <a:buClrTx/>
              <a:buSzTx/>
              <a:buFont typeface="Wingdings" panose="05000000000000000000" charset="0"/>
              <a:buChar char="q"/>
            </a:pPr>
            <a:r>
              <a:rPr lang="en-US" sz="1800">
                <a:ea typeface="+mn-ea"/>
              </a:rPr>
              <a:t>Flink chose to use RocksDB instead of some of the most popular embeddable storage such as SQLlite because of its high write performance which comes from the LSM architecture based design.</a:t>
            </a:r>
            <a:endParaRPr lang="en-US" sz="1800">
              <a:ea typeface="+mn-ea"/>
            </a:endParaRPr>
          </a:p>
          <a:p>
            <a:pPr marL="342900" indent="-342900" algn="l" fontAlgn="base">
              <a:lnSpc>
                <a:spcPct val="100000"/>
              </a:lnSpc>
              <a:spcBef>
                <a:spcPct val="20000"/>
              </a:spcBef>
              <a:buClrTx/>
              <a:buSzTx/>
              <a:buFont typeface="Wingdings" panose="05000000000000000000" charset="0"/>
              <a:buChar char="q"/>
            </a:pPr>
            <a:r>
              <a:rPr lang="en-US" sz="1800">
                <a:ea typeface="+mn-ea"/>
              </a:rPr>
              <a:t>Since RocksDB also maintains an in-memory table (also known as mem-table) along with bloom filters, reading recent data also is extremely fast.</a:t>
            </a:r>
            <a:endParaRPr lang="en-US" sz="1800">
              <a:ea typeface="+mn-ea"/>
            </a:endParaRPr>
          </a:p>
          <a:p>
            <a:pPr marL="342900" indent="-342900" algn="l" fontAlgn="base">
              <a:lnSpc>
                <a:spcPct val="100000"/>
              </a:lnSpc>
              <a:spcBef>
                <a:spcPct val="20000"/>
              </a:spcBef>
              <a:buClrTx/>
              <a:buSzTx/>
              <a:buFont typeface="Wingdings" panose="05000000000000000000" charset="0"/>
              <a:buChar char="q"/>
            </a:pPr>
            <a:r>
              <a:rPr lang="en-US" sz="1800">
                <a:ea typeface="+mn-ea"/>
              </a:rPr>
              <a:t>Each task manager maintains its own Rocks DB file and the backup of this state is checkpointed to a durable store such as HDFS.</a:t>
            </a:r>
            <a:endParaRPr lang="en-US" sz="1540">
              <a:ea typeface="+mn-ea"/>
            </a:endParaRPr>
          </a:p>
        </p:txBody>
      </p:sp>
      <p:pic>
        <p:nvPicPr>
          <p:cNvPr id="103" name="Picture 102"/>
          <p:cNvPicPr/>
          <p:nvPr/>
        </p:nvPicPr>
        <p:blipFill>
          <a:blip/>
          <a:stretch>
            <a:fillRect/>
          </a:stretch>
        </p:blipFill>
        <p:spPr>
          <a:xfrm>
            <a:off x="5905500" y="3080385"/>
            <a:ext cx="381000" cy="381000"/>
          </a:xfrm>
          <a:prstGeom prst="rect">
            <a:avLst/>
          </a:prstGeom>
          <a:noFill/>
          <a:ln w="9525">
            <a:noFill/>
          </a:ln>
        </p:spPr>
      </p:pic>
      <p:sp>
        <p:nvSpPr>
          <p:cNvPr id="26" name="Content Placeholder 1"/>
          <p:cNvSpPr/>
          <p:nvPr/>
        </p:nvSpPr>
        <p:spPr>
          <a:xfrm>
            <a:off x="942340" y="4564380"/>
            <a:ext cx="5391150" cy="1528445"/>
          </a:xfrm>
          <a:prstGeom prst="rect">
            <a:avLst/>
          </a:prstGeom>
          <a:solidFill>
            <a:schemeClr val="accent1"/>
          </a:solidFill>
          <a:ln>
            <a:solidFill>
              <a:schemeClr val="tx1"/>
            </a:solidFill>
            <a:prstDash val="sysDash"/>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 lvl="1" indent="0" algn="l" fontAlgn="base">
              <a:lnSpc>
                <a:spcPct val="150000"/>
              </a:lnSpc>
              <a:spcBef>
                <a:spcPts val="0"/>
              </a:spcBef>
              <a:buClrTx/>
              <a:buSzTx/>
              <a:buFont typeface="Wingdings" panose="05000000000000000000" charset="0"/>
              <a:buNone/>
            </a:pPr>
            <a:r>
              <a:rPr lang="en-US" sz="1300">
                <a:effectLst/>
                <a:ea typeface="+mn-ea"/>
                <a:sym typeface="+mn-ea"/>
              </a:rPr>
              <a:t>StreamExecutionEnvironment env = StreamExecutionEnvironment....</a:t>
            </a:r>
            <a:endParaRPr lang="en-US" sz="1300">
              <a:effectLst/>
              <a:ea typeface="+mn-ea"/>
              <a:sym typeface="+mn-ea"/>
            </a:endParaRPr>
          </a:p>
          <a:p>
            <a:pPr marL="17145" lvl="1" indent="0" algn="l" fontAlgn="base">
              <a:lnSpc>
                <a:spcPct val="150000"/>
              </a:lnSpc>
              <a:spcBef>
                <a:spcPts val="0"/>
              </a:spcBef>
              <a:buClrTx/>
              <a:buSzTx/>
              <a:buFont typeface="Wingdings" panose="05000000000000000000" charset="0"/>
              <a:buNone/>
            </a:pPr>
            <a:r>
              <a:rPr lang="en-US" sz="1300">
                <a:effectLst/>
                <a:ea typeface="+mn-ea"/>
                <a:sym typeface="+mn-ea"/>
              </a:rPr>
              <a:t>env.setStateBackend(new EmbeddedRocksDBStateBackend());</a:t>
            </a:r>
            <a:endParaRPr lang="en-US" sz="1300">
              <a:effectLst/>
              <a:ea typeface="+mn-ea"/>
              <a:sym typeface="+mn-ea"/>
            </a:endParaRPr>
          </a:p>
        </p:txBody>
      </p:sp>
      <p:sp>
        <p:nvSpPr>
          <p:cNvPr id="27" name="Content Placeholder 1"/>
          <p:cNvSpPr/>
          <p:nvPr/>
        </p:nvSpPr>
        <p:spPr>
          <a:xfrm>
            <a:off x="6453505" y="4564380"/>
            <a:ext cx="5391150" cy="1528445"/>
          </a:xfrm>
          <a:prstGeom prst="rect">
            <a:avLst/>
          </a:prstGeom>
          <a:solidFill>
            <a:schemeClr val="accent1"/>
          </a:solidFill>
          <a:ln>
            <a:solidFill>
              <a:schemeClr val="tx1"/>
            </a:solidFill>
            <a:prstDash val="sysDash"/>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 lvl="1" indent="0" algn="l" fontAlgn="base">
              <a:lnSpc>
                <a:spcPct val="150000"/>
              </a:lnSpc>
              <a:spcBef>
                <a:spcPts val="0"/>
              </a:spcBef>
              <a:buClrTx/>
              <a:buSzTx/>
              <a:buFont typeface="Wingdings" panose="05000000000000000000" charset="0"/>
              <a:buNone/>
            </a:pPr>
            <a:r>
              <a:rPr lang="en-US" sz="1300">
                <a:effectLst/>
                <a:ea typeface="+mn-ea"/>
                <a:sym typeface="+mn-ea"/>
              </a:rPr>
              <a:t>state.backend.type: rocksdb</a:t>
            </a:r>
            <a:endParaRPr lang="en-US" sz="1300">
              <a:effectLst/>
              <a:ea typeface="+mn-ea"/>
              <a:sym typeface="+mn-ea"/>
            </a:endParaRPr>
          </a:p>
          <a:p>
            <a:pPr marL="17145" lvl="1" indent="0" algn="l" fontAlgn="base">
              <a:lnSpc>
                <a:spcPct val="150000"/>
              </a:lnSpc>
              <a:spcBef>
                <a:spcPts val="0"/>
              </a:spcBef>
              <a:buClrTx/>
              <a:buSzTx/>
              <a:buFont typeface="Wingdings" panose="05000000000000000000" charset="0"/>
              <a:buNone/>
            </a:pPr>
            <a:r>
              <a:rPr lang="en-US" sz="1300">
                <a:effectLst/>
                <a:ea typeface="+mn-ea"/>
                <a:sym typeface="+mn-ea"/>
              </a:rPr>
              <a:t># state.checkpoints.dir: hdfs://namenode-host:port/flink-checkpoints</a:t>
            </a:r>
            <a:endParaRPr lang="en-US" sz="1300">
              <a:effectLst/>
              <a:ea typeface="+mn-ea"/>
              <a:sym typeface="+mn-ea"/>
            </a:endParaRPr>
          </a:p>
          <a:p>
            <a:pPr marL="17145" lvl="1" indent="0" algn="l" fontAlgn="base">
              <a:lnSpc>
                <a:spcPct val="150000"/>
              </a:lnSpc>
              <a:spcBef>
                <a:spcPts val="0"/>
              </a:spcBef>
              <a:buClrTx/>
              <a:buSzTx/>
              <a:buFont typeface="Wingdings" panose="05000000000000000000" charset="0"/>
              <a:buNone/>
            </a:pPr>
            <a:r>
              <a:rPr lang="en-US" sz="1300">
                <a:effectLst/>
                <a:ea typeface="+mn-ea"/>
                <a:sym typeface="+mn-ea"/>
              </a:rPr>
              <a:t># Default target directory for savepoints, optional.</a:t>
            </a:r>
            <a:endParaRPr lang="en-US" sz="1300">
              <a:effectLst/>
              <a:ea typeface="+mn-ea"/>
              <a:sym typeface="+mn-ea"/>
            </a:endParaRPr>
          </a:p>
          <a:p>
            <a:pPr marL="17145" lvl="1" indent="0" algn="l" fontAlgn="base">
              <a:lnSpc>
                <a:spcPct val="150000"/>
              </a:lnSpc>
              <a:spcBef>
                <a:spcPts val="0"/>
              </a:spcBef>
              <a:buClrTx/>
              <a:buSzTx/>
              <a:buFont typeface="Wingdings" panose="05000000000000000000" charset="0"/>
              <a:buNone/>
            </a:pPr>
            <a:r>
              <a:rPr lang="en-US" sz="1300">
                <a:effectLst/>
                <a:ea typeface="+mn-ea"/>
                <a:sym typeface="+mn-ea"/>
              </a:rPr>
              <a:t># state.savepoints.dir: hdfs://namenode-host:port/flink-savepoints</a:t>
            </a:r>
            <a:endParaRPr lang="en-US" sz="1300">
              <a:effectLst/>
              <a:ea typeface="+mn-ea"/>
              <a:sym typeface="+mn-ea"/>
            </a:endParaRPr>
          </a:p>
          <a:p>
            <a:pPr marL="17145" lvl="1" indent="0" algn="l" fontAlgn="base">
              <a:lnSpc>
                <a:spcPct val="150000"/>
              </a:lnSpc>
              <a:spcBef>
                <a:spcPts val="0"/>
              </a:spcBef>
              <a:buClrTx/>
              <a:buSzTx/>
              <a:buFont typeface="Wingdings" panose="05000000000000000000" charset="0"/>
              <a:buNone/>
            </a:pPr>
            <a:r>
              <a:rPr lang="en-US" sz="1300">
                <a:effectLst/>
                <a:ea typeface="+mn-ea"/>
                <a:sym typeface="+mn-ea"/>
              </a:rPr>
              <a:t># state.backend.incremental: false</a:t>
            </a:r>
            <a:endParaRPr lang="en-US" sz="1300">
              <a:effectLst/>
              <a:ea typeface="+mn-ea"/>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p:cTn id="23" dur="500" fill="hold"/>
                                        <p:tgtEl>
                                          <p:spTgt spid="26"/>
                                        </p:tgtEl>
                                        <p:attrNameLst>
                                          <p:attrName>ppt_w</p:attrName>
                                        </p:attrNameLst>
                                      </p:cBhvr>
                                      <p:tavLst>
                                        <p:tav tm="0">
                                          <p:val>
                                            <p:fltVal val="0"/>
                                          </p:val>
                                        </p:tav>
                                        <p:tav tm="100000">
                                          <p:val>
                                            <p:strVal val="#ppt_w"/>
                                          </p:val>
                                        </p:tav>
                                      </p:tavLst>
                                    </p:anim>
                                    <p:anim calcmode="lin" valueType="num">
                                      <p:cBhvr>
                                        <p:cTn id="24" dur="500" fill="hold"/>
                                        <p:tgtEl>
                                          <p:spTgt spid="26"/>
                                        </p:tgtEl>
                                        <p:attrNameLst>
                                          <p:attrName>ppt_h</p:attrName>
                                        </p:attrNameLst>
                                      </p:cBhvr>
                                      <p:tavLst>
                                        <p:tav tm="0">
                                          <p:val>
                                            <p:fltVal val="0"/>
                                          </p:val>
                                        </p:tav>
                                        <p:tav tm="100000">
                                          <p:val>
                                            <p:strVal val="#ppt_h"/>
                                          </p:val>
                                        </p:tav>
                                      </p:tavLst>
                                    </p:anim>
                                    <p:animEffect transition="in" filter="fade">
                                      <p:cBhvr>
                                        <p:cTn id="25" dur="500"/>
                                        <p:tgtEl>
                                          <p:spTgt spid="26"/>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27"/>
                                        </p:tgtEl>
                                        <p:attrNameLst>
                                          <p:attrName>style.visibility</p:attrName>
                                        </p:attrNameLst>
                                      </p:cBhvr>
                                      <p:to>
                                        <p:strVal val="visible"/>
                                      </p:to>
                                    </p:set>
                                    <p:anim calcmode="lin" valueType="num">
                                      <p:cBhvr>
                                        <p:cTn id="30" dur="500" fill="hold"/>
                                        <p:tgtEl>
                                          <p:spTgt spid="27"/>
                                        </p:tgtEl>
                                        <p:attrNameLst>
                                          <p:attrName>ppt_w</p:attrName>
                                        </p:attrNameLst>
                                      </p:cBhvr>
                                      <p:tavLst>
                                        <p:tav tm="0">
                                          <p:val>
                                            <p:fltVal val="0"/>
                                          </p:val>
                                        </p:tav>
                                        <p:tav tm="100000">
                                          <p:val>
                                            <p:strVal val="#ppt_w"/>
                                          </p:val>
                                        </p:tav>
                                      </p:tavLst>
                                    </p:anim>
                                    <p:anim calcmode="lin" valueType="num">
                                      <p:cBhvr>
                                        <p:cTn id="31" dur="500" fill="hold"/>
                                        <p:tgtEl>
                                          <p:spTgt spid="27"/>
                                        </p:tgtEl>
                                        <p:attrNameLst>
                                          <p:attrName>ppt_h</p:attrName>
                                        </p:attrNameLst>
                                      </p:cBhvr>
                                      <p:tavLst>
                                        <p:tav tm="0">
                                          <p:val>
                                            <p:fltVal val="0"/>
                                          </p:val>
                                        </p:tav>
                                        <p:tav tm="100000">
                                          <p:val>
                                            <p:strVal val="#ppt_h"/>
                                          </p:val>
                                        </p:tav>
                                      </p:tavLst>
                                    </p:anim>
                                    <p:animEffect transition="in" filter="fade">
                                      <p:cBhvr>
                                        <p:cTn id="3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27" grpId="0" bldLvl="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9870440" cy="1063625"/>
          </a:xfrm>
        </p:spPr>
        <p:txBody>
          <a:bodyPr>
            <a:normAutofit/>
          </a:bodyPr>
          <a:p>
            <a:r>
              <a:rPr lang="en-US" sz="4000">
                <a:sym typeface="+mn-ea"/>
              </a:rPr>
              <a:t>EmbeddedRocksDBStateBackend</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10" name="Content Placeholder 9"/>
          <p:cNvSpPr/>
          <p:nvPr>
            <p:ph sz="half" idx="1"/>
          </p:nvPr>
        </p:nvSpPr>
        <p:spPr>
          <a:xfrm>
            <a:off x="838200" y="1583055"/>
            <a:ext cx="10600690" cy="3678555"/>
          </a:xfrm>
        </p:spPr>
        <p:txBody>
          <a:bodyPr>
            <a:normAutofit/>
          </a:bodyPr>
          <a:p>
            <a:pPr marL="342900" indent="-342900" algn="l" fontAlgn="base">
              <a:lnSpc>
                <a:spcPct val="100000"/>
              </a:lnSpc>
              <a:spcBef>
                <a:spcPts val="0"/>
              </a:spcBef>
              <a:buClrTx/>
              <a:buSzTx/>
              <a:buFont typeface="Wingdings" panose="05000000000000000000" charset="0"/>
              <a:buChar char="q"/>
            </a:pPr>
            <a:r>
              <a:rPr lang="en-US" sz="1800">
                <a:ea typeface="+mn-ea"/>
              </a:rPr>
              <a:t>When deciding between HashMapStateBackend and RocksDB, it is a choice between performance and scalability. HashMapStateBackend is very fast as each state access and update operates on objects on the Java heap; however, state size is limited by available memory within the cluster. On the other hand, RocksDB can scale based on available disk space and is the only state backend to support incremental snapshots. </a:t>
            </a:r>
            <a:endParaRPr lang="en-US" sz="1800">
              <a:ea typeface="+mn-ea"/>
            </a:endParaRPr>
          </a:p>
          <a:p>
            <a:pPr marL="342900" indent="-342900" algn="l" fontAlgn="base">
              <a:lnSpc>
                <a:spcPct val="100000"/>
              </a:lnSpc>
              <a:spcBef>
                <a:spcPts val="0"/>
              </a:spcBef>
              <a:buClrTx/>
              <a:buSzTx/>
              <a:buFont typeface="Wingdings" panose="05000000000000000000" charset="0"/>
              <a:buChar char="q"/>
            </a:pPr>
            <a:r>
              <a:rPr lang="en-US" sz="1800">
                <a:ea typeface="+mn-ea"/>
              </a:rPr>
              <a:t>The RocksDBStateBackend always performs asynchronous snapshots.</a:t>
            </a:r>
            <a:endParaRPr lang="en-US" sz="1800">
              <a:ea typeface="+mn-ea"/>
            </a:endParaRPr>
          </a:p>
          <a:p>
            <a:pPr marL="342900" indent="-342900" algn="l" fontAlgn="base">
              <a:lnSpc>
                <a:spcPct val="100000"/>
              </a:lnSpc>
              <a:spcBef>
                <a:spcPts val="0"/>
              </a:spcBef>
              <a:buClrTx/>
              <a:buSzTx/>
              <a:buFont typeface="Wingdings" panose="05000000000000000000" charset="0"/>
              <a:buChar char="q"/>
            </a:pPr>
            <a:r>
              <a:rPr lang="en-US" sz="1800">
                <a:ea typeface="+mn-ea"/>
              </a:rPr>
              <a:t>Unlike the other state backends, the amount of state that you can keep is only limited by the amount of disk space available. This allows you to keep a very large state. Hence, RocksDBStateBackend can be used for jobs with very large state, long windows, large key/value states. All the state objects stored in RocksDB are serialized which makes the state read/write operation expensive compared to a read/write from the heap. This will also reduce throughput. </a:t>
            </a:r>
            <a:endParaRPr lang="en-US" sz="1800">
              <a:ea typeface="+mn-ea"/>
            </a:endParaRPr>
          </a:p>
        </p:txBody>
      </p:sp>
      <p:pic>
        <p:nvPicPr>
          <p:cNvPr id="103" name="Picture 102"/>
          <p:cNvPicPr/>
          <p:nvPr/>
        </p:nvPicPr>
        <p:blipFill>
          <a:blip/>
          <a:stretch>
            <a:fillRect/>
          </a:stretch>
        </p:blipFill>
        <p:spPr>
          <a:xfrm>
            <a:off x="5905500" y="3080385"/>
            <a:ext cx="381000" cy="3810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10515600" cy="1062990"/>
          </a:xfrm>
        </p:spPr>
        <p:txBody>
          <a:bodyPr>
            <a:normAutofit/>
          </a:bodyPr>
          <a:p>
            <a:r>
              <a:rPr lang="en-US" sz="4000">
                <a:sym typeface="+mn-ea"/>
              </a:rPr>
              <a:t>Stateful Application(</a:t>
            </a:r>
            <a:r>
              <a:rPr lang="en-US" sz="4000" i="1" u="sng">
                <a:solidFill>
                  <a:srgbClr val="00B050"/>
                </a:solidFill>
                <a:effectLst>
                  <a:outerShdw blurRad="38100" dist="38100" dir="2700000" algn="tl">
                    <a:srgbClr val="000000">
                      <a:alpha val="43137"/>
                    </a:srgbClr>
                  </a:outerShdw>
                </a:effectLst>
                <a:sym typeface="+mn-ea"/>
              </a:rPr>
              <a:t>Answer</a:t>
            </a:r>
            <a:r>
              <a:rPr lang="en-US" sz="4000">
                <a:sym typeface="+mn-ea"/>
              </a:rPr>
              <a:t>)</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5" name="Content Placeholder 1"/>
          <p:cNvSpPr/>
          <p:nvPr/>
        </p:nvSpPr>
        <p:spPr>
          <a:xfrm>
            <a:off x="1124585" y="1569720"/>
            <a:ext cx="10229215" cy="36036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l" fontAlgn="base">
              <a:lnSpc>
                <a:spcPct val="100000"/>
              </a:lnSpc>
              <a:spcBef>
                <a:spcPct val="20000"/>
              </a:spcBef>
              <a:buClrTx/>
              <a:buSzTx/>
              <a:buFont typeface="Wingdings" panose="05000000000000000000" charset="0"/>
              <a:buChar char="q"/>
            </a:pPr>
            <a:r>
              <a:rPr lang="en-US" sz="1600">
                <a:effectLst/>
                <a:ea typeface="+mn-ea"/>
              </a:rPr>
              <a:t>Where is the state data stored?</a:t>
            </a:r>
            <a:endParaRPr lang="en-US" sz="1600">
              <a:effectLst/>
              <a:ea typeface="+mn-ea"/>
            </a:endParaRPr>
          </a:p>
          <a:p>
            <a:pPr marL="800100" lvl="2" indent="-342900" algn="l" fontAlgn="base">
              <a:lnSpc>
                <a:spcPct val="100000"/>
              </a:lnSpc>
              <a:spcBef>
                <a:spcPct val="20000"/>
              </a:spcBef>
              <a:buClrTx/>
              <a:buSzTx/>
              <a:buFont typeface="Wingdings" panose="05000000000000000000" charset="0"/>
              <a:buChar char="ü"/>
            </a:pPr>
            <a:r>
              <a:rPr lang="en-US" sz="1330" i="1">
                <a:effectLst/>
                <a:ea typeface="+mn-ea"/>
              </a:rPr>
              <a:t>The state stored locally within the flink application cluster,  this is called state backend: and flink provide 2 bundles state backends: HashMapStateBackend and EmbeddedRocksDBStateBackend</a:t>
            </a:r>
            <a:endParaRPr lang="en-US" sz="1330" i="1">
              <a:effectLst/>
              <a:ea typeface="+mn-ea"/>
            </a:endParaRPr>
          </a:p>
          <a:p>
            <a:pPr marL="342900" lvl="1" indent="-342900" algn="l" fontAlgn="base">
              <a:lnSpc>
                <a:spcPct val="100000"/>
              </a:lnSpc>
              <a:spcBef>
                <a:spcPct val="20000"/>
              </a:spcBef>
              <a:buClrTx/>
              <a:buSzTx/>
              <a:buFont typeface="Wingdings" panose="05000000000000000000" charset="0"/>
              <a:buChar char="q"/>
            </a:pPr>
            <a:r>
              <a:rPr lang="en-US" sz="1600">
                <a:effectLst/>
                <a:ea typeface="+mn-ea"/>
              </a:rPr>
              <a:t>How to define and access the state in Flink Application?</a:t>
            </a:r>
            <a:endParaRPr lang="en-US" sz="1600">
              <a:effectLst/>
              <a:ea typeface="+mn-ea"/>
            </a:endParaRPr>
          </a:p>
          <a:p>
            <a:pPr marL="800100" lvl="2" indent="-342900" algn="l" fontAlgn="base">
              <a:lnSpc>
                <a:spcPct val="100000"/>
              </a:lnSpc>
              <a:spcBef>
                <a:spcPct val="20000"/>
              </a:spcBef>
              <a:buClrTx/>
              <a:buSzTx/>
              <a:buFont typeface="Wingdings" panose="05000000000000000000" charset="0"/>
              <a:buChar char="ü"/>
            </a:pPr>
            <a:r>
              <a:rPr lang="en-US" sz="1330">
                <a:effectLst/>
                <a:ea typeface="+mn-ea"/>
              </a:rPr>
              <a:t>Totally speak, flink provides keyed state, operator state and broadcast state. the keyed state applied at keyedstream and have five types state we can use: ValueState,ListState,ReducingState,AggregatingState,MapState.</a:t>
            </a:r>
            <a:endParaRPr lang="en-US" sz="1330">
              <a:effectLst/>
              <a:ea typeface="+mn-ea"/>
            </a:endParaRPr>
          </a:p>
          <a:p>
            <a:pPr marL="342900" lvl="1" indent="-342900" algn="l" fontAlgn="base">
              <a:lnSpc>
                <a:spcPct val="100000"/>
              </a:lnSpc>
              <a:spcBef>
                <a:spcPct val="20000"/>
              </a:spcBef>
              <a:buClrTx/>
              <a:buSzTx/>
              <a:buFont typeface="Wingdings" panose="05000000000000000000" charset="0"/>
              <a:buChar char="q"/>
            </a:pPr>
            <a:r>
              <a:rPr lang="en-US" sz="1600">
                <a:effectLst/>
                <a:ea typeface="+mn-ea"/>
              </a:rPr>
              <a:t>How do I restore state after the Flink application restarts or flink application crashed?</a:t>
            </a:r>
            <a:endParaRPr lang="en-US" sz="1600">
              <a:effectLst/>
              <a:ea typeface="+mn-ea"/>
            </a:endParaRPr>
          </a:p>
          <a:p>
            <a:pPr marL="800100" lvl="2" indent="-342900" algn="l" fontAlgn="base">
              <a:lnSpc>
                <a:spcPct val="100000"/>
              </a:lnSpc>
              <a:spcBef>
                <a:spcPct val="20000"/>
              </a:spcBef>
              <a:buClrTx/>
              <a:buSzTx/>
              <a:buFont typeface="Wingdings" panose="05000000000000000000" charset="0"/>
              <a:buChar char="ü"/>
            </a:pPr>
            <a:r>
              <a:rPr lang="en-US" sz="1330">
                <a:effectLst/>
                <a:ea typeface="+mn-ea"/>
              </a:rPr>
              <a:t>Store the state on a reliable storage system and specify savepoint when the system restarts.</a:t>
            </a:r>
            <a:endParaRPr lang="en-US" sz="1330">
              <a:effectLst/>
              <a:ea typeface="+mn-ea"/>
            </a:endParaRPr>
          </a:p>
          <a:p>
            <a:pPr marL="342900" lvl="1" indent="-342900" algn="l" fontAlgn="base">
              <a:lnSpc>
                <a:spcPct val="100000"/>
              </a:lnSpc>
              <a:spcBef>
                <a:spcPct val="20000"/>
              </a:spcBef>
              <a:buClrTx/>
              <a:buSzTx/>
              <a:buFont typeface="Wingdings" panose="05000000000000000000" charset="0"/>
              <a:buChar char="q"/>
            </a:pPr>
            <a:r>
              <a:rPr lang="en-US" sz="1600">
                <a:effectLst/>
                <a:ea typeface="+mn-ea"/>
              </a:rPr>
              <a:t>How to ensure data fault tolerance in state?</a:t>
            </a:r>
            <a:endParaRPr lang="en-US" sz="1600">
              <a:effectLst/>
              <a:ea typeface="+mn-ea"/>
            </a:endParaRPr>
          </a:p>
          <a:p>
            <a:pPr marL="800100" lvl="2" indent="-342900" algn="l" fontAlgn="base">
              <a:lnSpc>
                <a:spcPct val="100000"/>
              </a:lnSpc>
              <a:spcBef>
                <a:spcPct val="20000"/>
              </a:spcBef>
              <a:buClrTx/>
              <a:buSzTx/>
              <a:buFont typeface="Wingdings" panose="05000000000000000000" charset="0"/>
              <a:buChar char="ü"/>
            </a:pPr>
            <a:r>
              <a:rPr lang="en-US" sz="1330">
                <a:effectLst/>
                <a:ea typeface="+mn-ea"/>
                <a:sym typeface="+mn-ea"/>
              </a:rPr>
              <a:t>We have to enable the checkedpoint function either in flink-conf.yaml or application level, the state in Backend will periodic persistence in reliable storage systems, such as hdfs, AWS S3.</a:t>
            </a:r>
            <a:endParaRPr lang="en-US" sz="1330">
              <a:effectLst/>
              <a:ea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checkerboard(across)">
                                      <p:cBhvr>
                                        <p:cTn id="11" dur="500"/>
                                        <p:tgtEl>
                                          <p:spTgt spid="5">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checkerboard(across)">
                                      <p:cBhvr>
                                        <p:cTn id="20" dur="500"/>
                                        <p:tgtEl>
                                          <p:spTgt spid="5">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animEffect transition="in" filter="blinds(horizontal)">
                                      <p:cBhvr>
                                        <p:cTn id="29" dur="500"/>
                                        <p:tgtEl>
                                          <p:spTgt spid="5">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62A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pitchFamily="34" charset="0"/>
            </a:endParaRPr>
          </a:p>
        </p:txBody>
      </p:sp>
      <p:sp>
        <p:nvSpPr>
          <p:cNvPr id="3" name="椭圆 2"/>
          <p:cNvSpPr/>
          <p:nvPr/>
        </p:nvSpPr>
        <p:spPr>
          <a:xfrm>
            <a:off x="3016156" y="1108882"/>
            <a:ext cx="4804011" cy="4804011"/>
          </a:xfrm>
          <a:prstGeom prst="ellipse">
            <a:avLst/>
          </a:prstGeom>
          <a:gradFill flip="none" rotWithShape="1">
            <a:gsLst>
              <a:gs pos="0">
                <a:srgbClr val="A02A7D"/>
              </a:gs>
              <a:gs pos="41000">
                <a:srgbClr val="553058"/>
              </a:gs>
              <a:gs pos="83000">
                <a:srgbClr val="221B56"/>
              </a:gs>
              <a:gs pos="100000">
                <a:srgbClr val="221B56"/>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pitchFamily="34" charset="0"/>
            </a:endParaRPr>
          </a:p>
        </p:txBody>
      </p:sp>
      <p:sp>
        <p:nvSpPr>
          <p:cNvPr id="4" name="椭圆 3"/>
          <p:cNvSpPr/>
          <p:nvPr/>
        </p:nvSpPr>
        <p:spPr>
          <a:xfrm>
            <a:off x="982637" y="673856"/>
            <a:ext cx="3475063" cy="3475063"/>
          </a:xfrm>
          <a:prstGeom prst="ellipse">
            <a:avLst/>
          </a:prstGeom>
          <a:no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pitchFamily="34" charset="0"/>
            </a:endParaRPr>
          </a:p>
        </p:txBody>
      </p:sp>
      <p:sp>
        <p:nvSpPr>
          <p:cNvPr id="5" name="矩形 4"/>
          <p:cNvSpPr/>
          <p:nvPr/>
        </p:nvSpPr>
        <p:spPr>
          <a:xfrm>
            <a:off x="1792822" y="1696843"/>
            <a:ext cx="955040" cy="1014730"/>
          </a:xfrm>
          <a:prstGeom prst="rect">
            <a:avLst/>
          </a:prstGeom>
          <a:noFill/>
        </p:spPr>
        <p:txBody>
          <a:bodyPr wrap="none">
            <a:spAutoFit/>
          </a:bodyPr>
          <a:lstStyle/>
          <a:p>
            <a:r>
              <a:rPr lang="en-US" altLang="zh-CN" sz="6000" b="1" dirty="0" smtClean="0">
                <a:solidFill>
                  <a:schemeClr val="bg1"/>
                </a:solidFill>
                <a:latin typeface="Calibri" panose="020F0502020204030204" pitchFamily="34" charset="0"/>
                <a:ea typeface="Calibri" panose="020F0502020204030204" pitchFamily="34" charset="0"/>
              </a:rPr>
              <a:t>08</a:t>
            </a:r>
            <a:endParaRPr lang="zh-CN" altLang="en-US" sz="6000" b="1" dirty="0">
              <a:solidFill>
                <a:schemeClr val="bg1"/>
              </a:solidFill>
              <a:ea typeface="Calibri" panose="020F0502020204030204" pitchFamily="34" charset="0"/>
            </a:endParaRPr>
          </a:p>
        </p:txBody>
      </p:sp>
      <p:sp>
        <p:nvSpPr>
          <p:cNvPr id="6" name="矩形 5"/>
          <p:cNvSpPr/>
          <p:nvPr/>
        </p:nvSpPr>
        <p:spPr>
          <a:xfrm>
            <a:off x="4999990" y="3429000"/>
            <a:ext cx="6444615" cy="521970"/>
          </a:xfrm>
          <a:prstGeom prst="rect">
            <a:avLst/>
          </a:prstGeom>
        </p:spPr>
        <p:txBody>
          <a:bodyPr wrap="square">
            <a:spAutoFit/>
          </a:bodyPr>
          <a:lstStyle/>
          <a:p>
            <a:pPr algn="ctr"/>
            <a:r>
              <a:rPr lang="en-US" altLang="zh-CN" sz="2800" b="1" dirty="0" smtClean="0">
                <a:solidFill>
                  <a:schemeClr val="bg1"/>
                </a:solidFill>
                <a:latin typeface="Calibri" panose="020F0502020204030204" pitchFamily="34" charset="0"/>
                <a:ea typeface="Calibri" panose="020F0502020204030204" pitchFamily="34" charset="0"/>
                <a:sym typeface="+mn-ea"/>
              </a:rPr>
              <a:t>Checkpoints &amp; SavePoints &amp; </a:t>
            </a:r>
            <a:r>
              <a:rPr lang="en-US" altLang="zh-CN" sz="2800" b="1" dirty="0" smtClean="0">
                <a:solidFill>
                  <a:schemeClr val="bg1"/>
                </a:solidFill>
                <a:latin typeface="Calibri" panose="020F0502020204030204" pitchFamily="34" charset="0"/>
                <a:ea typeface="Calibri" panose="020F0502020204030204" pitchFamily="34" charset="0"/>
                <a:sym typeface="+mn-ea"/>
              </a:rPr>
              <a:t>EOS</a:t>
            </a:r>
            <a:endParaRPr lang="en-US" altLang="zh-CN" sz="2800" b="1" dirty="0" smtClean="0">
              <a:solidFill>
                <a:schemeClr val="bg1"/>
              </a:solidFill>
              <a:latin typeface="Calibri" panose="020F0502020204030204" pitchFamily="34" charset="0"/>
              <a:ea typeface="Calibri" panose="020F0502020204030204" pitchFamily="34" charset="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2988945" y="262890"/>
            <a:ext cx="67691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2800" b="1" dirty="0" smtClean="0">
                <a:latin typeface="Calibri" panose="020F0502020204030204" pitchFamily="34" charset="0"/>
                <a:ea typeface="Calibri" panose="020F0502020204030204" pitchFamily="34" charset="0"/>
                <a:sym typeface="+mn-ea"/>
              </a:rPr>
              <a:t>Checkpoints &amp; SavePoints &amp; EOS</a:t>
            </a:r>
            <a:endParaRPr lang="en-US" altLang="zh-CN" sz="2800" b="1" dirty="0" smtClean="0">
              <a:latin typeface="Calibri" panose="020F0502020204030204" pitchFamily="34" charset="0"/>
              <a:ea typeface="Calibri" panose="020F0502020204030204" pitchFamily="34" charset="0"/>
              <a:sym typeface="+mn-ea"/>
            </a:endParaRPr>
          </a:p>
        </p:txBody>
      </p:sp>
      <p:pic>
        <p:nvPicPr>
          <p:cNvPr id="34" name="Picture 33"/>
          <p:cNvPicPr>
            <a:picLocks noChangeAspect="1"/>
          </p:cNvPicPr>
          <p:nvPr/>
        </p:nvPicPr>
        <p:blipFill>
          <a:blip r:embed="rId1"/>
          <a:stretch>
            <a:fillRect/>
          </a:stretch>
        </p:blipFill>
        <p:spPr>
          <a:xfrm>
            <a:off x="133985" y="-12700"/>
            <a:ext cx="2771775" cy="1428750"/>
          </a:xfrm>
          <a:prstGeom prst="rect">
            <a:avLst/>
          </a:prstGeom>
        </p:spPr>
      </p:pic>
      <p:grpSp>
        <p:nvGrpSpPr>
          <p:cNvPr id="35" name="组合 7"/>
          <p:cNvGrpSpPr/>
          <p:nvPr/>
        </p:nvGrpSpPr>
        <p:grpSpPr>
          <a:xfrm>
            <a:off x="1063625" y="1976755"/>
            <a:ext cx="2536190" cy="3094976"/>
            <a:chOff x="518989" y="2033518"/>
            <a:chExt cx="2894431" cy="3768640"/>
          </a:xfrm>
        </p:grpSpPr>
        <p:sp>
          <p:nvSpPr>
            <p:cNvPr id="36" name="椭圆 2"/>
            <p:cNvSpPr/>
            <p:nvPr/>
          </p:nvSpPr>
          <p:spPr>
            <a:xfrm>
              <a:off x="982542" y="2033518"/>
              <a:ext cx="2059741" cy="2073783"/>
            </a:xfrm>
            <a:prstGeom prst="ellipse">
              <a:avLst/>
            </a:prstGeom>
            <a:gradFill flip="none" rotWithShape="1">
              <a:gsLst>
                <a:gs pos="0">
                  <a:srgbClr val="A02A7D"/>
                </a:gs>
                <a:gs pos="41000">
                  <a:srgbClr val="553058"/>
                </a:gs>
                <a:gs pos="83000">
                  <a:srgbClr val="221B56"/>
                </a:gs>
                <a:gs pos="100000">
                  <a:srgbClr val="221B56"/>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pitchFamily="34" charset="0"/>
              </a:endParaRPr>
            </a:p>
          </p:txBody>
        </p:sp>
        <p:grpSp>
          <p:nvGrpSpPr>
            <p:cNvPr id="37" name="组合 3"/>
            <p:cNvGrpSpPr/>
            <p:nvPr/>
          </p:nvGrpSpPr>
          <p:grpSpPr>
            <a:xfrm>
              <a:off x="518989" y="4379436"/>
              <a:ext cx="2894431" cy="1422722"/>
              <a:chOff x="6140347" y="3037816"/>
              <a:chExt cx="2894431" cy="1422722"/>
            </a:xfrm>
          </p:grpSpPr>
          <p:sp>
            <p:nvSpPr>
              <p:cNvPr id="38" name="TextBox 15"/>
              <p:cNvSpPr txBox="1">
                <a:spLocks noChangeArrowheads="1"/>
              </p:cNvSpPr>
              <p:nvPr/>
            </p:nvSpPr>
            <p:spPr bwMode="auto">
              <a:xfrm>
                <a:off x="6225369" y="3037816"/>
                <a:ext cx="2633452" cy="373464"/>
              </a:xfrm>
              <a:prstGeom prst="rect">
                <a:avLst/>
              </a:prstGeom>
              <a:noFill/>
              <a:ln w="9525">
                <a:noFill/>
                <a:miter lim="800000"/>
              </a:ln>
            </p:spPr>
            <p:txBody>
              <a:bodyPr wrap="square">
                <a:spAutoFit/>
              </a:bodyPr>
              <a:p>
                <a:pPr algn="ctr" eaLnBrk="1" hangingPunct="1"/>
                <a:r>
                  <a:rPr lang="en-US" altLang="zh-CN" sz="1400" b="1" dirty="0" smtClean="0">
                    <a:latin typeface="Calibri" panose="020F0502020204030204" pitchFamily="34" charset="0"/>
                    <a:ea typeface="Calibri" panose="020F0502020204030204" pitchFamily="34" charset="0"/>
                  </a:rPr>
                  <a:t>Flink Checkpoints</a:t>
                </a:r>
                <a:endParaRPr lang="en-US" altLang="zh-CN" sz="1400" b="1" dirty="0" smtClean="0">
                  <a:latin typeface="Calibri" panose="020F0502020204030204" pitchFamily="34" charset="0"/>
                  <a:ea typeface="Calibri" panose="020F0502020204030204" pitchFamily="34" charset="0"/>
                </a:endParaRPr>
              </a:p>
            </p:txBody>
          </p:sp>
          <p:sp>
            <p:nvSpPr>
              <p:cNvPr id="39" name="Rectangle 16"/>
              <p:cNvSpPr>
                <a:spLocks noChangeArrowheads="1"/>
              </p:cNvSpPr>
              <p:nvPr/>
            </p:nvSpPr>
            <p:spPr bwMode="auto">
              <a:xfrm>
                <a:off x="6140347" y="3449944"/>
                <a:ext cx="2894431" cy="1010594"/>
              </a:xfrm>
              <a:prstGeom prst="rect">
                <a:avLst/>
              </a:prstGeom>
              <a:noFill/>
              <a:ln w="9525">
                <a:noFill/>
                <a:miter lim="800000"/>
              </a:ln>
            </p:spPr>
            <p:txBody>
              <a:bodyPr wrap="square">
                <a:spAutoFit/>
              </a:bodyPr>
              <a:p>
                <a:pPr marL="285750" indent="-285750" algn="just" eaLnBrk="1" hangingPunct="1">
                  <a:buFont typeface="Arial" panose="020B0604020202020204" pitchFamily="34" charset="0"/>
                  <a:buChar char="•"/>
                </a:pPr>
                <a:r>
                  <a:rPr lang="en-US" altLang="zh-CN" sz="1200" dirty="0" smtClean="0">
                    <a:latin typeface="Calibri" panose="020F0502020204030204" pitchFamily="34" charset="0"/>
                    <a:ea typeface="Calibri" panose="020F0502020204030204" pitchFamily="34" charset="0"/>
                  </a:rPr>
                  <a:t>What is Checkpoints</a:t>
                </a:r>
                <a:endParaRPr lang="en-US" altLang="zh-CN" sz="12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altLang="zh-CN" sz="1200" dirty="0" smtClean="0">
                    <a:latin typeface="Calibri" panose="020F0502020204030204" pitchFamily="34" charset="0"/>
                    <a:ea typeface="Calibri" panose="020F0502020204030204" pitchFamily="34" charset="0"/>
                  </a:rPr>
                  <a:t>Consistent Checkpoints</a:t>
                </a:r>
                <a:endParaRPr lang="en-US" altLang="zh-CN" sz="12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altLang="zh-CN" sz="1200" dirty="0" smtClean="0">
                    <a:latin typeface="Calibri" panose="020F0502020204030204" pitchFamily="34" charset="0"/>
                    <a:ea typeface="Calibri" panose="020F0502020204030204" pitchFamily="34" charset="0"/>
                  </a:rPr>
                  <a:t>Checkpoint algorithm</a:t>
                </a:r>
                <a:endParaRPr lang="en-US" altLang="zh-CN" sz="12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altLang="zh-CN" sz="1200" dirty="0" smtClean="0">
                    <a:latin typeface="Calibri" panose="020F0502020204030204" pitchFamily="34" charset="0"/>
                    <a:ea typeface="Calibri" panose="020F0502020204030204" pitchFamily="34" charset="0"/>
                  </a:rPr>
                  <a:t>Checkpoint coordinator</a:t>
                </a:r>
                <a:endParaRPr lang="en-US" altLang="zh-CN" sz="1200" dirty="0" smtClean="0">
                  <a:latin typeface="Calibri" panose="020F0502020204030204" pitchFamily="34" charset="0"/>
                  <a:ea typeface="Calibri" panose="020F0502020204030204" pitchFamily="34" charset="0"/>
                </a:endParaRPr>
              </a:p>
            </p:txBody>
          </p:sp>
        </p:grpSp>
        <p:pic>
          <p:nvPicPr>
            <p:cNvPr id="40"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9618" y="2615492"/>
              <a:ext cx="910512" cy="910512"/>
            </a:xfrm>
            <a:prstGeom prst="rect">
              <a:avLst/>
            </a:prstGeom>
          </p:spPr>
        </p:pic>
      </p:grpSp>
      <p:grpSp>
        <p:nvGrpSpPr>
          <p:cNvPr id="41" name="组合 8"/>
          <p:cNvGrpSpPr/>
          <p:nvPr/>
        </p:nvGrpSpPr>
        <p:grpSpPr>
          <a:xfrm>
            <a:off x="3544570" y="1977390"/>
            <a:ext cx="2404110" cy="3276517"/>
            <a:chOff x="920785" y="2035065"/>
            <a:chExt cx="2491366" cy="3992463"/>
          </a:xfrm>
        </p:grpSpPr>
        <p:sp>
          <p:nvSpPr>
            <p:cNvPr id="42" name="椭圆 9"/>
            <p:cNvSpPr/>
            <p:nvPr/>
          </p:nvSpPr>
          <p:spPr>
            <a:xfrm>
              <a:off x="1132149" y="2035065"/>
              <a:ext cx="2074460" cy="2074460"/>
            </a:xfrm>
            <a:prstGeom prst="ellipse">
              <a:avLst/>
            </a:prstGeom>
            <a:gradFill flip="none" rotWithShape="1">
              <a:gsLst>
                <a:gs pos="0">
                  <a:srgbClr val="A02A7D"/>
                </a:gs>
                <a:gs pos="41000">
                  <a:srgbClr val="553058"/>
                </a:gs>
                <a:gs pos="83000">
                  <a:srgbClr val="221B56"/>
                </a:gs>
                <a:gs pos="100000">
                  <a:srgbClr val="221B56"/>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pitchFamily="34" charset="0"/>
              </a:endParaRPr>
            </a:p>
          </p:txBody>
        </p:sp>
        <p:grpSp>
          <p:nvGrpSpPr>
            <p:cNvPr id="43" name="组合 10"/>
            <p:cNvGrpSpPr/>
            <p:nvPr/>
          </p:nvGrpSpPr>
          <p:grpSpPr>
            <a:xfrm>
              <a:off x="920785" y="4380982"/>
              <a:ext cx="2491366" cy="1646546"/>
              <a:chOff x="6542143" y="3039362"/>
              <a:chExt cx="2491366" cy="1646546"/>
            </a:xfrm>
          </p:grpSpPr>
          <p:sp>
            <p:nvSpPr>
              <p:cNvPr id="44" name="TextBox 15"/>
              <p:cNvSpPr txBox="1">
                <a:spLocks noChangeArrowheads="1"/>
              </p:cNvSpPr>
              <p:nvPr/>
            </p:nvSpPr>
            <p:spPr bwMode="auto">
              <a:xfrm>
                <a:off x="6653143" y="3039362"/>
                <a:ext cx="2330530" cy="355153"/>
              </a:xfrm>
              <a:prstGeom prst="rect">
                <a:avLst/>
              </a:prstGeom>
              <a:noFill/>
              <a:ln w="9525">
                <a:noFill/>
                <a:miter lim="800000"/>
              </a:ln>
            </p:spPr>
            <p:txBody>
              <a:bodyPr wrap="square">
                <a:spAutoFit/>
              </a:bodyPr>
              <a:p>
                <a:pPr algn="ctr" eaLnBrk="1" hangingPunct="1"/>
                <a:r>
                  <a:rPr lang="en-US" altLang="zh-CN" sz="1300" b="1" dirty="0" smtClean="0">
                    <a:latin typeface="Calibri" panose="020F0502020204030204" pitchFamily="34" charset="0"/>
                    <a:ea typeface="Calibri" panose="020F0502020204030204" pitchFamily="34" charset="0"/>
                  </a:rPr>
                  <a:t>Checkpoint configuration</a:t>
                </a:r>
                <a:endParaRPr lang="en-US" altLang="zh-CN" sz="1300" b="1" dirty="0" smtClean="0">
                  <a:latin typeface="Calibri" panose="020F0502020204030204" pitchFamily="34" charset="0"/>
                  <a:ea typeface="Calibri" panose="020F0502020204030204" pitchFamily="34" charset="0"/>
                </a:endParaRPr>
              </a:p>
            </p:txBody>
          </p:sp>
          <p:sp>
            <p:nvSpPr>
              <p:cNvPr id="45" name="Rectangle 16"/>
              <p:cNvSpPr>
                <a:spLocks noChangeArrowheads="1"/>
              </p:cNvSpPr>
              <p:nvPr/>
            </p:nvSpPr>
            <p:spPr bwMode="auto">
              <a:xfrm>
                <a:off x="6542143" y="3449451"/>
                <a:ext cx="2491366" cy="1236457"/>
              </a:xfrm>
              <a:prstGeom prst="rect">
                <a:avLst/>
              </a:prstGeom>
              <a:noFill/>
              <a:ln w="9525">
                <a:noFill/>
                <a:miter lim="800000"/>
              </a:ln>
            </p:spPr>
            <p:txBody>
              <a:bodyPr wrap="square">
                <a:spAutoFit/>
              </a:bodyPr>
              <a:p>
                <a:pPr marL="285750" indent="-285750" algn="just" eaLnBrk="1" hangingPunct="1">
                  <a:buFont typeface="Arial" panose="020B0604020202020204" pitchFamily="34" charset="0"/>
                  <a:buChar char="•"/>
                </a:pPr>
                <a:r>
                  <a:rPr lang="en-US" sz="1200" dirty="0" smtClean="0">
                    <a:latin typeface="Calibri" panose="020F0502020204030204" pitchFamily="34" charset="0"/>
                    <a:ea typeface="Calibri" panose="020F0502020204030204" pitchFamily="34" charset="0"/>
                  </a:rPr>
                  <a:t>Checkpoint basis configuration</a:t>
                </a:r>
                <a:endParaRPr lang="en-US" sz="12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sz="1200" dirty="0" smtClean="0">
                    <a:latin typeface="Calibri" panose="020F0502020204030204" pitchFamily="34" charset="0"/>
                    <a:ea typeface="Calibri" panose="020F0502020204030204" pitchFamily="34" charset="0"/>
                  </a:rPr>
                  <a:t>At Least Once</a:t>
                </a:r>
                <a:endParaRPr lang="en-US" sz="12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sz="1200" dirty="0" smtClean="0">
                    <a:latin typeface="Calibri" panose="020F0502020204030204" pitchFamily="34" charset="0"/>
                    <a:ea typeface="Calibri" panose="020F0502020204030204" pitchFamily="34" charset="0"/>
                  </a:rPr>
                  <a:t>Exactly Once</a:t>
                </a:r>
                <a:endParaRPr lang="en-US" sz="12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sz="1200" dirty="0" smtClean="0">
                    <a:latin typeface="Calibri" panose="020F0502020204030204" pitchFamily="34" charset="0"/>
                    <a:ea typeface="Calibri" panose="020F0502020204030204" pitchFamily="34" charset="0"/>
                  </a:rPr>
                  <a:t>Align Checkpoints</a:t>
                </a:r>
                <a:endParaRPr lang="en-US" sz="12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sz="1200" dirty="0" smtClean="0">
                    <a:latin typeface="Calibri" panose="020F0502020204030204" pitchFamily="34" charset="0"/>
                    <a:ea typeface="Calibri" panose="020F0502020204030204" pitchFamily="34" charset="0"/>
                  </a:rPr>
                  <a:t>Unalign Checkpoints</a:t>
                </a:r>
                <a:endParaRPr lang="en-US" sz="1200" dirty="0" smtClean="0">
                  <a:latin typeface="Calibri" panose="020F0502020204030204" pitchFamily="34" charset="0"/>
                  <a:ea typeface="Calibri" panose="020F0502020204030204" pitchFamily="34" charset="0"/>
                </a:endParaRPr>
              </a:p>
            </p:txBody>
          </p:sp>
        </p:grpSp>
      </p:grpSp>
      <p:grpSp>
        <p:nvGrpSpPr>
          <p:cNvPr id="46" name="组合 14"/>
          <p:cNvGrpSpPr/>
          <p:nvPr/>
        </p:nvGrpSpPr>
        <p:grpSpPr>
          <a:xfrm>
            <a:off x="6012815" y="1974850"/>
            <a:ext cx="2400300" cy="3463186"/>
            <a:chOff x="902928" y="2033518"/>
            <a:chExt cx="2566295" cy="4217228"/>
          </a:xfrm>
        </p:grpSpPr>
        <p:sp>
          <p:nvSpPr>
            <p:cNvPr id="47" name="椭圆 15"/>
            <p:cNvSpPr/>
            <p:nvPr/>
          </p:nvSpPr>
          <p:spPr>
            <a:xfrm>
              <a:off x="1109702" y="2033518"/>
              <a:ext cx="2074460" cy="2074460"/>
            </a:xfrm>
            <a:prstGeom prst="ellipse">
              <a:avLst/>
            </a:prstGeom>
            <a:gradFill flip="none" rotWithShape="1">
              <a:gsLst>
                <a:gs pos="0">
                  <a:srgbClr val="A02A7D"/>
                </a:gs>
                <a:gs pos="41000">
                  <a:srgbClr val="553058"/>
                </a:gs>
                <a:gs pos="83000">
                  <a:srgbClr val="221B56"/>
                </a:gs>
                <a:gs pos="100000">
                  <a:srgbClr val="221B56"/>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pitchFamily="34" charset="0"/>
              </a:endParaRPr>
            </a:p>
          </p:txBody>
        </p:sp>
        <p:grpSp>
          <p:nvGrpSpPr>
            <p:cNvPr id="48" name="组合 16"/>
            <p:cNvGrpSpPr/>
            <p:nvPr/>
          </p:nvGrpSpPr>
          <p:grpSpPr>
            <a:xfrm>
              <a:off x="902928" y="4380982"/>
              <a:ext cx="2566295" cy="1869764"/>
              <a:chOff x="6524286" y="3039362"/>
              <a:chExt cx="2566295" cy="1869764"/>
            </a:xfrm>
          </p:grpSpPr>
          <p:sp>
            <p:nvSpPr>
              <p:cNvPr id="49" name="TextBox 15"/>
              <p:cNvSpPr txBox="1">
                <a:spLocks noChangeArrowheads="1"/>
              </p:cNvSpPr>
              <p:nvPr/>
            </p:nvSpPr>
            <p:spPr bwMode="auto">
              <a:xfrm>
                <a:off x="6524286" y="3039362"/>
                <a:ext cx="2566295" cy="354926"/>
              </a:xfrm>
              <a:prstGeom prst="rect">
                <a:avLst/>
              </a:prstGeom>
              <a:noFill/>
              <a:ln w="9525">
                <a:noFill/>
                <a:miter lim="800000"/>
              </a:ln>
            </p:spPr>
            <p:txBody>
              <a:bodyPr wrap="square">
                <a:spAutoFit/>
              </a:bodyPr>
              <a:p>
                <a:pPr algn="ctr" eaLnBrk="1" hangingPunct="1"/>
                <a:r>
                  <a:rPr lang="en-US" altLang="zh-CN" sz="1300" b="1" dirty="0" smtClean="0">
                    <a:latin typeface="Calibri" panose="020F0502020204030204" pitchFamily="34" charset="0"/>
                    <a:ea typeface="Calibri" panose="020F0502020204030204" pitchFamily="34" charset="0"/>
                  </a:rPr>
                  <a:t>SavePoints</a:t>
                </a:r>
                <a:endParaRPr lang="en-US" altLang="zh-CN" sz="1300" b="1" dirty="0" smtClean="0">
                  <a:latin typeface="Calibri" panose="020F0502020204030204" pitchFamily="34" charset="0"/>
                  <a:ea typeface="Calibri" panose="020F0502020204030204" pitchFamily="34" charset="0"/>
                </a:endParaRPr>
              </a:p>
            </p:txBody>
          </p:sp>
          <p:sp>
            <p:nvSpPr>
              <p:cNvPr id="50" name="Rectangle 16"/>
              <p:cNvSpPr>
                <a:spLocks noChangeArrowheads="1"/>
              </p:cNvSpPr>
              <p:nvPr/>
            </p:nvSpPr>
            <p:spPr bwMode="auto">
              <a:xfrm>
                <a:off x="6530396" y="3449213"/>
                <a:ext cx="2502477" cy="1459913"/>
              </a:xfrm>
              <a:prstGeom prst="rect">
                <a:avLst/>
              </a:prstGeom>
              <a:noFill/>
              <a:ln w="9525">
                <a:noFill/>
                <a:miter lim="800000"/>
              </a:ln>
            </p:spPr>
            <p:txBody>
              <a:bodyPr wrap="square">
                <a:spAutoFit/>
              </a:bodyPr>
              <a:p>
                <a:pPr marL="285750" indent="-285750" algn="just" eaLnBrk="1" hangingPunct="1">
                  <a:buClrTx/>
                  <a:buSzTx/>
                  <a:buFont typeface="Arial" panose="020B0604020202020204" pitchFamily="34" charset="0"/>
                  <a:buChar char="•"/>
                </a:pPr>
                <a:r>
                  <a:rPr lang="en-US" sz="1200" dirty="0" smtClean="0">
                    <a:latin typeface="Calibri" panose="020F0502020204030204" pitchFamily="34" charset="0"/>
                    <a:ea typeface="Calibri" panose="020F0502020204030204" pitchFamily="34" charset="0"/>
                  </a:rPr>
                  <a:t>What is savepoints</a:t>
                </a:r>
                <a:endParaRPr lang="en-US" sz="1200" dirty="0" smtClean="0">
                  <a:latin typeface="Calibri" panose="020F0502020204030204" pitchFamily="34" charset="0"/>
                  <a:ea typeface="Calibri" panose="020F0502020204030204" pitchFamily="34" charset="0"/>
                </a:endParaRPr>
              </a:p>
              <a:p>
                <a:pPr marL="285750" indent="-285750" algn="just" eaLnBrk="1" hangingPunct="1">
                  <a:buClrTx/>
                  <a:buSzTx/>
                  <a:buFont typeface="Arial" panose="020B0604020202020204" pitchFamily="34" charset="0"/>
                  <a:buChar char="•"/>
                </a:pPr>
                <a:r>
                  <a:rPr lang="en-US" sz="1200" dirty="0" smtClean="0">
                    <a:latin typeface="Calibri" panose="020F0502020204030204" pitchFamily="34" charset="0"/>
                    <a:ea typeface="Calibri" panose="020F0502020204030204" pitchFamily="34" charset="0"/>
                  </a:rPr>
                  <a:t>Restoring an application from a savepoint</a:t>
                </a:r>
                <a:endParaRPr lang="en-US" sz="1200" dirty="0" smtClean="0">
                  <a:latin typeface="Calibri" panose="020F0502020204030204" pitchFamily="34" charset="0"/>
                  <a:ea typeface="Calibri" panose="020F0502020204030204" pitchFamily="34" charset="0"/>
                </a:endParaRPr>
              </a:p>
              <a:p>
                <a:pPr marL="285750" indent="-285750" algn="just" eaLnBrk="1" hangingPunct="1">
                  <a:buClrTx/>
                  <a:buSzTx/>
                  <a:buFont typeface="Arial" panose="020B0604020202020204" pitchFamily="34" charset="0"/>
                  <a:buChar char="•"/>
                </a:pPr>
                <a:r>
                  <a:rPr lang="en-US" sz="1200" dirty="0" smtClean="0">
                    <a:latin typeface="Calibri" panose="020F0502020204030204" pitchFamily="34" charset="0"/>
                    <a:ea typeface="Calibri" panose="020F0502020204030204" pitchFamily="34" charset="0"/>
                  </a:rPr>
                  <a:t>Specifying Unique Operator Identifiers</a:t>
                </a:r>
                <a:endParaRPr lang="en-US" sz="1200" dirty="0" smtClean="0">
                  <a:latin typeface="Calibri" panose="020F0502020204030204" pitchFamily="34" charset="0"/>
                  <a:ea typeface="Calibri" panose="020F0502020204030204" pitchFamily="34" charset="0"/>
                </a:endParaRPr>
              </a:p>
              <a:p>
                <a:pPr marL="285750" indent="-285750" algn="just" eaLnBrk="1" hangingPunct="1">
                  <a:buClrTx/>
                  <a:buSzTx/>
                  <a:buFont typeface="Arial" panose="020B0604020202020204" pitchFamily="34" charset="0"/>
                  <a:buChar char="•"/>
                </a:pPr>
                <a:r>
                  <a:rPr lang="en-US" sz="1200" dirty="0" smtClean="0">
                    <a:latin typeface="Calibri" panose="020F0502020204030204" pitchFamily="34" charset="0"/>
                    <a:ea typeface="Calibri" panose="020F0502020204030204" pitchFamily="34" charset="0"/>
                  </a:rPr>
                  <a:t>Checkpoints vs Savepoints</a:t>
                </a:r>
                <a:endParaRPr lang="en-US" sz="1200" dirty="0" smtClean="0">
                  <a:latin typeface="Calibri" panose="020F0502020204030204" pitchFamily="34" charset="0"/>
                  <a:ea typeface="Calibri" panose="020F0502020204030204" pitchFamily="34" charset="0"/>
                </a:endParaRPr>
              </a:p>
            </p:txBody>
          </p:sp>
        </p:grpSp>
      </p:grpSp>
      <p:grpSp>
        <p:nvGrpSpPr>
          <p:cNvPr id="51" name="组合 20"/>
          <p:cNvGrpSpPr/>
          <p:nvPr/>
        </p:nvGrpSpPr>
        <p:grpSpPr>
          <a:xfrm>
            <a:off x="8412480" y="2006600"/>
            <a:ext cx="2372360" cy="3646955"/>
            <a:chOff x="765498" y="2033518"/>
            <a:chExt cx="2894519" cy="4443305"/>
          </a:xfrm>
        </p:grpSpPr>
        <p:sp>
          <p:nvSpPr>
            <p:cNvPr id="52" name="椭圆 21"/>
            <p:cNvSpPr/>
            <p:nvPr/>
          </p:nvSpPr>
          <p:spPr>
            <a:xfrm>
              <a:off x="1185420" y="2033518"/>
              <a:ext cx="2201105" cy="2074179"/>
            </a:xfrm>
            <a:prstGeom prst="ellipse">
              <a:avLst/>
            </a:prstGeom>
            <a:gradFill flip="none" rotWithShape="1">
              <a:gsLst>
                <a:gs pos="0">
                  <a:srgbClr val="A02A7D"/>
                </a:gs>
                <a:gs pos="41000">
                  <a:srgbClr val="553058"/>
                </a:gs>
                <a:gs pos="83000">
                  <a:srgbClr val="221B56"/>
                </a:gs>
                <a:gs pos="100000">
                  <a:srgbClr val="221B56"/>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pitchFamily="34" charset="0"/>
              </a:endParaRPr>
            </a:p>
          </p:txBody>
        </p:sp>
        <p:grpSp>
          <p:nvGrpSpPr>
            <p:cNvPr id="53" name="组合 22"/>
            <p:cNvGrpSpPr/>
            <p:nvPr/>
          </p:nvGrpSpPr>
          <p:grpSpPr>
            <a:xfrm>
              <a:off x="765498" y="4343846"/>
              <a:ext cx="2894519" cy="2132977"/>
              <a:chOff x="6386856" y="3002226"/>
              <a:chExt cx="2894519" cy="2132977"/>
            </a:xfrm>
          </p:grpSpPr>
          <p:sp>
            <p:nvSpPr>
              <p:cNvPr id="54" name="TextBox 15"/>
              <p:cNvSpPr txBox="1">
                <a:spLocks noChangeArrowheads="1"/>
              </p:cNvSpPr>
              <p:nvPr/>
            </p:nvSpPr>
            <p:spPr bwMode="auto">
              <a:xfrm>
                <a:off x="6521665" y="3002226"/>
                <a:ext cx="2759710" cy="355109"/>
              </a:xfrm>
              <a:prstGeom prst="rect">
                <a:avLst/>
              </a:prstGeom>
              <a:noFill/>
              <a:ln w="9525">
                <a:noFill/>
                <a:miter lim="800000"/>
              </a:ln>
            </p:spPr>
            <p:txBody>
              <a:bodyPr wrap="square">
                <a:spAutoFit/>
              </a:bodyPr>
              <a:p>
                <a:pPr algn="ctr" eaLnBrk="1" hangingPunct="1"/>
                <a:r>
                  <a:rPr lang="en-US" altLang="zh-CN" sz="1300" b="1" dirty="0" smtClean="0">
                    <a:latin typeface="Calibri" panose="020F0502020204030204" pitchFamily="34" charset="0"/>
                    <a:ea typeface="Calibri" panose="020F0502020204030204" pitchFamily="34" charset="0"/>
                  </a:rPr>
                  <a:t>End to End Exactly Once</a:t>
                </a:r>
                <a:endParaRPr lang="en-US" altLang="zh-CN" sz="1300" b="1" dirty="0" smtClean="0">
                  <a:latin typeface="Calibri" panose="020F0502020204030204" pitchFamily="34" charset="0"/>
                  <a:ea typeface="Calibri" panose="020F0502020204030204" pitchFamily="34" charset="0"/>
                </a:endParaRPr>
              </a:p>
            </p:txBody>
          </p:sp>
          <p:sp>
            <p:nvSpPr>
              <p:cNvPr id="55" name="Rectangle 16"/>
              <p:cNvSpPr>
                <a:spLocks noChangeArrowheads="1"/>
              </p:cNvSpPr>
              <p:nvPr/>
            </p:nvSpPr>
            <p:spPr bwMode="auto">
              <a:xfrm>
                <a:off x="6386856" y="3449401"/>
                <a:ext cx="2827114" cy="1685802"/>
              </a:xfrm>
              <a:prstGeom prst="rect">
                <a:avLst/>
              </a:prstGeom>
              <a:noFill/>
              <a:ln w="9525">
                <a:noFill/>
                <a:miter lim="800000"/>
              </a:ln>
            </p:spPr>
            <p:txBody>
              <a:bodyPr wrap="square">
                <a:spAutoFit/>
              </a:bodyPr>
              <a:p>
                <a:pPr marL="285750" indent="-285750" algn="just" eaLnBrk="1" hangingPunct="1">
                  <a:buFont typeface="Arial" panose="020B0604020202020204" pitchFamily="34" charset="0"/>
                  <a:buChar char="•"/>
                </a:pPr>
                <a:r>
                  <a:rPr lang="en-US" sz="1200">
                    <a:sym typeface="+mn-ea"/>
                  </a:rPr>
                  <a:t>Source Connector</a:t>
                </a:r>
                <a:endParaRPr lang="en-US" sz="1200">
                  <a:sym typeface="+mn-ea"/>
                </a:endParaRPr>
              </a:p>
              <a:p>
                <a:pPr marL="285750" indent="-285750" algn="just" eaLnBrk="1" hangingPunct="1">
                  <a:buFont typeface="Arial" panose="020B0604020202020204" pitchFamily="34" charset="0"/>
                  <a:buChar char="•"/>
                </a:pPr>
                <a:r>
                  <a:rPr lang="en-US" sz="1200">
                    <a:sym typeface="+mn-ea"/>
                  </a:rPr>
                  <a:t>Process Operator</a:t>
                </a:r>
                <a:endParaRPr lang="en-US" sz="1200">
                  <a:sym typeface="+mn-ea"/>
                </a:endParaRPr>
              </a:p>
              <a:p>
                <a:pPr marL="285750" indent="-285750" algn="just" eaLnBrk="1" hangingPunct="1">
                  <a:buFont typeface="Arial" panose="020B0604020202020204" pitchFamily="34" charset="0"/>
                  <a:buChar char="•"/>
                </a:pPr>
                <a:r>
                  <a:rPr lang="en-US" sz="1200">
                    <a:sym typeface="+mn-ea"/>
                  </a:rPr>
                  <a:t>Sink Connector</a:t>
                </a:r>
                <a:endParaRPr lang="en-US" sz="1200">
                  <a:sym typeface="+mn-ea"/>
                </a:endParaRPr>
              </a:p>
              <a:p>
                <a:pPr marL="285750" indent="-285750" algn="just" eaLnBrk="1" hangingPunct="1">
                  <a:buFont typeface="Arial" panose="020B0604020202020204" pitchFamily="34" charset="0"/>
                  <a:buChar char="•"/>
                </a:pPr>
                <a:r>
                  <a:rPr lang="en-US" sz="1200">
                    <a:sym typeface="+mn-ea"/>
                  </a:rPr>
                  <a:t>Idempotent Writes</a:t>
                </a:r>
                <a:endParaRPr lang="en-US" sz="1200">
                  <a:sym typeface="+mn-ea"/>
                </a:endParaRPr>
              </a:p>
              <a:p>
                <a:pPr marL="285750" indent="-285750" algn="just" eaLnBrk="1" hangingPunct="1">
                  <a:buFont typeface="Arial" panose="020B0604020202020204" pitchFamily="34" charset="0"/>
                  <a:buChar char="•"/>
                </a:pPr>
                <a:r>
                  <a:rPr lang="en-US" sz="1200">
                    <a:sym typeface="+mn-ea"/>
                  </a:rPr>
                  <a:t>Two-phase commit</a:t>
                </a:r>
                <a:endParaRPr lang="en-US" sz="1200">
                  <a:sym typeface="+mn-ea"/>
                </a:endParaRPr>
              </a:p>
              <a:p>
                <a:pPr marL="285750" indent="-285750" algn="just" eaLnBrk="1" hangingPunct="1">
                  <a:buFont typeface="Arial" panose="020B0604020202020204" pitchFamily="34" charset="0"/>
                  <a:buChar char="•"/>
                </a:pPr>
                <a:r>
                  <a:rPr lang="en-US" sz="1200">
                    <a:sym typeface="+mn-ea"/>
                  </a:rPr>
                  <a:t>Write-Ahead-Log(WAL)</a:t>
                </a:r>
                <a:endParaRPr lang="en-US" sz="1200">
                  <a:sym typeface="+mn-ea"/>
                </a:endParaRPr>
              </a:p>
              <a:p>
                <a:pPr marL="285750" indent="-285750" algn="just" eaLnBrk="1" hangingPunct="1">
                  <a:buFont typeface="Arial" panose="020B0604020202020204" pitchFamily="34" charset="0"/>
                  <a:buChar char="•"/>
                </a:pPr>
                <a:r>
                  <a:rPr lang="en-US" sz="1200">
                    <a:sym typeface="+mn-ea"/>
                  </a:rPr>
                  <a:t>New Source Collector API</a:t>
                </a:r>
                <a:endParaRPr lang="en-US" sz="1200">
                  <a:sym typeface="+mn-ea"/>
                </a:endParaRPr>
              </a:p>
            </p:txBody>
          </p:sp>
        </p:grpSp>
      </p:grpSp>
      <p:pic>
        <p:nvPicPr>
          <p:cNvPr id="56" name="图片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3255" y="2541270"/>
            <a:ext cx="723265" cy="633095"/>
          </a:xfrm>
          <a:prstGeom prst="rect">
            <a:avLst/>
          </a:prstGeom>
        </p:spPr>
      </p:pic>
      <p:pic>
        <p:nvPicPr>
          <p:cNvPr id="57" name="图片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2895" y="2351405"/>
            <a:ext cx="1108710" cy="850265"/>
          </a:xfrm>
          <a:prstGeom prst="rect">
            <a:avLst/>
          </a:prstGeom>
        </p:spPr>
      </p:pic>
      <p:pic>
        <p:nvPicPr>
          <p:cNvPr id="58" name="图片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17355" y="2559050"/>
            <a:ext cx="682625" cy="5975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
                                        </p:tgtEl>
                                        <p:attrNameLst>
                                          <p:attrName>style.visibility</p:attrName>
                                        </p:attrNameLst>
                                      </p:cBhvr>
                                      <p:to>
                                        <p:strVal val="visible"/>
                                      </p:to>
                                    </p:set>
                                    <p:anim calcmode="lin" valueType="num">
                                      <p:cBhvr additive="base">
                                        <p:cTn id="13" dur="500" fill="hold"/>
                                        <p:tgtEl>
                                          <p:spTgt spid="41"/>
                                        </p:tgtEl>
                                        <p:attrNameLst>
                                          <p:attrName>ppt_x</p:attrName>
                                        </p:attrNameLst>
                                      </p:cBhvr>
                                      <p:tavLst>
                                        <p:tav tm="0">
                                          <p:val>
                                            <p:strVal val="#ppt_x"/>
                                          </p:val>
                                        </p:tav>
                                        <p:tav tm="100000">
                                          <p:val>
                                            <p:strVal val="#ppt_x"/>
                                          </p:val>
                                        </p:tav>
                                      </p:tavLst>
                                    </p:anim>
                                    <p:anim calcmode="lin" valueType="num">
                                      <p:cBhvr additive="base">
                                        <p:cTn id="14" dur="500" fill="hold"/>
                                        <p:tgtEl>
                                          <p:spTgt spid="4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6"/>
                                        </p:tgtEl>
                                        <p:attrNameLst>
                                          <p:attrName>style.visibility</p:attrName>
                                        </p:attrNameLst>
                                      </p:cBhvr>
                                      <p:to>
                                        <p:strVal val="visible"/>
                                      </p:to>
                                    </p:set>
                                    <p:anim calcmode="lin" valueType="num">
                                      <p:cBhvr additive="base">
                                        <p:cTn id="17" dur="500" fill="hold"/>
                                        <p:tgtEl>
                                          <p:spTgt spid="56"/>
                                        </p:tgtEl>
                                        <p:attrNameLst>
                                          <p:attrName>ppt_x</p:attrName>
                                        </p:attrNameLst>
                                      </p:cBhvr>
                                      <p:tavLst>
                                        <p:tav tm="0">
                                          <p:val>
                                            <p:strVal val="#ppt_x"/>
                                          </p:val>
                                        </p:tav>
                                        <p:tav tm="100000">
                                          <p:val>
                                            <p:strVal val="#ppt_x"/>
                                          </p:val>
                                        </p:tav>
                                      </p:tavLst>
                                    </p:anim>
                                    <p:anim calcmode="lin" valueType="num">
                                      <p:cBhvr additive="base">
                                        <p:cTn id="1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500" fill="hold"/>
                                        <p:tgtEl>
                                          <p:spTgt spid="46"/>
                                        </p:tgtEl>
                                        <p:attrNameLst>
                                          <p:attrName>ppt_x</p:attrName>
                                        </p:attrNameLst>
                                      </p:cBhvr>
                                      <p:tavLst>
                                        <p:tav tm="0">
                                          <p:val>
                                            <p:strVal val="#ppt_x"/>
                                          </p:val>
                                        </p:tav>
                                        <p:tav tm="100000">
                                          <p:val>
                                            <p:strVal val="#ppt_x"/>
                                          </p:val>
                                        </p:tav>
                                      </p:tavLst>
                                    </p:anim>
                                    <p:anim calcmode="lin" valueType="num">
                                      <p:cBhvr additive="base">
                                        <p:cTn id="24" dur="500" fill="hold"/>
                                        <p:tgtEl>
                                          <p:spTgt spid="4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anim calcmode="lin" valueType="num">
                                      <p:cBhvr additive="base">
                                        <p:cTn id="27" dur="500" fill="hold"/>
                                        <p:tgtEl>
                                          <p:spTgt spid="57"/>
                                        </p:tgtEl>
                                        <p:attrNameLst>
                                          <p:attrName>ppt_x</p:attrName>
                                        </p:attrNameLst>
                                      </p:cBhvr>
                                      <p:tavLst>
                                        <p:tav tm="0">
                                          <p:val>
                                            <p:strVal val="#ppt_x"/>
                                          </p:val>
                                        </p:tav>
                                        <p:tav tm="100000">
                                          <p:val>
                                            <p:strVal val="#ppt_x"/>
                                          </p:val>
                                        </p:tav>
                                      </p:tavLst>
                                    </p:anim>
                                    <p:anim calcmode="lin" valueType="num">
                                      <p:cBhvr additive="base">
                                        <p:cTn id="2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51"/>
                                        </p:tgtEl>
                                        <p:attrNameLst>
                                          <p:attrName>style.visibility</p:attrName>
                                        </p:attrNameLst>
                                      </p:cBhvr>
                                      <p:to>
                                        <p:strVal val="visible"/>
                                      </p:to>
                                    </p:set>
                                    <p:anim calcmode="lin" valueType="num">
                                      <p:cBhvr additive="base">
                                        <p:cTn id="33" dur="500" fill="hold"/>
                                        <p:tgtEl>
                                          <p:spTgt spid="51"/>
                                        </p:tgtEl>
                                        <p:attrNameLst>
                                          <p:attrName>ppt_x</p:attrName>
                                        </p:attrNameLst>
                                      </p:cBhvr>
                                      <p:tavLst>
                                        <p:tav tm="0">
                                          <p:val>
                                            <p:strVal val="#ppt_x"/>
                                          </p:val>
                                        </p:tav>
                                        <p:tav tm="100000">
                                          <p:val>
                                            <p:strVal val="#ppt_x"/>
                                          </p:val>
                                        </p:tav>
                                      </p:tavLst>
                                    </p:anim>
                                    <p:anim calcmode="lin" valueType="num">
                                      <p:cBhvr additive="base">
                                        <p:cTn id="34" dur="500" fill="hold"/>
                                        <p:tgtEl>
                                          <p:spTgt spid="51"/>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58"/>
                                        </p:tgtEl>
                                        <p:attrNameLst>
                                          <p:attrName>style.visibility</p:attrName>
                                        </p:attrNameLst>
                                      </p:cBhvr>
                                      <p:to>
                                        <p:strVal val="visible"/>
                                      </p:to>
                                    </p:set>
                                    <p:anim calcmode="lin" valueType="num">
                                      <p:cBhvr additive="base">
                                        <p:cTn id="37" dur="500" fill="hold"/>
                                        <p:tgtEl>
                                          <p:spTgt spid="58"/>
                                        </p:tgtEl>
                                        <p:attrNameLst>
                                          <p:attrName>ppt_x</p:attrName>
                                        </p:attrNameLst>
                                      </p:cBhvr>
                                      <p:tavLst>
                                        <p:tav tm="0">
                                          <p:val>
                                            <p:strVal val="#ppt_x"/>
                                          </p:val>
                                        </p:tav>
                                        <p:tav tm="100000">
                                          <p:val>
                                            <p:strVal val="#ppt_x"/>
                                          </p:val>
                                        </p:tav>
                                      </p:tavLst>
                                    </p:anim>
                                    <p:anim calcmode="lin" valueType="num">
                                      <p:cBhvr additive="base">
                                        <p:cTn id="38"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a:bodyPr>
          <a:p>
            <a:r>
              <a:rPr lang="en-US" sz="4000">
                <a:sym typeface="+mn-ea"/>
              </a:rPr>
              <a:t>Consistent Checkpoints</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10" name="Content Placeholder 9"/>
          <p:cNvSpPr/>
          <p:nvPr>
            <p:ph sz="half" idx="1"/>
          </p:nvPr>
        </p:nvSpPr>
        <p:spPr>
          <a:xfrm>
            <a:off x="838200" y="1691005"/>
            <a:ext cx="10720705" cy="2021840"/>
          </a:xfrm>
        </p:spPr>
        <p:txBody>
          <a:bodyPr>
            <a:normAutofit lnSpcReduction="20000"/>
          </a:bodyPr>
          <a:p>
            <a:pPr marL="342900" indent="-342900" algn="l" fontAlgn="base">
              <a:lnSpc>
                <a:spcPct val="100000"/>
              </a:lnSpc>
              <a:spcBef>
                <a:spcPts val="0"/>
              </a:spcBef>
              <a:buClrTx/>
              <a:buSzTx/>
              <a:buFont typeface="Wingdings" panose="05000000000000000000" charset="0"/>
              <a:buChar char="q"/>
            </a:pPr>
            <a:r>
              <a:rPr lang="en-US" sz="1800">
                <a:ea typeface="+mn-ea"/>
                <a:sym typeface="+mn-ea"/>
              </a:rPr>
              <a:t>Checkpoints make state in Flink fault tolerant by allowing state and the corresponding stream positions to be recovered, thereby giving the application the same semantics as a failure-free execution.</a:t>
            </a:r>
            <a:endParaRPr lang="en-US" sz="1800">
              <a:ea typeface="+mn-ea"/>
            </a:endParaRPr>
          </a:p>
          <a:p>
            <a:pPr marL="342900" indent="-342900" algn="l" fontAlgn="base">
              <a:lnSpc>
                <a:spcPct val="100000"/>
              </a:lnSpc>
              <a:spcBef>
                <a:spcPts val="0"/>
              </a:spcBef>
              <a:buClrTx/>
              <a:buSzTx/>
              <a:buFont typeface="Wingdings" panose="05000000000000000000" charset="0"/>
              <a:buChar char="q"/>
            </a:pPr>
            <a:r>
              <a:rPr lang="en-US" sz="1800">
                <a:ea typeface="+mn-ea"/>
              </a:rPr>
              <a:t>Flink’s recovery mechanism is based on consistent checkpoints of application state. A consistent checkpoint of a stateful streaming application is a copy of the state of each of its tasks at a point when all tasks have processed exactly the same input.</a:t>
            </a:r>
            <a:endParaRPr lang="en-US" sz="1800">
              <a:ea typeface="+mn-ea"/>
            </a:endParaRPr>
          </a:p>
          <a:p>
            <a:pPr marL="342900" indent="-342900" algn="l" fontAlgn="base">
              <a:lnSpc>
                <a:spcPct val="100000"/>
              </a:lnSpc>
              <a:spcBef>
                <a:spcPts val="0"/>
              </a:spcBef>
              <a:buClrTx/>
              <a:buSzTx/>
              <a:buFont typeface="Wingdings" panose="05000000000000000000" charset="0"/>
              <a:buChar char="q"/>
            </a:pPr>
            <a:r>
              <a:rPr lang="en-US" sz="1800">
                <a:ea typeface="+mn-ea"/>
              </a:rPr>
              <a:t>When checkpointing is enabled, managed state is persisted to ensure consistent recovery in case of failures. Where the state is persisted to reliabled storage system such as hdfs, AWS S3 during checkpointing.</a:t>
            </a:r>
            <a:endParaRPr lang="en-US" sz="1800">
              <a:ea typeface="+mn-ea"/>
            </a:endParaRPr>
          </a:p>
        </p:txBody>
      </p:sp>
      <p:pic>
        <p:nvPicPr>
          <p:cNvPr id="103" name="Picture 102"/>
          <p:cNvPicPr/>
          <p:nvPr/>
        </p:nvPicPr>
        <p:blipFill>
          <a:blip/>
          <a:stretch>
            <a:fillRect/>
          </a:stretch>
        </p:blipFill>
        <p:spPr>
          <a:xfrm>
            <a:off x="5905500" y="3080385"/>
            <a:ext cx="381000" cy="381000"/>
          </a:xfrm>
          <a:prstGeom prst="rect">
            <a:avLst/>
          </a:prstGeom>
          <a:noFill/>
          <a:ln w="9525">
            <a:noFill/>
          </a:ln>
        </p:spPr>
      </p:pic>
      <p:pic>
        <p:nvPicPr>
          <p:cNvPr id="2" name="Content Placeholder 1" descr="Flink-checkpoint.drawio"/>
          <p:cNvPicPr>
            <a:picLocks noChangeAspect="1"/>
          </p:cNvPicPr>
          <p:nvPr>
            <p:ph sz="half" idx="2"/>
          </p:nvPr>
        </p:nvPicPr>
        <p:blipFill>
          <a:blip r:embed="rId2"/>
          <a:stretch>
            <a:fillRect/>
          </a:stretch>
        </p:blipFill>
        <p:spPr>
          <a:xfrm>
            <a:off x="1161415" y="3783330"/>
            <a:ext cx="5181600" cy="2680970"/>
          </a:xfrm>
          <a:prstGeom prst="rect">
            <a:avLst/>
          </a:prstGeom>
        </p:spPr>
      </p:pic>
      <p:sp>
        <p:nvSpPr>
          <p:cNvPr id="3" name="Content Placeholder 9"/>
          <p:cNvSpPr/>
          <p:nvPr/>
        </p:nvSpPr>
        <p:spPr>
          <a:xfrm>
            <a:off x="6663690" y="4099560"/>
            <a:ext cx="4895215" cy="493395"/>
          </a:xfrm>
          <a:prstGeom prst="rect">
            <a:avLst/>
          </a:prstGeom>
          <a:solidFill>
            <a:schemeClr val="accent1"/>
          </a:solidFill>
          <a:ln>
            <a:solidFill>
              <a:schemeClr val="tx1"/>
            </a:solidFill>
            <a:prstDash val="sysDash"/>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fontAlgn="base">
              <a:lnSpc>
                <a:spcPct val="100000"/>
              </a:lnSpc>
              <a:spcBef>
                <a:spcPts val="0"/>
              </a:spcBef>
              <a:buClrTx/>
              <a:buSzTx/>
              <a:buFont typeface="Wingdings" panose="05000000000000000000" charset="0"/>
              <a:buNone/>
            </a:pPr>
            <a:r>
              <a:rPr lang="en-US" sz="1800">
                <a:ea typeface="+mn-ea"/>
              </a:rPr>
              <a:t>When dose checkpoint trigger?</a:t>
            </a:r>
            <a:endParaRPr lang="en-US" sz="1800">
              <a:ea typeface="+mn-ea"/>
            </a:endParaRPr>
          </a:p>
        </p:txBody>
      </p:sp>
      <p:sp>
        <p:nvSpPr>
          <p:cNvPr id="6" name="Content Placeholder 9"/>
          <p:cNvSpPr/>
          <p:nvPr/>
        </p:nvSpPr>
        <p:spPr>
          <a:xfrm>
            <a:off x="6663690" y="4803775"/>
            <a:ext cx="4895215" cy="493395"/>
          </a:xfrm>
          <a:prstGeom prst="rect">
            <a:avLst/>
          </a:prstGeom>
          <a:solidFill>
            <a:schemeClr val="accent1"/>
          </a:solidFill>
          <a:ln>
            <a:solidFill>
              <a:schemeClr val="tx1"/>
            </a:solidFill>
            <a:prstDash val="sysDash"/>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fontAlgn="base">
              <a:lnSpc>
                <a:spcPct val="100000"/>
              </a:lnSpc>
              <a:spcBef>
                <a:spcPts val="0"/>
              </a:spcBef>
              <a:buClrTx/>
              <a:buSzTx/>
              <a:buFont typeface="Wingdings" panose="05000000000000000000" charset="0"/>
              <a:buNone/>
            </a:pPr>
            <a:r>
              <a:rPr lang="en-US" sz="1800">
                <a:ea typeface="+mn-ea"/>
              </a:rPr>
              <a:t>How does checkpointing work?</a:t>
            </a:r>
            <a:endParaRPr lang="en-US" sz="1800">
              <a:ea typeface="+mn-ea"/>
            </a:endParaRPr>
          </a:p>
        </p:txBody>
      </p:sp>
      <p:sp>
        <p:nvSpPr>
          <p:cNvPr id="7" name="Content Placeholder 9"/>
          <p:cNvSpPr/>
          <p:nvPr/>
        </p:nvSpPr>
        <p:spPr>
          <a:xfrm>
            <a:off x="6663690" y="5556885"/>
            <a:ext cx="4895215" cy="493395"/>
          </a:xfrm>
          <a:prstGeom prst="rect">
            <a:avLst/>
          </a:prstGeom>
          <a:solidFill>
            <a:schemeClr val="accent1"/>
          </a:solidFill>
          <a:ln>
            <a:solidFill>
              <a:schemeClr val="tx1"/>
            </a:solidFill>
            <a:prstDash val="sysDash"/>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fontAlgn="base">
              <a:lnSpc>
                <a:spcPct val="100000"/>
              </a:lnSpc>
              <a:spcBef>
                <a:spcPts val="0"/>
              </a:spcBef>
              <a:buClrTx/>
              <a:buSzTx/>
              <a:buFont typeface="Wingdings" panose="05000000000000000000" charset="0"/>
              <a:buNone/>
            </a:pPr>
            <a:r>
              <a:rPr lang="en-US" sz="1800">
                <a:ea typeface="+mn-ea"/>
                <a:sym typeface="+mn-ea"/>
              </a:rPr>
              <a:t>How to set checkpoint in the flink application?</a:t>
            </a:r>
            <a:endParaRPr lang="en-US" sz="1800">
              <a:ea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 name="Rectangles 28"/>
          <p:cNvSpPr/>
          <p:nvPr/>
        </p:nvSpPr>
        <p:spPr>
          <a:xfrm>
            <a:off x="1326515" y="4650740"/>
            <a:ext cx="9516745" cy="1454150"/>
          </a:xfrm>
          <a:prstGeom prst="rect">
            <a:avLst/>
          </a:prstGeom>
          <a:solidFill>
            <a:schemeClr val="accent1">
              <a:lumMod val="20000"/>
              <a:lumOff val="80000"/>
            </a:schemeClr>
          </a:solidFill>
          <a:ln>
            <a:solidFill>
              <a:schemeClr val="accent1"/>
            </a:solidFill>
            <a:prstDash val="sysDash"/>
          </a:ln>
        </p:spPr>
        <p:style>
          <a:lnRef idx="0">
            <a:srgbClr val="FFFFFF"/>
          </a:lnRef>
          <a:fillRef idx="2">
            <a:schemeClr val="accent3"/>
          </a:fillRef>
          <a:effectRef idx="1">
            <a:schemeClr val="accent3"/>
          </a:effectRef>
          <a:fontRef idx="minor">
            <a:schemeClr val="dk1"/>
          </a:fontRef>
        </p:style>
        <p:txBody>
          <a:bodyPr rtlCol="0" anchor="ctr"/>
          <a:p>
            <a:pPr algn="ctr"/>
            <a:endParaRPr lang="en-US"/>
          </a:p>
        </p:txBody>
      </p:sp>
      <p:sp>
        <p:nvSpPr>
          <p:cNvPr id="28" name="Rectangles 27"/>
          <p:cNvSpPr/>
          <p:nvPr/>
        </p:nvSpPr>
        <p:spPr>
          <a:xfrm>
            <a:off x="1326515" y="3836035"/>
            <a:ext cx="9516745" cy="685165"/>
          </a:xfrm>
          <a:prstGeom prst="rect">
            <a:avLst/>
          </a:prstGeom>
          <a:solidFill>
            <a:schemeClr val="accent1">
              <a:lumMod val="20000"/>
              <a:lumOff val="80000"/>
            </a:schemeClr>
          </a:solidFill>
          <a:ln>
            <a:solidFill>
              <a:schemeClr val="accent1"/>
            </a:solidFill>
            <a:prstDash val="sysDash"/>
          </a:ln>
        </p:spPr>
        <p:style>
          <a:lnRef idx="0">
            <a:srgbClr val="FFFFFF"/>
          </a:lnRef>
          <a:fillRef idx="2">
            <a:schemeClr val="accent3"/>
          </a:fillRef>
          <a:effectRef idx="1">
            <a:schemeClr val="accent3"/>
          </a:effectRef>
          <a:fontRef idx="minor">
            <a:schemeClr val="dk1"/>
          </a:fontRef>
        </p:style>
        <p:txBody>
          <a:bodyPr rtlCol="0" anchor="ctr"/>
          <a:p>
            <a:pPr algn="ctr"/>
            <a:endParaRPr lang="en-US"/>
          </a:p>
        </p:txBody>
      </p:sp>
      <p:sp>
        <p:nvSpPr>
          <p:cNvPr id="27" name="Rectangles 26"/>
          <p:cNvSpPr/>
          <p:nvPr/>
        </p:nvSpPr>
        <p:spPr>
          <a:xfrm>
            <a:off x="1326515" y="2063750"/>
            <a:ext cx="9516745" cy="1706880"/>
          </a:xfrm>
          <a:prstGeom prst="rect">
            <a:avLst/>
          </a:prstGeom>
          <a:solidFill>
            <a:schemeClr val="accent1">
              <a:lumMod val="20000"/>
              <a:lumOff val="80000"/>
            </a:schemeClr>
          </a:solidFill>
          <a:ln>
            <a:solidFill>
              <a:schemeClr val="accent1"/>
            </a:solidFill>
            <a:prstDash val="sysDash"/>
          </a:ln>
        </p:spPr>
        <p:style>
          <a:lnRef idx="0">
            <a:srgbClr val="FFFFFF"/>
          </a:lnRef>
          <a:fillRef idx="2">
            <a:schemeClr val="accent3"/>
          </a:fillRef>
          <a:effectRef idx="1">
            <a:schemeClr val="accent3"/>
          </a:effectRef>
          <a:fontRef idx="minor">
            <a:schemeClr val="dk1"/>
          </a:fontRef>
        </p:style>
        <p:txBody>
          <a:bodyPr rtlCol="0" anchor="ctr"/>
          <a:p>
            <a:pPr algn="ctr"/>
            <a:endParaRPr lang="en-US"/>
          </a:p>
        </p:txBody>
      </p:sp>
      <p:sp>
        <p:nvSpPr>
          <p:cNvPr id="4" name="Title 3"/>
          <p:cNvSpPr>
            <a:spLocks noGrp="1"/>
          </p:cNvSpPr>
          <p:nvPr>
            <p:ph type="title"/>
          </p:nvPr>
        </p:nvSpPr>
        <p:spPr>
          <a:xfrm>
            <a:off x="838200" y="365125"/>
            <a:ext cx="8582025" cy="960755"/>
          </a:xfrm>
        </p:spPr>
        <p:txBody>
          <a:bodyPr>
            <a:normAutofit/>
          </a:bodyPr>
          <a:p>
            <a:r>
              <a:rPr lang="en-US" sz="4000">
                <a:sym typeface="+mn-ea"/>
              </a:rPr>
              <a:t>Checkpoint Algorithm Evolution -I</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11" name="Oval 10"/>
          <p:cNvSpPr/>
          <p:nvPr/>
        </p:nvSpPr>
        <p:spPr>
          <a:xfrm>
            <a:off x="4928235" y="2819400"/>
            <a:ext cx="1463675" cy="753110"/>
          </a:xfrm>
          <a:prstGeom prst="ellipse">
            <a:avLst/>
          </a:prstGeom>
        </p:spPr>
        <p:style>
          <a:lnRef idx="0">
            <a:srgbClr val="FFFFFF"/>
          </a:lnRef>
          <a:fillRef idx="3">
            <a:schemeClr val="accent2"/>
          </a:fillRef>
          <a:effectRef idx="0">
            <a:srgbClr val="FFFFFF"/>
          </a:effectRef>
          <a:fontRef idx="minor">
            <a:schemeClr val="lt1"/>
          </a:fontRef>
        </p:style>
        <p:txBody>
          <a:bodyPr rtlCol="0" anchor="ctr"/>
          <a:p>
            <a:pPr algn="ctr"/>
            <a:r>
              <a:rPr lang="en-US" sz="1200"/>
              <a:t>accumulate 1</a:t>
            </a:r>
            <a:endParaRPr lang="en-US" sz="1200"/>
          </a:p>
        </p:txBody>
      </p:sp>
      <p:sp>
        <p:nvSpPr>
          <p:cNvPr id="12" name="Oval 11"/>
          <p:cNvSpPr/>
          <p:nvPr/>
        </p:nvSpPr>
        <p:spPr>
          <a:xfrm>
            <a:off x="7099300" y="2819400"/>
            <a:ext cx="1463675" cy="753110"/>
          </a:xfrm>
          <a:prstGeom prst="ellipse">
            <a:avLst/>
          </a:prstGeom>
        </p:spPr>
        <p:style>
          <a:lnRef idx="0">
            <a:srgbClr val="FFFFFF"/>
          </a:lnRef>
          <a:fillRef idx="3">
            <a:schemeClr val="accent2"/>
          </a:fillRef>
          <a:effectRef idx="0">
            <a:srgbClr val="FFFFFF"/>
          </a:effectRef>
          <a:fontRef idx="minor">
            <a:schemeClr val="lt1"/>
          </a:fontRef>
        </p:style>
        <p:txBody>
          <a:bodyPr rtlCol="0" anchor="ctr"/>
          <a:p>
            <a:pPr algn="ctr"/>
            <a:r>
              <a:rPr lang="en-US" sz="1200"/>
              <a:t>accumulate 2</a:t>
            </a:r>
            <a:endParaRPr lang="en-US" sz="1200"/>
          </a:p>
        </p:txBody>
      </p:sp>
      <p:sp>
        <p:nvSpPr>
          <p:cNvPr id="13" name="Oval 12"/>
          <p:cNvSpPr/>
          <p:nvPr/>
        </p:nvSpPr>
        <p:spPr>
          <a:xfrm>
            <a:off x="9194165" y="2819400"/>
            <a:ext cx="1463675" cy="753110"/>
          </a:xfrm>
          <a:prstGeom prst="ellipse">
            <a:avLst/>
          </a:prstGeom>
        </p:spPr>
        <p:style>
          <a:lnRef idx="0">
            <a:srgbClr val="FFFFFF"/>
          </a:lnRef>
          <a:fillRef idx="3">
            <a:schemeClr val="accent2"/>
          </a:fillRef>
          <a:effectRef idx="0">
            <a:srgbClr val="FFFFFF"/>
          </a:effectRef>
          <a:fontRef idx="minor">
            <a:schemeClr val="lt1"/>
          </a:fontRef>
        </p:style>
        <p:txBody>
          <a:bodyPr rtlCol="0" anchor="ctr"/>
          <a:p>
            <a:pPr algn="ctr"/>
            <a:r>
              <a:rPr lang="en-US" sz="1200"/>
              <a:t>Sink</a:t>
            </a:r>
            <a:endParaRPr lang="en-US" sz="1200"/>
          </a:p>
        </p:txBody>
      </p:sp>
      <p:sp>
        <p:nvSpPr>
          <p:cNvPr id="14" name="Oval 13"/>
          <p:cNvSpPr/>
          <p:nvPr/>
        </p:nvSpPr>
        <p:spPr>
          <a:xfrm>
            <a:off x="2969260" y="2819400"/>
            <a:ext cx="1463675" cy="753110"/>
          </a:xfrm>
          <a:prstGeom prst="ellipse">
            <a:avLst/>
          </a:prstGeom>
        </p:spPr>
        <p:style>
          <a:lnRef idx="0">
            <a:srgbClr val="FFFFFF"/>
          </a:lnRef>
          <a:fillRef idx="3">
            <a:schemeClr val="accent2"/>
          </a:fillRef>
          <a:effectRef idx="0">
            <a:srgbClr val="FFFFFF"/>
          </a:effectRef>
          <a:fontRef idx="minor">
            <a:schemeClr val="lt1"/>
          </a:fontRef>
        </p:style>
        <p:txBody>
          <a:bodyPr rtlCol="0" anchor="ctr"/>
          <a:p>
            <a:pPr algn="ctr"/>
            <a:r>
              <a:rPr lang="en-US" sz="1200"/>
              <a:t>Source</a:t>
            </a:r>
            <a:endParaRPr lang="en-US" sz="1200"/>
          </a:p>
        </p:txBody>
      </p:sp>
      <p:sp>
        <p:nvSpPr>
          <p:cNvPr id="15" name="Rectangles 14"/>
          <p:cNvSpPr/>
          <p:nvPr/>
        </p:nvSpPr>
        <p:spPr>
          <a:xfrm>
            <a:off x="1580515" y="2796540"/>
            <a:ext cx="1024890" cy="383540"/>
          </a:xfrm>
          <a:prstGeom prst="rect">
            <a:avLst/>
          </a:prstGeom>
        </p:spPr>
        <p:style>
          <a:lnRef idx="0">
            <a:srgbClr val="FFFFFF"/>
          </a:lnRef>
          <a:fillRef idx="1">
            <a:prstClr val="black"/>
          </a:fillRef>
          <a:effectRef idx="0">
            <a:srgbClr val="FFFFFF"/>
          </a:effectRef>
          <a:fontRef idx="minor">
            <a:schemeClr val="lt1"/>
          </a:fontRef>
        </p:style>
        <p:txBody>
          <a:bodyPr rtlCol="0" anchor="ctr"/>
          <a:p>
            <a:pPr algn="ctr"/>
            <a:r>
              <a:rPr lang="en-US" sz="1600"/>
              <a:t>2</a:t>
            </a:r>
            <a:endParaRPr lang="en-US" sz="1600"/>
          </a:p>
        </p:txBody>
      </p:sp>
      <p:sp>
        <p:nvSpPr>
          <p:cNvPr id="16" name="Rectangles 15"/>
          <p:cNvSpPr/>
          <p:nvPr/>
        </p:nvSpPr>
        <p:spPr>
          <a:xfrm>
            <a:off x="1580515" y="3246120"/>
            <a:ext cx="1024890" cy="383540"/>
          </a:xfrm>
          <a:prstGeom prst="rect">
            <a:avLst/>
          </a:prstGeom>
        </p:spPr>
        <p:style>
          <a:lnRef idx="0">
            <a:srgbClr val="FFFFFF"/>
          </a:lnRef>
          <a:fillRef idx="1">
            <a:prstClr val="black"/>
          </a:fillRef>
          <a:effectRef idx="0">
            <a:srgbClr val="FFFFFF"/>
          </a:effectRef>
          <a:fontRef idx="minor">
            <a:schemeClr val="lt1"/>
          </a:fontRef>
        </p:style>
        <p:txBody>
          <a:bodyPr rtlCol="0" anchor="ctr"/>
          <a:p>
            <a:pPr algn="ctr"/>
            <a:r>
              <a:rPr lang="en-US" sz="1600"/>
              <a:t>1</a:t>
            </a:r>
            <a:endParaRPr lang="en-US" sz="1600"/>
          </a:p>
        </p:txBody>
      </p:sp>
      <p:sp>
        <p:nvSpPr>
          <p:cNvPr id="17" name="Rectangles 16"/>
          <p:cNvSpPr/>
          <p:nvPr/>
        </p:nvSpPr>
        <p:spPr>
          <a:xfrm>
            <a:off x="1581150" y="2338705"/>
            <a:ext cx="1023620" cy="383540"/>
          </a:xfrm>
          <a:prstGeom prst="rect">
            <a:avLst/>
          </a:prstGeom>
        </p:spPr>
        <p:style>
          <a:lnRef idx="0">
            <a:srgbClr val="FFFFFF"/>
          </a:lnRef>
          <a:fillRef idx="1">
            <a:prstClr val="black"/>
          </a:fillRef>
          <a:effectRef idx="0">
            <a:srgbClr val="FFFFFF"/>
          </a:effectRef>
          <a:fontRef idx="minor">
            <a:schemeClr val="lt1"/>
          </a:fontRef>
        </p:style>
        <p:txBody>
          <a:bodyPr rtlCol="0" anchor="ctr"/>
          <a:p>
            <a:pPr algn="ctr"/>
            <a:r>
              <a:rPr lang="en-US" sz="1600"/>
              <a:t>3</a:t>
            </a:r>
            <a:endParaRPr lang="en-US" sz="1600"/>
          </a:p>
        </p:txBody>
      </p:sp>
      <p:cxnSp>
        <p:nvCxnSpPr>
          <p:cNvPr id="18" name="Straight Arrow Connector 17"/>
          <p:cNvCxnSpPr/>
          <p:nvPr/>
        </p:nvCxnSpPr>
        <p:spPr>
          <a:xfrm>
            <a:off x="4432935" y="3195955"/>
            <a:ext cx="495300" cy="0"/>
          </a:xfrm>
          <a:prstGeom prst="straightConnector1">
            <a:avLst/>
          </a:prstGeom>
          <a:ln w="6350" cap="flat" cmpd="sng" algn="ctr">
            <a:solidFill>
              <a:schemeClr val="accent2"/>
            </a:solidFill>
            <a:prstDash val="dash"/>
            <a:miter lim="800000"/>
            <a:tailEnd type="arrow" w="med" len="med"/>
          </a:ln>
        </p:spPr>
        <p:style>
          <a:lnRef idx="0">
            <a:schemeClr val="accent2"/>
          </a:lnRef>
          <a:fillRef idx="0">
            <a:srgbClr val="FFFFFF"/>
          </a:fillRef>
          <a:effectRef idx="0">
            <a:srgbClr val="FFFFFF"/>
          </a:effectRef>
          <a:fontRef idx="minor">
            <a:schemeClr val="tx1"/>
          </a:fontRef>
        </p:style>
      </p:cxnSp>
      <p:cxnSp>
        <p:nvCxnSpPr>
          <p:cNvPr id="19" name="Straight Arrow Connector 18"/>
          <p:cNvCxnSpPr>
            <a:endCxn id="12" idx="2"/>
          </p:cNvCxnSpPr>
          <p:nvPr/>
        </p:nvCxnSpPr>
        <p:spPr>
          <a:xfrm>
            <a:off x="6391910" y="3195955"/>
            <a:ext cx="707390" cy="0"/>
          </a:xfrm>
          <a:prstGeom prst="straightConnector1">
            <a:avLst/>
          </a:prstGeom>
          <a:ln w="6350" cap="flat" cmpd="sng" algn="ctr">
            <a:solidFill>
              <a:schemeClr val="accent2"/>
            </a:solidFill>
            <a:prstDash val="dash"/>
            <a:miter lim="800000"/>
            <a:tailEnd type="arrow" w="med" len="med"/>
          </a:ln>
        </p:spPr>
        <p:style>
          <a:lnRef idx="0">
            <a:schemeClr val="accent2"/>
          </a:lnRef>
          <a:fillRef idx="0">
            <a:srgbClr val="FFFFFF"/>
          </a:fillRef>
          <a:effectRef idx="0">
            <a:srgbClr val="FFFFFF"/>
          </a:effectRef>
          <a:fontRef idx="minor">
            <a:schemeClr val="tx1"/>
          </a:fontRef>
        </p:style>
      </p:cxnSp>
      <p:cxnSp>
        <p:nvCxnSpPr>
          <p:cNvPr id="20" name="Straight Arrow Connector 19"/>
          <p:cNvCxnSpPr/>
          <p:nvPr/>
        </p:nvCxnSpPr>
        <p:spPr>
          <a:xfrm>
            <a:off x="8576945" y="3202940"/>
            <a:ext cx="613410" cy="6350"/>
          </a:xfrm>
          <a:prstGeom prst="straightConnector1">
            <a:avLst/>
          </a:prstGeom>
          <a:ln w="6350" cap="flat" cmpd="sng" algn="ctr">
            <a:solidFill>
              <a:schemeClr val="accent2"/>
            </a:solidFill>
            <a:prstDash val="dash"/>
            <a:miter lim="800000"/>
            <a:tailEnd type="arrow" w="med" len="med"/>
          </a:ln>
        </p:spPr>
        <p:style>
          <a:lnRef idx="0">
            <a:schemeClr val="accent2"/>
          </a:lnRef>
          <a:fillRef idx="0">
            <a:srgbClr val="FFFFFF"/>
          </a:fillRef>
          <a:effectRef idx="0">
            <a:srgbClr val="FFFFFF"/>
          </a:effectRef>
          <a:fontRef idx="minor">
            <a:schemeClr val="tx1"/>
          </a:fontRef>
        </p:style>
      </p:cxnSp>
      <p:sp>
        <p:nvSpPr>
          <p:cNvPr id="22" name="Can 21"/>
          <p:cNvSpPr/>
          <p:nvPr/>
        </p:nvSpPr>
        <p:spPr>
          <a:xfrm>
            <a:off x="3132455" y="4009390"/>
            <a:ext cx="1137285" cy="338455"/>
          </a:xfrm>
          <a:prstGeom prst="can">
            <a:avLst/>
          </a:prstGeom>
        </p:spPr>
        <p:style>
          <a:lnRef idx="0">
            <a:srgbClr val="FFFFFF"/>
          </a:lnRef>
          <a:fillRef idx="1">
            <a:schemeClr val="accent6"/>
          </a:fillRef>
          <a:effectRef idx="0">
            <a:srgbClr val="FFFFFF"/>
          </a:effectRef>
          <a:fontRef idx="minor">
            <a:schemeClr val="lt1"/>
          </a:fontRef>
        </p:style>
        <p:txBody>
          <a:bodyPr rtlCol="0" anchor="ctr"/>
          <a:p>
            <a:pPr algn="ctr"/>
            <a:endParaRPr lang="en-US" sz="1400"/>
          </a:p>
        </p:txBody>
      </p:sp>
      <p:sp>
        <p:nvSpPr>
          <p:cNvPr id="23" name="Can 22"/>
          <p:cNvSpPr/>
          <p:nvPr/>
        </p:nvSpPr>
        <p:spPr>
          <a:xfrm>
            <a:off x="5089525" y="4009390"/>
            <a:ext cx="1137285" cy="338455"/>
          </a:xfrm>
          <a:prstGeom prst="can">
            <a:avLst/>
          </a:prstGeom>
        </p:spPr>
        <p:style>
          <a:lnRef idx="0">
            <a:srgbClr val="FFFFFF"/>
          </a:lnRef>
          <a:fillRef idx="1">
            <a:schemeClr val="accent6"/>
          </a:fillRef>
          <a:effectRef idx="0">
            <a:srgbClr val="FFFFFF"/>
          </a:effectRef>
          <a:fontRef idx="minor">
            <a:schemeClr val="lt1"/>
          </a:fontRef>
        </p:style>
        <p:txBody>
          <a:bodyPr rtlCol="0" anchor="ctr"/>
          <a:p>
            <a:pPr algn="ctr"/>
            <a:endParaRPr lang="en-US" sz="1400"/>
          </a:p>
        </p:txBody>
      </p:sp>
      <p:sp>
        <p:nvSpPr>
          <p:cNvPr id="24" name="Can 23"/>
          <p:cNvSpPr/>
          <p:nvPr/>
        </p:nvSpPr>
        <p:spPr>
          <a:xfrm>
            <a:off x="7262495" y="4009390"/>
            <a:ext cx="1137285" cy="338455"/>
          </a:xfrm>
          <a:prstGeom prst="can">
            <a:avLst/>
          </a:prstGeom>
        </p:spPr>
        <p:style>
          <a:lnRef idx="0">
            <a:srgbClr val="FFFFFF"/>
          </a:lnRef>
          <a:fillRef idx="1">
            <a:schemeClr val="accent6"/>
          </a:fillRef>
          <a:effectRef idx="0">
            <a:srgbClr val="FFFFFF"/>
          </a:effectRef>
          <a:fontRef idx="minor">
            <a:schemeClr val="lt1"/>
          </a:fontRef>
        </p:style>
        <p:txBody>
          <a:bodyPr rtlCol="0" anchor="ctr"/>
          <a:p>
            <a:pPr algn="ctr"/>
            <a:endParaRPr lang="en-US" sz="1400"/>
          </a:p>
        </p:txBody>
      </p:sp>
      <p:sp>
        <p:nvSpPr>
          <p:cNvPr id="26" name="Can 25"/>
          <p:cNvSpPr/>
          <p:nvPr/>
        </p:nvSpPr>
        <p:spPr>
          <a:xfrm>
            <a:off x="5150485" y="4885690"/>
            <a:ext cx="1137285" cy="1061085"/>
          </a:xfrm>
          <a:prstGeom prst="can">
            <a:avLst/>
          </a:prstGeom>
        </p:spPr>
        <p:style>
          <a:lnRef idx="0">
            <a:srgbClr val="FFFFFF"/>
          </a:lnRef>
          <a:fillRef idx="1">
            <a:schemeClr val="accent6"/>
          </a:fillRef>
          <a:effectRef idx="0">
            <a:srgbClr val="FFFFFF"/>
          </a:effectRef>
          <a:fontRef idx="minor">
            <a:schemeClr val="lt1"/>
          </a:fontRef>
        </p:style>
        <p:txBody>
          <a:bodyPr rtlCol="0" anchor="ctr"/>
          <a:p>
            <a:pPr algn="ctr"/>
            <a:endParaRPr lang="en-US" sz="1400"/>
          </a:p>
        </p:txBody>
      </p:sp>
      <p:sp>
        <p:nvSpPr>
          <p:cNvPr id="31" name="Text Box 30"/>
          <p:cNvSpPr txBox="1"/>
          <p:nvPr/>
        </p:nvSpPr>
        <p:spPr>
          <a:xfrm>
            <a:off x="9755505" y="2141220"/>
            <a:ext cx="946150" cy="337185"/>
          </a:xfrm>
          <a:prstGeom prst="rect">
            <a:avLst/>
          </a:prstGeom>
          <a:noFill/>
        </p:spPr>
        <p:txBody>
          <a:bodyPr wrap="square" rtlCol="0">
            <a:spAutoFit/>
          </a:bodyPr>
          <a:p>
            <a:r>
              <a:rPr lang="en-US" sz="1600"/>
              <a:t>Dataflow</a:t>
            </a:r>
            <a:endParaRPr lang="en-US" sz="1600"/>
          </a:p>
        </p:txBody>
      </p:sp>
      <p:sp>
        <p:nvSpPr>
          <p:cNvPr id="32" name="Text Box 31"/>
          <p:cNvSpPr txBox="1"/>
          <p:nvPr/>
        </p:nvSpPr>
        <p:spPr>
          <a:xfrm>
            <a:off x="9514205" y="4009390"/>
            <a:ext cx="1245235" cy="337185"/>
          </a:xfrm>
          <a:prstGeom prst="rect">
            <a:avLst/>
          </a:prstGeom>
          <a:noFill/>
        </p:spPr>
        <p:txBody>
          <a:bodyPr wrap="square" rtlCol="0">
            <a:spAutoFit/>
          </a:bodyPr>
          <a:p>
            <a:r>
              <a:rPr lang="en-US" sz="1600"/>
              <a:t>locally state</a:t>
            </a:r>
            <a:endParaRPr lang="en-US" sz="1600"/>
          </a:p>
        </p:txBody>
      </p:sp>
      <p:sp>
        <p:nvSpPr>
          <p:cNvPr id="33" name="Text Box 32"/>
          <p:cNvSpPr txBox="1"/>
          <p:nvPr/>
        </p:nvSpPr>
        <p:spPr>
          <a:xfrm>
            <a:off x="9900920" y="5147945"/>
            <a:ext cx="858520" cy="337185"/>
          </a:xfrm>
          <a:prstGeom prst="rect">
            <a:avLst/>
          </a:prstGeom>
          <a:noFill/>
        </p:spPr>
        <p:txBody>
          <a:bodyPr wrap="square" rtlCol="0">
            <a:spAutoFit/>
          </a:bodyPr>
          <a:p>
            <a:r>
              <a:rPr lang="en-US" sz="1600"/>
              <a:t>HDFS</a:t>
            </a:r>
            <a:endParaRPr lang="en-US" sz="1600"/>
          </a:p>
        </p:txBody>
      </p:sp>
      <p:sp>
        <p:nvSpPr>
          <p:cNvPr id="35" name="Text Box 34"/>
          <p:cNvSpPr txBox="1"/>
          <p:nvPr/>
        </p:nvSpPr>
        <p:spPr>
          <a:xfrm>
            <a:off x="3341370" y="4072890"/>
            <a:ext cx="718820" cy="275590"/>
          </a:xfrm>
          <a:prstGeom prst="rect">
            <a:avLst/>
          </a:prstGeom>
          <a:noFill/>
        </p:spPr>
        <p:txBody>
          <a:bodyPr wrap="square" rtlCol="0">
            <a:spAutoFit/>
          </a:bodyPr>
          <a:p>
            <a:r>
              <a:rPr lang="en-US" sz="1200"/>
              <a:t>offset: 0</a:t>
            </a:r>
            <a:endParaRPr lang="en-US" sz="1200"/>
          </a:p>
        </p:txBody>
      </p:sp>
      <p:sp>
        <p:nvSpPr>
          <p:cNvPr id="36" name="Text Box 35"/>
          <p:cNvSpPr txBox="1"/>
          <p:nvPr/>
        </p:nvSpPr>
        <p:spPr>
          <a:xfrm>
            <a:off x="5336540" y="5161280"/>
            <a:ext cx="818515" cy="275590"/>
          </a:xfrm>
          <a:prstGeom prst="rect">
            <a:avLst/>
          </a:prstGeom>
          <a:noFill/>
        </p:spPr>
        <p:txBody>
          <a:bodyPr wrap="square" rtlCol="0">
            <a:spAutoFit/>
          </a:bodyPr>
          <a:p>
            <a:r>
              <a:rPr lang="en-US" sz="1200"/>
              <a:t>offset: 0</a:t>
            </a:r>
            <a:endParaRPr lang="en-US" sz="1200"/>
          </a:p>
        </p:txBody>
      </p:sp>
      <p:cxnSp>
        <p:nvCxnSpPr>
          <p:cNvPr id="37" name="Straight Arrow Connector 36"/>
          <p:cNvCxnSpPr>
            <a:stCxn id="14" idx="4"/>
            <a:endCxn id="35" idx="0"/>
          </p:cNvCxnSpPr>
          <p:nvPr/>
        </p:nvCxnSpPr>
        <p:spPr>
          <a:xfrm flipH="1">
            <a:off x="3700780" y="3572510"/>
            <a:ext cx="635" cy="500380"/>
          </a:xfrm>
          <a:prstGeom prst="straightConnector1">
            <a:avLst/>
          </a:prstGeom>
          <a:ln w="6350" cap="flat" cmpd="sng" algn="ctr">
            <a:solidFill>
              <a:schemeClr val="accent2"/>
            </a:solidFill>
            <a:prstDash val="dash"/>
            <a:miter lim="800000"/>
            <a:tailEnd type="arrow" w="med" len="med"/>
          </a:ln>
        </p:spPr>
        <p:style>
          <a:lnRef idx="0">
            <a:schemeClr val="accent2"/>
          </a:lnRef>
          <a:fillRef idx="0">
            <a:srgbClr val="FFFFFF"/>
          </a:fillRef>
          <a:effectRef idx="0">
            <a:srgbClr val="FFFFFF"/>
          </a:effectRef>
          <a:fontRef idx="minor">
            <a:schemeClr val="tx1"/>
          </a:fontRef>
        </p:style>
      </p:cxnSp>
      <p:cxnSp>
        <p:nvCxnSpPr>
          <p:cNvPr id="38" name="Straight Arrow Connector 37"/>
          <p:cNvCxnSpPr>
            <a:stCxn id="35" idx="2"/>
            <a:endCxn id="26" idx="1"/>
          </p:cNvCxnSpPr>
          <p:nvPr/>
        </p:nvCxnSpPr>
        <p:spPr>
          <a:xfrm>
            <a:off x="3700780" y="4348480"/>
            <a:ext cx="2018665" cy="537210"/>
          </a:xfrm>
          <a:prstGeom prst="straightConnector1">
            <a:avLst/>
          </a:prstGeom>
          <a:ln w="6350" cap="flat" cmpd="sng" algn="ctr">
            <a:solidFill>
              <a:schemeClr val="accent2"/>
            </a:solidFill>
            <a:prstDash val="dash"/>
            <a:miter lim="800000"/>
            <a:tailEnd type="arrow" w="med" len="med"/>
          </a:ln>
        </p:spPr>
        <p:style>
          <a:lnRef idx="0">
            <a:schemeClr val="accent2"/>
          </a:lnRef>
          <a:fillRef idx="0">
            <a:srgbClr val="FFFFFF"/>
          </a:fillRef>
          <a:effectRef idx="0">
            <a:srgbClr val="FFFFFF"/>
          </a:effectRef>
          <a:fontRef idx="minor">
            <a:schemeClr val="tx1"/>
          </a:fontRef>
        </p:style>
      </p:cxnSp>
      <p:cxnSp>
        <p:nvCxnSpPr>
          <p:cNvPr id="39" name="Straight Arrow Connector 38"/>
          <p:cNvCxnSpPr>
            <a:stCxn id="11" idx="4"/>
            <a:endCxn id="23" idx="1"/>
          </p:cNvCxnSpPr>
          <p:nvPr/>
        </p:nvCxnSpPr>
        <p:spPr>
          <a:xfrm flipH="1">
            <a:off x="5658485" y="3572510"/>
            <a:ext cx="1905" cy="436880"/>
          </a:xfrm>
          <a:prstGeom prst="straightConnector1">
            <a:avLst/>
          </a:prstGeom>
          <a:ln w="6350" cap="flat" cmpd="sng" algn="ctr">
            <a:solidFill>
              <a:schemeClr val="accent2"/>
            </a:solidFill>
            <a:prstDash val="dash"/>
            <a:miter lim="800000"/>
            <a:tailEnd type="arrow" w="med" len="med"/>
          </a:ln>
        </p:spPr>
        <p:style>
          <a:lnRef idx="0">
            <a:schemeClr val="accent6"/>
          </a:lnRef>
          <a:fillRef idx="0">
            <a:srgbClr val="FFFFFF"/>
          </a:fillRef>
          <a:effectRef idx="0">
            <a:srgbClr val="FFFFFF"/>
          </a:effectRef>
          <a:fontRef idx="minor">
            <a:schemeClr val="tx1"/>
          </a:fontRef>
        </p:style>
      </p:cxnSp>
      <p:cxnSp>
        <p:nvCxnSpPr>
          <p:cNvPr id="40" name="Straight Arrow Connector 39"/>
          <p:cNvCxnSpPr>
            <a:stCxn id="23" idx="3"/>
          </p:cNvCxnSpPr>
          <p:nvPr/>
        </p:nvCxnSpPr>
        <p:spPr>
          <a:xfrm>
            <a:off x="5658485" y="4347845"/>
            <a:ext cx="37465" cy="568325"/>
          </a:xfrm>
          <a:prstGeom prst="straightConnector1">
            <a:avLst/>
          </a:prstGeom>
          <a:ln w="6350" cap="flat" cmpd="sng" algn="ctr">
            <a:solidFill>
              <a:schemeClr val="accent2"/>
            </a:solidFill>
            <a:prstDash val="dash"/>
            <a:miter lim="800000"/>
            <a:tailEnd type="arrow" w="med" len="med"/>
          </a:ln>
        </p:spPr>
        <p:style>
          <a:lnRef idx="0">
            <a:schemeClr val="accent6"/>
          </a:lnRef>
          <a:fillRef idx="0">
            <a:srgbClr val="FFFFFF"/>
          </a:fillRef>
          <a:effectRef idx="0">
            <a:srgbClr val="FFFFFF"/>
          </a:effectRef>
          <a:fontRef idx="minor">
            <a:schemeClr val="tx1"/>
          </a:fontRef>
        </p:style>
      </p:cxnSp>
      <p:sp>
        <p:nvSpPr>
          <p:cNvPr id="41" name="Text Box 40"/>
          <p:cNvSpPr txBox="1"/>
          <p:nvPr/>
        </p:nvSpPr>
        <p:spPr>
          <a:xfrm>
            <a:off x="5297805" y="5401310"/>
            <a:ext cx="857250" cy="220980"/>
          </a:xfrm>
          <a:prstGeom prst="rect">
            <a:avLst/>
          </a:prstGeom>
          <a:noFill/>
        </p:spPr>
        <p:txBody>
          <a:bodyPr wrap="square" rtlCol="0">
            <a:noAutofit/>
          </a:bodyPr>
          <a:p>
            <a:r>
              <a:rPr lang="en-US" sz="1200"/>
              <a:t>result 1: 1</a:t>
            </a:r>
            <a:endParaRPr lang="en-US" sz="1200"/>
          </a:p>
        </p:txBody>
      </p:sp>
      <p:sp>
        <p:nvSpPr>
          <p:cNvPr id="42" name="Text Box 41"/>
          <p:cNvSpPr txBox="1"/>
          <p:nvPr/>
        </p:nvSpPr>
        <p:spPr>
          <a:xfrm>
            <a:off x="5232400" y="4091305"/>
            <a:ext cx="857250" cy="275590"/>
          </a:xfrm>
          <a:prstGeom prst="rect">
            <a:avLst/>
          </a:prstGeom>
          <a:noFill/>
        </p:spPr>
        <p:txBody>
          <a:bodyPr wrap="square" rtlCol="0">
            <a:spAutoFit/>
          </a:bodyPr>
          <a:p>
            <a:r>
              <a:rPr lang="en-US" sz="1200"/>
              <a:t>result 1: 1</a:t>
            </a:r>
            <a:endParaRPr lang="en-US" sz="1200"/>
          </a:p>
        </p:txBody>
      </p:sp>
      <p:cxnSp>
        <p:nvCxnSpPr>
          <p:cNvPr id="43" name="Straight Arrow Connector 42"/>
          <p:cNvCxnSpPr>
            <a:stCxn id="12" idx="4"/>
            <a:endCxn id="24" idx="0"/>
          </p:cNvCxnSpPr>
          <p:nvPr/>
        </p:nvCxnSpPr>
        <p:spPr>
          <a:xfrm>
            <a:off x="7831455" y="3572510"/>
            <a:ext cx="0" cy="521335"/>
          </a:xfrm>
          <a:prstGeom prst="straightConnector1">
            <a:avLst/>
          </a:prstGeom>
          <a:ln w="6350" cap="flat" cmpd="sng" algn="ctr">
            <a:solidFill>
              <a:schemeClr val="accent2"/>
            </a:solidFill>
            <a:prstDash val="dash"/>
            <a:miter lim="800000"/>
            <a:tailEnd type="arrow" w="med" len="med"/>
          </a:ln>
        </p:spPr>
        <p:style>
          <a:lnRef idx="0">
            <a:schemeClr val="accent2"/>
          </a:lnRef>
          <a:fillRef idx="0">
            <a:srgbClr val="FFFFFF"/>
          </a:fillRef>
          <a:effectRef idx="0">
            <a:srgbClr val="FFFFFF"/>
          </a:effectRef>
          <a:fontRef idx="minor">
            <a:schemeClr val="tx1"/>
          </a:fontRef>
        </p:style>
      </p:cxnSp>
      <p:cxnSp>
        <p:nvCxnSpPr>
          <p:cNvPr id="44" name="Straight Arrow Connector 43"/>
          <p:cNvCxnSpPr>
            <a:stCxn id="24" idx="3"/>
          </p:cNvCxnSpPr>
          <p:nvPr/>
        </p:nvCxnSpPr>
        <p:spPr>
          <a:xfrm flipH="1">
            <a:off x="5703570" y="4347845"/>
            <a:ext cx="2127885" cy="514350"/>
          </a:xfrm>
          <a:prstGeom prst="straightConnector1">
            <a:avLst/>
          </a:prstGeom>
          <a:ln w="6350" cap="flat" cmpd="sng" algn="ctr">
            <a:solidFill>
              <a:schemeClr val="accent2"/>
            </a:solidFill>
            <a:prstDash val="dash"/>
            <a:miter lim="800000"/>
            <a:tailEnd type="arrow" w="med" len="med"/>
          </a:ln>
        </p:spPr>
        <p:style>
          <a:lnRef idx="0">
            <a:schemeClr val="accent2"/>
          </a:lnRef>
          <a:fillRef idx="0">
            <a:srgbClr val="FFFFFF"/>
          </a:fillRef>
          <a:effectRef idx="0">
            <a:srgbClr val="FFFFFF"/>
          </a:effectRef>
          <a:fontRef idx="minor">
            <a:schemeClr val="tx1"/>
          </a:fontRef>
        </p:style>
      </p:cxnSp>
      <p:sp>
        <p:nvSpPr>
          <p:cNvPr id="45" name="Text Box 44"/>
          <p:cNvSpPr txBox="1"/>
          <p:nvPr/>
        </p:nvSpPr>
        <p:spPr>
          <a:xfrm>
            <a:off x="7442200" y="4093845"/>
            <a:ext cx="857250" cy="275590"/>
          </a:xfrm>
          <a:prstGeom prst="rect">
            <a:avLst/>
          </a:prstGeom>
          <a:noFill/>
        </p:spPr>
        <p:txBody>
          <a:bodyPr wrap="square" rtlCol="0">
            <a:spAutoFit/>
          </a:bodyPr>
          <a:p>
            <a:r>
              <a:rPr lang="en-US" sz="1200"/>
              <a:t>result 2: 1</a:t>
            </a:r>
            <a:endParaRPr lang="en-US" sz="1200"/>
          </a:p>
        </p:txBody>
      </p:sp>
      <p:sp>
        <p:nvSpPr>
          <p:cNvPr id="46" name="Text Box 45"/>
          <p:cNvSpPr txBox="1"/>
          <p:nvPr/>
        </p:nvSpPr>
        <p:spPr>
          <a:xfrm>
            <a:off x="5297805" y="5634355"/>
            <a:ext cx="857250" cy="260985"/>
          </a:xfrm>
          <a:prstGeom prst="rect">
            <a:avLst/>
          </a:prstGeom>
          <a:noFill/>
        </p:spPr>
        <p:txBody>
          <a:bodyPr wrap="square" rtlCol="0">
            <a:noAutofit/>
          </a:bodyPr>
          <a:p>
            <a:r>
              <a:rPr lang="en-US" sz="1200"/>
              <a:t>result 2: 1</a:t>
            </a:r>
            <a:endParaRPr lang="en-US" sz="1200"/>
          </a:p>
        </p:txBody>
      </p:sp>
      <p:sp>
        <p:nvSpPr>
          <p:cNvPr id="47" name="Text Box 46"/>
          <p:cNvSpPr txBox="1"/>
          <p:nvPr/>
        </p:nvSpPr>
        <p:spPr>
          <a:xfrm>
            <a:off x="3346450" y="4070350"/>
            <a:ext cx="718820" cy="275590"/>
          </a:xfrm>
          <a:prstGeom prst="rect">
            <a:avLst/>
          </a:prstGeom>
          <a:noFill/>
        </p:spPr>
        <p:txBody>
          <a:bodyPr wrap="square" rtlCol="0">
            <a:spAutoFit/>
          </a:bodyPr>
          <a:p>
            <a:r>
              <a:rPr lang="en-US" sz="1200"/>
              <a:t>offset: 1</a:t>
            </a:r>
            <a:endParaRPr lang="en-US" sz="1200"/>
          </a:p>
        </p:txBody>
      </p:sp>
      <p:sp>
        <p:nvSpPr>
          <p:cNvPr id="48" name="Text Box 47"/>
          <p:cNvSpPr txBox="1"/>
          <p:nvPr/>
        </p:nvSpPr>
        <p:spPr>
          <a:xfrm>
            <a:off x="5347970" y="5156200"/>
            <a:ext cx="818515" cy="275590"/>
          </a:xfrm>
          <a:prstGeom prst="rect">
            <a:avLst/>
          </a:prstGeom>
          <a:noFill/>
        </p:spPr>
        <p:txBody>
          <a:bodyPr wrap="square" rtlCol="0">
            <a:spAutoFit/>
          </a:bodyPr>
          <a:p>
            <a:r>
              <a:rPr lang="en-US" sz="1200"/>
              <a:t>offset: 1</a:t>
            </a:r>
            <a:endParaRPr lang="en-US" sz="1200"/>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p:cTn id="12" dur="500" fill="hold"/>
                                        <p:tgtEl>
                                          <p:spTgt spid="28"/>
                                        </p:tgtEl>
                                        <p:attrNameLst>
                                          <p:attrName>ppt_w</p:attrName>
                                        </p:attrNameLst>
                                      </p:cBhvr>
                                      <p:tavLst>
                                        <p:tav tm="0">
                                          <p:val>
                                            <p:fltVal val="0"/>
                                          </p:val>
                                        </p:tav>
                                        <p:tav tm="100000">
                                          <p:val>
                                            <p:strVal val="#ppt_w"/>
                                          </p:val>
                                        </p:tav>
                                      </p:tavLst>
                                    </p:anim>
                                    <p:anim calcmode="lin" valueType="num">
                                      <p:cBhvr>
                                        <p:cTn id="13" dur="500" fill="hold"/>
                                        <p:tgtEl>
                                          <p:spTgt spid="28"/>
                                        </p:tgtEl>
                                        <p:attrNameLst>
                                          <p:attrName>ppt_h</p:attrName>
                                        </p:attrNameLst>
                                      </p:cBhvr>
                                      <p:tavLst>
                                        <p:tav tm="0">
                                          <p:val>
                                            <p:fltVal val="0"/>
                                          </p:val>
                                        </p:tav>
                                        <p:tav tm="100000">
                                          <p:val>
                                            <p:strVal val="#ppt_h"/>
                                          </p:val>
                                        </p:tav>
                                      </p:tavLst>
                                    </p:anim>
                                    <p:animEffect transition="in" filter="fade">
                                      <p:cBhvr>
                                        <p:cTn id="14" dur="500"/>
                                        <p:tgtEl>
                                          <p:spTgt spid="2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p:cTn id="37" dur="500" fill="hold"/>
                                        <p:tgtEl>
                                          <p:spTgt spid="14"/>
                                        </p:tgtEl>
                                        <p:attrNameLst>
                                          <p:attrName>ppt_w</p:attrName>
                                        </p:attrNameLst>
                                      </p:cBhvr>
                                      <p:tavLst>
                                        <p:tav tm="0">
                                          <p:val>
                                            <p:fltVal val="0"/>
                                          </p:val>
                                        </p:tav>
                                        <p:tav tm="100000">
                                          <p:val>
                                            <p:strVal val="#ppt_w"/>
                                          </p:val>
                                        </p:tav>
                                      </p:tavLst>
                                    </p:anim>
                                    <p:anim calcmode="lin" valueType="num">
                                      <p:cBhvr>
                                        <p:cTn id="38" dur="500" fill="hold"/>
                                        <p:tgtEl>
                                          <p:spTgt spid="14"/>
                                        </p:tgtEl>
                                        <p:attrNameLst>
                                          <p:attrName>ppt_h</p:attrName>
                                        </p:attrNameLst>
                                      </p:cBhvr>
                                      <p:tavLst>
                                        <p:tav tm="0">
                                          <p:val>
                                            <p:fltVal val="0"/>
                                          </p:val>
                                        </p:tav>
                                        <p:tav tm="100000">
                                          <p:val>
                                            <p:strVal val="#ppt_h"/>
                                          </p:val>
                                        </p:tav>
                                      </p:tavLst>
                                    </p:anim>
                                    <p:animEffect transition="in" filter="fade">
                                      <p:cBhvr>
                                        <p:cTn id="39" dur="500"/>
                                        <p:tgtEl>
                                          <p:spTgt spid="14"/>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p:cTn id="42" dur="500" fill="hold"/>
                                        <p:tgtEl>
                                          <p:spTgt spid="15"/>
                                        </p:tgtEl>
                                        <p:attrNameLst>
                                          <p:attrName>ppt_w</p:attrName>
                                        </p:attrNameLst>
                                      </p:cBhvr>
                                      <p:tavLst>
                                        <p:tav tm="0">
                                          <p:val>
                                            <p:fltVal val="0"/>
                                          </p:val>
                                        </p:tav>
                                        <p:tav tm="100000">
                                          <p:val>
                                            <p:strVal val="#ppt_w"/>
                                          </p:val>
                                        </p:tav>
                                      </p:tavLst>
                                    </p:anim>
                                    <p:anim calcmode="lin" valueType="num">
                                      <p:cBhvr>
                                        <p:cTn id="43" dur="500" fill="hold"/>
                                        <p:tgtEl>
                                          <p:spTgt spid="15"/>
                                        </p:tgtEl>
                                        <p:attrNameLst>
                                          <p:attrName>ppt_h</p:attrName>
                                        </p:attrNameLst>
                                      </p:cBhvr>
                                      <p:tavLst>
                                        <p:tav tm="0">
                                          <p:val>
                                            <p:fltVal val="0"/>
                                          </p:val>
                                        </p:tav>
                                        <p:tav tm="100000">
                                          <p:val>
                                            <p:strVal val="#ppt_h"/>
                                          </p:val>
                                        </p:tav>
                                      </p:tavLst>
                                    </p:anim>
                                    <p:animEffect transition="in" filter="fade">
                                      <p:cBhvr>
                                        <p:cTn id="44" dur="500"/>
                                        <p:tgtEl>
                                          <p:spTgt spid="15"/>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500" fill="hold"/>
                                        <p:tgtEl>
                                          <p:spTgt spid="16"/>
                                        </p:tgtEl>
                                        <p:attrNameLst>
                                          <p:attrName>ppt_w</p:attrName>
                                        </p:attrNameLst>
                                      </p:cBhvr>
                                      <p:tavLst>
                                        <p:tav tm="0">
                                          <p:val>
                                            <p:fltVal val="0"/>
                                          </p:val>
                                        </p:tav>
                                        <p:tav tm="100000">
                                          <p:val>
                                            <p:strVal val="#ppt_w"/>
                                          </p:val>
                                        </p:tav>
                                      </p:tavLst>
                                    </p:anim>
                                    <p:anim calcmode="lin" valueType="num">
                                      <p:cBhvr>
                                        <p:cTn id="48" dur="500" fill="hold"/>
                                        <p:tgtEl>
                                          <p:spTgt spid="16"/>
                                        </p:tgtEl>
                                        <p:attrNameLst>
                                          <p:attrName>ppt_h</p:attrName>
                                        </p:attrNameLst>
                                      </p:cBhvr>
                                      <p:tavLst>
                                        <p:tav tm="0">
                                          <p:val>
                                            <p:fltVal val="0"/>
                                          </p:val>
                                        </p:tav>
                                        <p:tav tm="100000">
                                          <p:val>
                                            <p:strVal val="#ppt_h"/>
                                          </p:val>
                                        </p:tav>
                                      </p:tavLst>
                                    </p:anim>
                                    <p:animEffect transition="in" filter="fade">
                                      <p:cBhvr>
                                        <p:cTn id="49" dur="500"/>
                                        <p:tgtEl>
                                          <p:spTgt spid="16"/>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 calcmode="lin" valueType="num">
                                      <p:cBhvr>
                                        <p:cTn id="52" dur="500" fill="hold"/>
                                        <p:tgtEl>
                                          <p:spTgt spid="17"/>
                                        </p:tgtEl>
                                        <p:attrNameLst>
                                          <p:attrName>ppt_w</p:attrName>
                                        </p:attrNameLst>
                                      </p:cBhvr>
                                      <p:tavLst>
                                        <p:tav tm="0">
                                          <p:val>
                                            <p:fltVal val="0"/>
                                          </p:val>
                                        </p:tav>
                                        <p:tav tm="100000">
                                          <p:val>
                                            <p:strVal val="#ppt_w"/>
                                          </p:val>
                                        </p:tav>
                                      </p:tavLst>
                                    </p:anim>
                                    <p:anim calcmode="lin" valueType="num">
                                      <p:cBhvr>
                                        <p:cTn id="53" dur="500" fill="hold"/>
                                        <p:tgtEl>
                                          <p:spTgt spid="17"/>
                                        </p:tgtEl>
                                        <p:attrNameLst>
                                          <p:attrName>ppt_h</p:attrName>
                                        </p:attrNameLst>
                                      </p:cBhvr>
                                      <p:tavLst>
                                        <p:tav tm="0">
                                          <p:val>
                                            <p:fltVal val="0"/>
                                          </p:val>
                                        </p:tav>
                                        <p:tav tm="100000">
                                          <p:val>
                                            <p:strVal val="#ppt_h"/>
                                          </p:val>
                                        </p:tav>
                                      </p:tavLst>
                                    </p:anim>
                                    <p:animEffect transition="in" filter="fade">
                                      <p:cBhvr>
                                        <p:cTn id="54" dur="500"/>
                                        <p:tgtEl>
                                          <p:spTgt spid="17"/>
                                        </p:tgtEl>
                                      </p:cBhvr>
                                    </p:animEffect>
                                  </p:childTnLst>
                                </p:cTn>
                              </p:par>
                              <p:par>
                                <p:cTn id="55" presetID="53" presetClass="entr" presetSubtype="16" fill="hold" nodeType="withEffect">
                                  <p:stCondLst>
                                    <p:cond delay="0"/>
                                  </p:stCondLst>
                                  <p:childTnLst>
                                    <p:set>
                                      <p:cBhvr>
                                        <p:cTn id="56" dur="1" fill="hold">
                                          <p:stCondLst>
                                            <p:cond delay="0"/>
                                          </p:stCondLst>
                                        </p:cTn>
                                        <p:tgtEl>
                                          <p:spTgt spid="18"/>
                                        </p:tgtEl>
                                        <p:attrNameLst>
                                          <p:attrName>style.visibility</p:attrName>
                                        </p:attrNameLst>
                                      </p:cBhvr>
                                      <p:to>
                                        <p:strVal val="visible"/>
                                      </p:to>
                                    </p:set>
                                    <p:anim calcmode="lin" valueType="num">
                                      <p:cBhvr>
                                        <p:cTn id="57" dur="500" fill="hold"/>
                                        <p:tgtEl>
                                          <p:spTgt spid="18"/>
                                        </p:tgtEl>
                                        <p:attrNameLst>
                                          <p:attrName>ppt_w</p:attrName>
                                        </p:attrNameLst>
                                      </p:cBhvr>
                                      <p:tavLst>
                                        <p:tav tm="0">
                                          <p:val>
                                            <p:fltVal val="0"/>
                                          </p:val>
                                        </p:tav>
                                        <p:tav tm="100000">
                                          <p:val>
                                            <p:strVal val="#ppt_w"/>
                                          </p:val>
                                        </p:tav>
                                      </p:tavLst>
                                    </p:anim>
                                    <p:anim calcmode="lin" valueType="num">
                                      <p:cBhvr>
                                        <p:cTn id="58" dur="500" fill="hold"/>
                                        <p:tgtEl>
                                          <p:spTgt spid="18"/>
                                        </p:tgtEl>
                                        <p:attrNameLst>
                                          <p:attrName>ppt_h</p:attrName>
                                        </p:attrNameLst>
                                      </p:cBhvr>
                                      <p:tavLst>
                                        <p:tav tm="0">
                                          <p:val>
                                            <p:fltVal val="0"/>
                                          </p:val>
                                        </p:tav>
                                        <p:tav tm="100000">
                                          <p:val>
                                            <p:strVal val="#ppt_h"/>
                                          </p:val>
                                        </p:tav>
                                      </p:tavLst>
                                    </p:anim>
                                    <p:animEffect transition="in" filter="fade">
                                      <p:cBhvr>
                                        <p:cTn id="59" dur="500"/>
                                        <p:tgtEl>
                                          <p:spTgt spid="18"/>
                                        </p:tgtEl>
                                      </p:cBhvr>
                                    </p:animEffect>
                                  </p:childTnLst>
                                </p:cTn>
                              </p:par>
                              <p:par>
                                <p:cTn id="60" presetID="53" presetClass="entr" presetSubtype="16"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500" fill="hold"/>
                                        <p:tgtEl>
                                          <p:spTgt spid="19"/>
                                        </p:tgtEl>
                                        <p:attrNameLst>
                                          <p:attrName>ppt_w</p:attrName>
                                        </p:attrNameLst>
                                      </p:cBhvr>
                                      <p:tavLst>
                                        <p:tav tm="0">
                                          <p:val>
                                            <p:fltVal val="0"/>
                                          </p:val>
                                        </p:tav>
                                        <p:tav tm="100000">
                                          <p:val>
                                            <p:strVal val="#ppt_w"/>
                                          </p:val>
                                        </p:tav>
                                      </p:tavLst>
                                    </p:anim>
                                    <p:anim calcmode="lin" valueType="num">
                                      <p:cBhvr>
                                        <p:cTn id="63" dur="500" fill="hold"/>
                                        <p:tgtEl>
                                          <p:spTgt spid="19"/>
                                        </p:tgtEl>
                                        <p:attrNameLst>
                                          <p:attrName>ppt_h</p:attrName>
                                        </p:attrNameLst>
                                      </p:cBhvr>
                                      <p:tavLst>
                                        <p:tav tm="0">
                                          <p:val>
                                            <p:fltVal val="0"/>
                                          </p:val>
                                        </p:tav>
                                        <p:tav tm="100000">
                                          <p:val>
                                            <p:strVal val="#ppt_h"/>
                                          </p:val>
                                        </p:tav>
                                      </p:tavLst>
                                    </p:anim>
                                    <p:animEffect transition="in" filter="fade">
                                      <p:cBhvr>
                                        <p:cTn id="64" dur="500"/>
                                        <p:tgtEl>
                                          <p:spTgt spid="19"/>
                                        </p:tgtEl>
                                      </p:cBhvr>
                                    </p:animEffect>
                                  </p:childTnLst>
                                </p:cTn>
                              </p:par>
                              <p:par>
                                <p:cTn id="65" presetID="53" presetClass="entr" presetSubtype="16" fill="hold" nodeType="withEffect">
                                  <p:stCondLst>
                                    <p:cond delay="0"/>
                                  </p:stCondLst>
                                  <p:childTnLst>
                                    <p:set>
                                      <p:cBhvr>
                                        <p:cTn id="66" dur="1" fill="hold">
                                          <p:stCondLst>
                                            <p:cond delay="0"/>
                                          </p:stCondLst>
                                        </p:cTn>
                                        <p:tgtEl>
                                          <p:spTgt spid="20"/>
                                        </p:tgtEl>
                                        <p:attrNameLst>
                                          <p:attrName>style.visibility</p:attrName>
                                        </p:attrNameLst>
                                      </p:cBhvr>
                                      <p:to>
                                        <p:strVal val="visible"/>
                                      </p:to>
                                    </p:set>
                                    <p:anim calcmode="lin" valueType="num">
                                      <p:cBhvr>
                                        <p:cTn id="67" dur="500" fill="hold"/>
                                        <p:tgtEl>
                                          <p:spTgt spid="20"/>
                                        </p:tgtEl>
                                        <p:attrNameLst>
                                          <p:attrName>ppt_w</p:attrName>
                                        </p:attrNameLst>
                                      </p:cBhvr>
                                      <p:tavLst>
                                        <p:tav tm="0">
                                          <p:val>
                                            <p:fltVal val="0"/>
                                          </p:val>
                                        </p:tav>
                                        <p:tav tm="100000">
                                          <p:val>
                                            <p:strVal val="#ppt_w"/>
                                          </p:val>
                                        </p:tav>
                                      </p:tavLst>
                                    </p:anim>
                                    <p:anim calcmode="lin" valueType="num">
                                      <p:cBhvr>
                                        <p:cTn id="68" dur="500" fill="hold"/>
                                        <p:tgtEl>
                                          <p:spTgt spid="20"/>
                                        </p:tgtEl>
                                        <p:attrNameLst>
                                          <p:attrName>ppt_h</p:attrName>
                                        </p:attrNameLst>
                                      </p:cBhvr>
                                      <p:tavLst>
                                        <p:tav tm="0">
                                          <p:val>
                                            <p:fltVal val="0"/>
                                          </p:val>
                                        </p:tav>
                                        <p:tav tm="100000">
                                          <p:val>
                                            <p:strVal val="#ppt_h"/>
                                          </p:val>
                                        </p:tav>
                                      </p:tavLst>
                                    </p:anim>
                                    <p:animEffect transition="in" filter="fade">
                                      <p:cBhvr>
                                        <p:cTn id="69" dur="500"/>
                                        <p:tgtEl>
                                          <p:spTgt spid="20"/>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 calcmode="lin" valueType="num">
                                      <p:cBhvr>
                                        <p:cTn id="72" dur="500" fill="hold"/>
                                        <p:tgtEl>
                                          <p:spTgt spid="22"/>
                                        </p:tgtEl>
                                        <p:attrNameLst>
                                          <p:attrName>ppt_w</p:attrName>
                                        </p:attrNameLst>
                                      </p:cBhvr>
                                      <p:tavLst>
                                        <p:tav tm="0">
                                          <p:val>
                                            <p:fltVal val="0"/>
                                          </p:val>
                                        </p:tav>
                                        <p:tav tm="100000">
                                          <p:val>
                                            <p:strVal val="#ppt_w"/>
                                          </p:val>
                                        </p:tav>
                                      </p:tavLst>
                                    </p:anim>
                                    <p:anim calcmode="lin" valueType="num">
                                      <p:cBhvr>
                                        <p:cTn id="73" dur="500" fill="hold"/>
                                        <p:tgtEl>
                                          <p:spTgt spid="22"/>
                                        </p:tgtEl>
                                        <p:attrNameLst>
                                          <p:attrName>ppt_h</p:attrName>
                                        </p:attrNameLst>
                                      </p:cBhvr>
                                      <p:tavLst>
                                        <p:tav tm="0">
                                          <p:val>
                                            <p:fltVal val="0"/>
                                          </p:val>
                                        </p:tav>
                                        <p:tav tm="100000">
                                          <p:val>
                                            <p:strVal val="#ppt_h"/>
                                          </p:val>
                                        </p:tav>
                                      </p:tavLst>
                                    </p:anim>
                                    <p:animEffect transition="in" filter="fade">
                                      <p:cBhvr>
                                        <p:cTn id="74" dur="500"/>
                                        <p:tgtEl>
                                          <p:spTgt spid="22"/>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p:cTn id="77" dur="500" fill="hold"/>
                                        <p:tgtEl>
                                          <p:spTgt spid="23"/>
                                        </p:tgtEl>
                                        <p:attrNameLst>
                                          <p:attrName>ppt_w</p:attrName>
                                        </p:attrNameLst>
                                      </p:cBhvr>
                                      <p:tavLst>
                                        <p:tav tm="0">
                                          <p:val>
                                            <p:fltVal val="0"/>
                                          </p:val>
                                        </p:tav>
                                        <p:tav tm="100000">
                                          <p:val>
                                            <p:strVal val="#ppt_w"/>
                                          </p:val>
                                        </p:tav>
                                      </p:tavLst>
                                    </p:anim>
                                    <p:anim calcmode="lin" valueType="num">
                                      <p:cBhvr>
                                        <p:cTn id="78" dur="500" fill="hold"/>
                                        <p:tgtEl>
                                          <p:spTgt spid="23"/>
                                        </p:tgtEl>
                                        <p:attrNameLst>
                                          <p:attrName>ppt_h</p:attrName>
                                        </p:attrNameLst>
                                      </p:cBhvr>
                                      <p:tavLst>
                                        <p:tav tm="0">
                                          <p:val>
                                            <p:fltVal val="0"/>
                                          </p:val>
                                        </p:tav>
                                        <p:tav tm="100000">
                                          <p:val>
                                            <p:strVal val="#ppt_h"/>
                                          </p:val>
                                        </p:tav>
                                      </p:tavLst>
                                    </p:anim>
                                    <p:animEffect transition="in" filter="fade">
                                      <p:cBhvr>
                                        <p:cTn id="79" dur="500"/>
                                        <p:tgtEl>
                                          <p:spTgt spid="23"/>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24"/>
                                        </p:tgtEl>
                                        <p:attrNameLst>
                                          <p:attrName>style.visibility</p:attrName>
                                        </p:attrNameLst>
                                      </p:cBhvr>
                                      <p:to>
                                        <p:strVal val="visible"/>
                                      </p:to>
                                    </p:set>
                                    <p:anim calcmode="lin" valueType="num">
                                      <p:cBhvr>
                                        <p:cTn id="82" dur="500" fill="hold"/>
                                        <p:tgtEl>
                                          <p:spTgt spid="24"/>
                                        </p:tgtEl>
                                        <p:attrNameLst>
                                          <p:attrName>ppt_w</p:attrName>
                                        </p:attrNameLst>
                                      </p:cBhvr>
                                      <p:tavLst>
                                        <p:tav tm="0">
                                          <p:val>
                                            <p:fltVal val="0"/>
                                          </p:val>
                                        </p:tav>
                                        <p:tav tm="100000">
                                          <p:val>
                                            <p:strVal val="#ppt_w"/>
                                          </p:val>
                                        </p:tav>
                                      </p:tavLst>
                                    </p:anim>
                                    <p:anim calcmode="lin" valueType="num">
                                      <p:cBhvr>
                                        <p:cTn id="83" dur="500" fill="hold"/>
                                        <p:tgtEl>
                                          <p:spTgt spid="24"/>
                                        </p:tgtEl>
                                        <p:attrNameLst>
                                          <p:attrName>ppt_h</p:attrName>
                                        </p:attrNameLst>
                                      </p:cBhvr>
                                      <p:tavLst>
                                        <p:tav tm="0">
                                          <p:val>
                                            <p:fltVal val="0"/>
                                          </p:val>
                                        </p:tav>
                                        <p:tav tm="100000">
                                          <p:val>
                                            <p:strVal val="#ppt_h"/>
                                          </p:val>
                                        </p:tav>
                                      </p:tavLst>
                                    </p:anim>
                                    <p:animEffect transition="in" filter="fade">
                                      <p:cBhvr>
                                        <p:cTn id="84" dur="500"/>
                                        <p:tgtEl>
                                          <p:spTgt spid="24"/>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26"/>
                                        </p:tgtEl>
                                        <p:attrNameLst>
                                          <p:attrName>style.visibility</p:attrName>
                                        </p:attrNameLst>
                                      </p:cBhvr>
                                      <p:to>
                                        <p:strVal val="visible"/>
                                      </p:to>
                                    </p:set>
                                    <p:anim calcmode="lin" valueType="num">
                                      <p:cBhvr>
                                        <p:cTn id="87" dur="500" fill="hold"/>
                                        <p:tgtEl>
                                          <p:spTgt spid="26"/>
                                        </p:tgtEl>
                                        <p:attrNameLst>
                                          <p:attrName>ppt_w</p:attrName>
                                        </p:attrNameLst>
                                      </p:cBhvr>
                                      <p:tavLst>
                                        <p:tav tm="0">
                                          <p:val>
                                            <p:fltVal val="0"/>
                                          </p:val>
                                        </p:tav>
                                        <p:tav tm="100000">
                                          <p:val>
                                            <p:strVal val="#ppt_w"/>
                                          </p:val>
                                        </p:tav>
                                      </p:tavLst>
                                    </p:anim>
                                    <p:anim calcmode="lin" valueType="num">
                                      <p:cBhvr>
                                        <p:cTn id="88" dur="500" fill="hold"/>
                                        <p:tgtEl>
                                          <p:spTgt spid="26"/>
                                        </p:tgtEl>
                                        <p:attrNameLst>
                                          <p:attrName>ppt_h</p:attrName>
                                        </p:attrNameLst>
                                      </p:cBhvr>
                                      <p:tavLst>
                                        <p:tav tm="0">
                                          <p:val>
                                            <p:fltVal val="0"/>
                                          </p:val>
                                        </p:tav>
                                        <p:tav tm="100000">
                                          <p:val>
                                            <p:strVal val="#ppt_h"/>
                                          </p:val>
                                        </p:tav>
                                      </p:tavLst>
                                    </p:anim>
                                    <p:animEffect transition="in" filter="fade">
                                      <p:cBhvr>
                                        <p:cTn id="89" dur="500"/>
                                        <p:tgtEl>
                                          <p:spTgt spid="26"/>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 calcmode="lin" valueType="num">
                                      <p:cBhvr>
                                        <p:cTn id="92" dur="500" fill="hold"/>
                                        <p:tgtEl>
                                          <p:spTgt spid="31"/>
                                        </p:tgtEl>
                                        <p:attrNameLst>
                                          <p:attrName>ppt_w</p:attrName>
                                        </p:attrNameLst>
                                      </p:cBhvr>
                                      <p:tavLst>
                                        <p:tav tm="0">
                                          <p:val>
                                            <p:fltVal val="0"/>
                                          </p:val>
                                        </p:tav>
                                        <p:tav tm="100000">
                                          <p:val>
                                            <p:strVal val="#ppt_w"/>
                                          </p:val>
                                        </p:tav>
                                      </p:tavLst>
                                    </p:anim>
                                    <p:anim calcmode="lin" valueType="num">
                                      <p:cBhvr>
                                        <p:cTn id="93" dur="500" fill="hold"/>
                                        <p:tgtEl>
                                          <p:spTgt spid="31"/>
                                        </p:tgtEl>
                                        <p:attrNameLst>
                                          <p:attrName>ppt_h</p:attrName>
                                        </p:attrNameLst>
                                      </p:cBhvr>
                                      <p:tavLst>
                                        <p:tav tm="0">
                                          <p:val>
                                            <p:fltVal val="0"/>
                                          </p:val>
                                        </p:tav>
                                        <p:tav tm="100000">
                                          <p:val>
                                            <p:strVal val="#ppt_h"/>
                                          </p:val>
                                        </p:tav>
                                      </p:tavLst>
                                    </p:anim>
                                    <p:animEffect transition="in" filter="fade">
                                      <p:cBhvr>
                                        <p:cTn id="94" dur="500"/>
                                        <p:tgtEl>
                                          <p:spTgt spid="31"/>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32"/>
                                        </p:tgtEl>
                                        <p:attrNameLst>
                                          <p:attrName>style.visibility</p:attrName>
                                        </p:attrNameLst>
                                      </p:cBhvr>
                                      <p:to>
                                        <p:strVal val="visible"/>
                                      </p:to>
                                    </p:set>
                                    <p:anim calcmode="lin" valueType="num">
                                      <p:cBhvr>
                                        <p:cTn id="97" dur="500" fill="hold"/>
                                        <p:tgtEl>
                                          <p:spTgt spid="32"/>
                                        </p:tgtEl>
                                        <p:attrNameLst>
                                          <p:attrName>ppt_w</p:attrName>
                                        </p:attrNameLst>
                                      </p:cBhvr>
                                      <p:tavLst>
                                        <p:tav tm="0">
                                          <p:val>
                                            <p:fltVal val="0"/>
                                          </p:val>
                                        </p:tav>
                                        <p:tav tm="100000">
                                          <p:val>
                                            <p:strVal val="#ppt_w"/>
                                          </p:val>
                                        </p:tav>
                                      </p:tavLst>
                                    </p:anim>
                                    <p:anim calcmode="lin" valueType="num">
                                      <p:cBhvr>
                                        <p:cTn id="98" dur="500" fill="hold"/>
                                        <p:tgtEl>
                                          <p:spTgt spid="32"/>
                                        </p:tgtEl>
                                        <p:attrNameLst>
                                          <p:attrName>ppt_h</p:attrName>
                                        </p:attrNameLst>
                                      </p:cBhvr>
                                      <p:tavLst>
                                        <p:tav tm="0">
                                          <p:val>
                                            <p:fltVal val="0"/>
                                          </p:val>
                                        </p:tav>
                                        <p:tav tm="100000">
                                          <p:val>
                                            <p:strVal val="#ppt_h"/>
                                          </p:val>
                                        </p:tav>
                                      </p:tavLst>
                                    </p:anim>
                                    <p:animEffect transition="in" filter="fade">
                                      <p:cBhvr>
                                        <p:cTn id="99" dur="500"/>
                                        <p:tgtEl>
                                          <p:spTgt spid="32"/>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33"/>
                                        </p:tgtEl>
                                        <p:attrNameLst>
                                          <p:attrName>style.visibility</p:attrName>
                                        </p:attrNameLst>
                                      </p:cBhvr>
                                      <p:to>
                                        <p:strVal val="visible"/>
                                      </p:to>
                                    </p:set>
                                    <p:anim calcmode="lin" valueType="num">
                                      <p:cBhvr>
                                        <p:cTn id="102" dur="500" fill="hold"/>
                                        <p:tgtEl>
                                          <p:spTgt spid="33"/>
                                        </p:tgtEl>
                                        <p:attrNameLst>
                                          <p:attrName>ppt_w</p:attrName>
                                        </p:attrNameLst>
                                      </p:cBhvr>
                                      <p:tavLst>
                                        <p:tav tm="0">
                                          <p:val>
                                            <p:fltVal val="0"/>
                                          </p:val>
                                        </p:tav>
                                        <p:tav tm="100000">
                                          <p:val>
                                            <p:strVal val="#ppt_w"/>
                                          </p:val>
                                        </p:tav>
                                      </p:tavLst>
                                    </p:anim>
                                    <p:anim calcmode="lin" valueType="num">
                                      <p:cBhvr>
                                        <p:cTn id="103" dur="500" fill="hold"/>
                                        <p:tgtEl>
                                          <p:spTgt spid="33"/>
                                        </p:tgtEl>
                                        <p:attrNameLst>
                                          <p:attrName>ppt_h</p:attrName>
                                        </p:attrNameLst>
                                      </p:cBhvr>
                                      <p:tavLst>
                                        <p:tav tm="0">
                                          <p:val>
                                            <p:fltVal val="0"/>
                                          </p:val>
                                        </p:tav>
                                        <p:tav tm="100000">
                                          <p:val>
                                            <p:strVal val="#ppt_h"/>
                                          </p:val>
                                        </p:tav>
                                      </p:tavLst>
                                    </p:anim>
                                    <p:animEffect transition="in" filter="fade">
                                      <p:cBhvr>
                                        <p:cTn id="104" dur="500"/>
                                        <p:tgtEl>
                                          <p:spTgt spid="33"/>
                                        </p:tgtEl>
                                      </p:cBhvr>
                                    </p:animEffect>
                                  </p:childTnLst>
                                </p:cTn>
                              </p:par>
                            </p:childTnLst>
                          </p:cTn>
                        </p:par>
                      </p:childTnLst>
                    </p:cTn>
                  </p:par>
                  <p:par>
                    <p:cTn id="105" fill="hold">
                      <p:stCondLst>
                        <p:cond delay="indefinite"/>
                      </p:stCondLst>
                      <p:childTnLst>
                        <p:par>
                          <p:cTn id="106" fill="hold">
                            <p:stCondLst>
                              <p:cond delay="0"/>
                            </p:stCondLst>
                            <p:childTnLst>
                              <p:par>
                                <p:cTn id="107" presetID="26" presetClass="emph" presetSubtype="0" fill="hold" grpId="1" nodeType="clickEffect">
                                  <p:stCondLst>
                                    <p:cond delay="0"/>
                                  </p:stCondLst>
                                  <p:childTnLst>
                                    <p:animEffect transition="out" filter="fade">
                                      <p:cBhvr>
                                        <p:cTn id="108" dur="500" tmFilter="0, 0; .2, .5; .8, .5; 1, 0"/>
                                        <p:tgtEl>
                                          <p:spTgt spid="16"/>
                                        </p:tgtEl>
                                      </p:cBhvr>
                                    </p:animEffect>
                                    <p:animScale>
                                      <p:cBhvr>
                                        <p:cTn id="109" dur="250" autoRev="1" fill="hold"/>
                                        <p:tgtEl>
                                          <p:spTgt spid="16"/>
                                        </p:tgtEl>
                                      </p:cBhvr>
                                      <p:by x="105000" y="105000"/>
                                    </p:animScale>
                                  </p:childTnLst>
                                </p:cTn>
                              </p:par>
                              <p:par>
                                <p:cTn id="110" presetID="21" presetClass="entr" presetSubtype="1" fill="hold" nodeType="withEffect">
                                  <p:stCondLst>
                                    <p:cond delay="100"/>
                                  </p:stCondLst>
                                  <p:childTnLst>
                                    <p:set>
                                      <p:cBhvr>
                                        <p:cTn id="111" dur="1000" fill="hold">
                                          <p:stCondLst>
                                            <p:cond delay="0"/>
                                          </p:stCondLst>
                                        </p:cTn>
                                        <p:tgtEl>
                                          <p:spTgt spid="37"/>
                                        </p:tgtEl>
                                        <p:attrNameLst>
                                          <p:attrName>style.visibility</p:attrName>
                                        </p:attrNameLst>
                                      </p:cBhvr>
                                      <p:to>
                                        <p:strVal val="visible"/>
                                      </p:to>
                                    </p:set>
                                    <p:animEffect transition="in" filter="wheel(1)">
                                      <p:cBhvr>
                                        <p:cTn id="112" dur="1000"/>
                                        <p:tgtEl>
                                          <p:spTgt spid="37"/>
                                        </p:tgtEl>
                                      </p:cBhvr>
                                    </p:animEffect>
                                  </p:childTnLst>
                                </p:cTn>
                              </p:par>
                              <p:par>
                                <p:cTn id="113" presetID="1" presetClass="entr" presetSubtype="0" fill="hold" grpId="0" nodeType="withEffect">
                                  <p:stCondLst>
                                    <p:cond delay="200"/>
                                  </p:stCondLst>
                                  <p:childTnLst>
                                    <p:set>
                                      <p:cBhvr>
                                        <p:cTn id="114" dur="1" fill="hold">
                                          <p:stCondLst>
                                            <p:cond delay="0"/>
                                          </p:stCondLst>
                                        </p:cTn>
                                        <p:tgtEl>
                                          <p:spTgt spid="35"/>
                                        </p:tgtEl>
                                        <p:attrNameLst>
                                          <p:attrName>style.visibility</p:attrName>
                                        </p:attrNameLst>
                                      </p:cBhvr>
                                      <p:to>
                                        <p:strVal val="visible"/>
                                      </p:to>
                                    </p:set>
                                  </p:childTnLst>
                                </p:cTn>
                              </p:par>
                              <p:par>
                                <p:cTn id="115" presetID="21" presetClass="entr" presetSubtype="1" fill="hold" nodeType="withEffect">
                                  <p:stCondLst>
                                    <p:cond delay="300"/>
                                  </p:stCondLst>
                                  <p:childTnLst>
                                    <p:set>
                                      <p:cBhvr>
                                        <p:cTn id="116" dur="1000" fill="hold">
                                          <p:stCondLst>
                                            <p:cond delay="0"/>
                                          </p:stCondLst>
                                        </p:cTn>
                                        <p:tgtEl>
                                          <p:spTgt spid="38"/>
                                        </p:tgtEl>
                                        <p:attrNameLst>
                                          <p:attrName>style.visibility</p:attrName>
                                        </p:attrNameLst>
                                      </p:cBhvr>
                                      <p:to>
                                        <p:strVal val="visible"/>
                                      </p:to>
                                    </p:set>
                                    <p:animEffect transition="in" filter="wheel(1)">
                                      <p:cBhvr>
                                        <p:cTn id="117" dur="1000"/>
                                        <p:tgtEl>
                                          <p:spTgt spid="38"/>
                                        </p:tgtEl>
                                      </p:cBhvr>
                                    </p:animEffect>
                                  </p:childTnLst>
                                </p:cTn>
                              </p:par>
                              <p:par>
                                <p:cTn id="118" presetID="1" presetClass="entr" presetSubtype="0" fill="hold" grpId="0" nodeType="withEffect">
                                  <p:stCondLst>
                                    <p:cond delay="400"/>
                                  </p:stCondLst>
                                  <p:childTnLst>
                                    <p:set>
                                      <p:cBhvr>
                                        <p:cTn id="119" dur="1" fill="hold">
                                          <p:stCondLst>
                                            <p:cond delay="0"/>
                                          </p:stCondLst>
                                        </p:cTn>
                                        <p:tgtEl>
                                          <p:spTgt spid="36"/>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26" presetClass="emph" presetSubtype="0" fill="hold" grpId="1" nodeType="clickEffect">
                                  <p:stCondLst>
                                    <p:cond delay="0"/>
                                  </p:stCondLst>
                                  <p:childTnLst>
                                    <p:animEffect transition="out" filter="fade">
                                      <p:cBhvr>
                                        <p:cTn id="123" dur="2000" tmFilter="0, 0; .2, .5; .8, .5; 1, 0"/>
                                        <p:tgtEl>
                                          <p:spTgt spid="11"/>
                                        </p:tgtEl>
                                      </p:cBhvr>
                                    </p:animEffect>
                                    <p:animScale>
                                      <p:cBhvr>
                                        <p:cTn id="124" dur="2000" autoRev="1" fill="hold"/>
                                        <p:tgtEl>
                                          <p:spTgt spid="11"/>
                                        </p:tgtEl>
                                      </p:cBhvr>
                                      <p:by x="105000" y="105000"/>
                                    </p:animScale>
                                  </p:childTnLst>
                                </p:cTn>
                              </p:par>
                              <p:par>
                                <p:cTn id="125" presetID="21" presetClass="entr" presetSubtype="1" fill="hold" nodeType="withEffect">
                                  <p:stCondLst>
                                    <p:cond delay="100"/>
                                  </p:stCondLst>
                                  <p:childTnLst>
                                    <p:set>
                                      <p:cBhvr>
                                        <p:cTn id="126" dur="1000" fill="hold">
                                          <p:stCondLst>
                                            <p:cond delay="0"/>
                                          </p:stCondLst>
                                        </p:cTn>
                                        <p:tgtEl>
                                          <p:spTgt spid="39"/>
                                        </p:tgtEl>
                                        <p:attrNameLst>
                                          <p:attrName>style.visibility</p:attrName>
                                        </p:attrNameLst>
                                      </p:cBhvr>
                                      <p:to>
                                        <p:strVal val="visible"/>
                                      </p:to>
                                    </p:set>
                                    <p:animEffect transition="in" filter="wheel(1)">
                                      <p:cBhvr>
                                        <p:cTn id="127" dur="1000"/>
                                        <p:tgtEl>
                                          <p:spTgt spid="39"/>
                                        </p:tgtEl>
                                      </p:cBhvr>
                                    </p:animEffect>
                                  </p:childTnLst>
                                </p:cTn>
                              </p:par>
                              <p:par>
                                <p:cTn id="128" presetID="1" presetClass="entr" presetSubtype="0" fill="hold" grpId="0" nodeType="withEffect">
                                  <p:stCondLst>
                                    <p:cond delay="300"/>
                                  </p:stCondLst>
                                  <p:childTnLst>
                                    <p:set>
                                      <p:cBhvr>
                                        <p:cTn id="129" dur="1" fill="hold">
                                          <p:stCondLst>
                                            <p:cond delay="0"/>
                                          </p:stCondLst>
                                        </p:cTn>
                                        <p:tgtEl>
                                          <p:spTgt spid="42"/>
                                        </p:tgtEl>
                                        <p:attrNameLst>
                                          <p:attrName>style.visibility</p:attrName>
                                        </p:attrNameLst>
                                      </p:cBhvr>
                                      <p:to>
                                        <p:strVal val="visible"/>
                                      </p:to>
                                    </p:set>
                                  </p:childTnLst>
                                </p:cTn>
                              </p:par>
                              <p:par>
                                <p:cTn id="130" presetID="21" presetClass="entr" presetSubtype="1" fill="hold" nodeType="withEffect">
                                  <p:stCondLst>
                                    <p:cond delay="400"/>
                                  </p:stCondLst>
                                  <p:childTnLst>
                                    <p:set>
                                      <p:cBhvr>
                                        <p:cTn id="131" dur="1" fill="hold">
                                          <p:stCondLst>
                                            <p:cond delay="0"/>
                                          </p:stCondLst>
                                        </p:cTn>
                                        <p:tgtEl>
                                          <p:spTgt spid="40"/>
                                        </p:tgtEl>
                                        <p:attrNameLst>
                                          <p:attrName>style.visibility</p:attrName>
                                        </p:attrNameLst>
                                      </p:cBhvr>
                                      <p:to>
                                        <p:strVal val="visible"/>
                                      </p:to>
                                    </p:set>
                                    <p:animEffect transition="in" filter="wheel(1)">
                                      <p:cBhvr>
                                        <p:cTn id="132" dur="2000"/>
                                        <p:tgtEl>
                                          <p:spTgt spid="40"/>
                                        </p:tgtEl>
                                      </p:cBhvr>
                                    </p:animEffect>
                                  </p:childTnLst>
                                </p:cTn>
                              </p:par>
                              <p:par>
                                <p:cTn id="133" presetID="1" presetClass="entr" presetSubtype="0" fill="hold" grpId="0" nodeType="withEffect">
                                  <p:stCondLst>
                                    <p:cond delay="500"/>
                                  </p:stCondLst>
                                  <p:childTnLst>
                                    <p:set>
                                      <p:cBhvr>
                                        <p:cTn id="134" dur="1" fill="hold">
                                          <p:stCondLst>
                                            <p:cond delay="0"/>
                                          </p:stCondLst>
                                        </p:cTn>
                                        <p:tgtEl>
                                          <p:spTgt spid="41"/>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26" presetClass="emph" presetSubtype="0" fill="hold" grpId="1" nodeType="clickEffect">
                                  <p:stCondLst>
                                    <p:cond delay="0"/>
                                  </p:stCondLst>
                                  <p:childTnLst>
                                    <p:animEffect transition="out" filter="fade">
                                      <p:cBhvr>
                                        <p:cTn id="138" dur="500" tmFilter="0, 0; .2, .5; .8, .5; 1, 0"/>
                                        <p:tgtEl>
                                          <p:spTgt spid="12"/>
                                        </p:tgtEl>
                                      </p:cBhvr>
                                    </p:animEffect>
                                    <p:animScale>
                                      <p:cBhvr>
                                        <p:cTn id="139" dur="250" autoRev="1" fill="hold"/>
                                        <p:tgtEl>
                                          <p:spTgt spid="12"/>
                                        </p:tgtEl>
                                      </p:cBhvr>
                                      <p:by x="105000" y="105000"/>
                                    </p:animScale>
                                  </p:childTnLst>
                                </p:cTn>
                              </p:par>
                              <p:par>
                                <p:cTn id="140" presetID="21" presetClass="entr" presetSubtype="1" fill="hold" nodeType="withEffect">
                                  <p:stCondLst>
                                    <p:cond delay="0"/>
                                  </p:stCondLst>
                                  <p:childTnLst>
                                    <p:set>
                                      <p:cBhvr>
                                        <p:cTn id="141" dur="500" fill="hold">
                                          <p:stCondLst>
                                            <p:cond delay="0"/>
                                          </p:stCondLst>
                                        </p:cTn>
                                        <p:tgtEl>
                                          <p:spTgt spid="43"/>
                                        </p:tgtEl>
                                        <p:attrNameLst>
                                          <p:attrName>style.visibility</p:attrName>
                                        </p:attrNameLst>
                                      </p:cBhvr>
                                      <p:to>
                                        <p:strVal val="visible"/>
                                      </p:to>
                                    </p:set>
                                    <p:animEffect transition="in" filter="wheel(1)">
                                      <p:cBhvr>
                                        <p:cTn id="142" dur="500"/>
                                        <p:tgtEl>
                                          <p:spTgt spid="43"/>
                                        </p:tgtEl>
                                      </p:cBhvr>
                                    </p:animEffect>
                                  </p:childTnLst>
                                </p:cTn>
                              </p:par>
                              <p:par>
                                <p:cTn id="143" presetID="1" presetClass="entr" presetSubtype="0" fill="hold" grpId="0" nodeType="withEffect">
                                  <p:stCondLst>
                                    <p:cond delay="0"/>
                                  </p:stCondLst>
                                  <p:childTnLst>
                                    <p:set>
                                      <p:cBhvr>
                                        <p:cTn id="144" dur="1" fill="hold">
                                          <p:stCondLst>
                                            <p:cond delay="0"/>
                                          </p:stCondLst>
                                        </p:cTn>
                                        <p:tgtEl>
                                          <p:spTgt spid="45"/>
                                        </p:tgtEl>
                                        <p:attrNameLst>
                                          <p:attrName>style.visibility</p:attrName>
                                        </p:attrNameLst>
                                      </p:cBhvr>
                                      <p:to>
                                        <p:strVal val="visible"/>
                                      </p:to>
                                    </p:set>
                                  </p:childTnLst>
                                </p:cTn>
                              </p:par>
                              <p:par>
                                <p:cTn id="145" presetID="21" presetClass="entr" presetSubtype="1" fill="hold" nodeType="withEffect">
                                  <p:stCondLst>
                                    <p:cond delay="0"/>
                                  </p:stCondLst>
                                  <p:childTnLst>
                                    <p:set>
                                      <p:cBhvr>
                                        <p:cTn id="146" dur="500" fill="hold">
                                          <p:stCondLst>
                                            <p:cond delay="0"/>
                                          </p:stCondLst>
                                        </p:cTn>
                                        <p:tgtEl>
                                          <p:spTgt spid="44"/>
                                        </p:tgtEl>
                                        <p:attrNameLst>
                                          <p:attrName>style.visibility</p:attrName>
                                        </p:attrNameLst>
                                      </p:cBhvr>
                                      <p:to>
                                        <p:strVal val="visible"/>
                                      </p:to>
                                    </p:set>
                                    <p:animEffect transition="in" filter="wheel(1)">
                                      <p:cBhvr>
                                        <p:cTn id="147" dur="500"/>
                                        <p:tgtEl>
                                          <p:spTgt spid="44"/>
                                        </p:tgtEl>
                                      </p:cBhvr>
                                    </p:animEffect>
                                  </p:childTnLst>
                                </p:cTn>
                              </p:par>
                              <p:par>
                                <p:cTn id="148" presetID="1" presetClass="entr" presetSubtype="0" fill="hold" grpId="0" nodeType="withEffect">
                                  <p:stCondLst>
                                    <p:cond delay="0"/>
                                  </p:stCondLst>
                                  <p:childTnLst>
                                    <p:set>
                                      <p:cBhvr>
                                        <p:cTn id="149" dur="1" fill="hold">
                                          <p:stCondLst>
                                            <p:cond delay="0"/>
                                          </p:stCondLst>
                                        </p:cTn>
                                        <p:tgtEl>
                                          <p:spTgt spid="46"/>
                                        </p:tgtEl>
                                        <p:attrNameLst>
                                          <p:attrName>style.visibility</p:attrName>
                                        </p:attrNameLst>
                                      </p:cBhvr>
                                      <p:to>
                                        <p:strVal val="visible"/>
                                      </p:to>
                                    </p:set>
                                  </p:childTnLst>
                                </p:cTn>
                              </p:par>
                            </p:childTnLst>
                          </p:cTn>
                        </p:par>
                      </p:childTnLst>
                    </p:cTn>
                  </p:par>
                  <p:par>
                    <p:cTn id="150" fill="hold">
                      <p:stCondLst>
                        <p:cond delay="indefinite"/>
                      </p:stCondLst>
                      <p:childTnLst>
                        <p:par>
                          <p:cTn id="151" fill="hold">
                            <p:stCondLst>
                              <p:cond delay="0"/>
                            </p:stCondLst>
                            <p:childTnLst>
                              <p:par>
                                <p:cTn id="152" presetID="26" presetClass="emph" presetSubtype="0" fill="hold" grpId="1" nodeType="clickEffect">
                                  <p:stCondLst>
                                    <p:cond delay="0"/>
                                  </p:stCondLst>
                                  <p:childTnLst>
                                    <p:animEffect transition="out" filter="fade">
                                      <p:cBhvr>
                                        <p:cTn id="153" dur="500" tmFilter="0, 0; .2, .5; .8, .5; 1, 0"/>
                                        <p:tgtEl>
                                          <p:spTgt spid="15"/>
                                        </p:tgtEl>
                                      </p:cBhvr>
                                    </p:animEffect>
                                    <p:animScale>
                                      <p:cBhvr>
                                        <p:cTn id="154" dur="250" autoRev="1" fill="hold"/>
                                        <p:tgtEl>
                                          <p:spTgt spid="15"/>
                                        </p:tgtEl>
                                      </p:cBhvr>
                                      <p:by x="105000" y="105000"/>
                                    </p:animScale>
                                  </p:childTnLst>
                                </p:cTn>
                              </p:par>
                            </p:childTnLst>
                          </p:cTn>
                        </p:par>
                      </p:childTnLst>
                    </p:cTn>
                  </p:par>
                  <p:par>
                    <p:cTn id="155" fill="hold">
                      <p:stCondLst>
                        <p:cond delay="indefinite"/>
                      </p:stCondLst>
                      <p:childTnLst>
                        <p:par>
                          <p:cTn id="156" fill="hold">
                            <p:stCondLst>
                              <p:cond delay="0"/>
                            </p:stCondLst>
                            <p:childTnLst>
                              <p:par>
                                <p:cTn id="157" presetID="26" presetClass="emph" presetSubtype="0" fill="hold" grpId="1" nodeType="clickEffect">
                                  <p:stCondLst>
                                    <p:cond delay="0"/>
                                  </p:stCondLst>
                                  <p:childTnLst>
                                    <p:animEffect transition="out" filter="fade">
                                      <p:cBhvr>
                                        <p:cTn id="158" dur="500" tmFilter="0, 0; .2, .5; .8, .5; 1, 0"/>
                                        <p:tgtEl>
                                          <p:spTgt spid="14"/>
                                        </p:tgtEl>
                                      </p:cBhvr>
                                    </p:animEffect>
                                    <p:animScale>
                                      <p:cBhvr>
                                        <p:cTn id="159" dur="250" autoRev="1" fill="hold"/>
                                        <p:tgtEl>
                                          <p:spTgt spid="14"/>
                                        </p:tgtEl>
                                      </p:cBhvr>
                                      <p:by x="105000" y="105000"/>
                                    </p:animScale>
                                  </p:childTnLst>
                                </p:cTn>
                              </p:par>
                              <p:par>
                                <p:cTn id="160" presetID="1" presetClass="entr" presetSubtype="0" fill="hold" grpId="0" nodeType="withEffect">
                                  <p:stCondLst>
                                    <p:cond delay="200"/>
                                  </p:stCondLst>
                                  <p:childTnLst>
                                    <p:set>
                                      <p:cBhvr>
                                        <p:cTn id="161" dur="1" fill="hold">
                                          <p:stCondLst>
                                            <p:cond delay="0"/>
                                          </p:stCondLst>
                                        </p:cTn>
                                        <p:tgtEl>
                                          <p:spTgt spid="47"/>
                                        </p:tgtEl>
                                        <p:attrNameLst>
                                          <p:attrName>style.visibility</p:attrName>
                                        </p:attrNameLst>
                                      </p:cBhvr>
                                      <p:to>
                                        <p:strVal val="visible"/>
                                      </p:to>
                                    </p:set>
                                  </p:childTnLst>
                                </p:cTn>
                              </p:par>
                            </p:childTnLst>
                          </p:cTn>
                        </p:par>
                      </p:childTnLst>
                    </p:cTn>
                  </p:par>
                  <p:par>
                    <p:cTn id="162" fill="hold">
                      <p:stCondLst>
                        <p:cond delay="indefinite"/>
                      </p:stCondLst>
                      <p:childTnLst>
                        <p:par>
                          <p:cTn id="163" fill="hold">
                            <p:stCondLst>
                              <p:cond delay="0"/>
                            </p:stCondLst>
                            <p:childTnLst>
                              <p:par>
                                <p:cTn id="164" presetID="1" presetClass="entr" presetSubtype="0" fill="hold" grpId="1" nodeType="clickEffect">
                                  <p:stCondLst>
                                    <p:cond delay="0"/>
                                  </p:stCondLst>
                                  <p:childTnLst>
                                    <p:set>
                                      <p:cBhvr>
                                        <p:cTn id="165" dur="1" fill="hold">
                                          <p:stCondLst>
                                            <p:cond delay="0"/>
                                          </p:stCondLst>
                                        </p:cTn>
                                        <p:tgtEl>
                                          <p:spTgt spid="47"/>
                                        </p:tgtEl>
                                        <p:attrNameLst>
                                          <p:attrName>style.visibility</p:attrName>
                                        </p:attrNameLst>
                                      </p:cBhvr>
                                      <p:to>
                                        <p:strVal val="visible"/>
                                      </p:to>
                                    </p:set>
                                  </p:childTnLst>
                                </p:cTn>
                              </p:par>
                              <p:par>
                                <p:cTn id="166" presetID="1" presetClass="entr" presetSubtype="0" fill="hold" grpId="0" nodeType="withEffect">
                                  <p:stCondLst>
                                    <p:cond delay="400"/>
                                  </p:stCondLst>
                                  <p:childTnLst>
                                    <p:set>
                                      <p:cBhvr>
                                        <p:cTn id="167" dur="1" fill="hold">
                                          <p:stCondLst>
                                            <p:cond delay="0"/>
                                          </p:stCondLst>
                                        </p:cTn>
                                        <p:tgtEl>
                                          <p:spTgt spid="48"/>
                                        </p:tgtEl>
                                        <p:attrNameLst>
                                          <p:attrName>style.visibility</p:attrName>
                                        </p:attrNameLst>
                                      </p:cBhvr>
                                      <p:to>
                                        <p:strVal val="visible"/>
                                      </p:to>
                                    </p:set>
                                  </p:childTnLst>
                                </p:cTn>
                              </p:par>
                            </p:childTnLst>
                          </p:cTn>
                        </p:par>
                      </p:childTnLst>
                    </p:cTn>
                  </p:par>
                  <p:par>
                    <p:cTn id="168" fill="hold">
                      <p:stCondLst>
                        <p:cond delay="indefinite"/>
                      </p:stCondLst>
                      <p:childTnLst>
                        <p:par>
                          <p:cTn id="169" fill="hold">
                            <p:stCondLst>
                              <p:cond delay="0"/>
                            </p:stCondLst>
                            <p:childTnLst>
                              <p:par>
                                <p:cTn id="170" presetID="1" presetClass="entr" presetSubtype="0" fill="hold" grpId="1" nodeType="clickEffect">
                                  <p:stCondLst>
                                    <p:cond delay="0"/>
                                  </p:stCondLst>
                                  <p:childTnLst>
                                    <p:set>
                                      <p:cBhvr>
                                        <p:cTn id="171"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28" grpId="0" bldLvl="0" animBg="1"/>
      <p:bldP spid="27" grpId="0" bldLvl="0" animBg="1"/>
      <p:bldP spid="11" grpId="0" bldLvl="0" animBg="1"/>
      <p:bldP spid="12" grpId="0" bldLvl="0" animBg="1"/>
      <p:bldP spid="13" grpId="0" bldLvl="0" animBg="1"/>
      <p:bldP spid="14" grpId="0" bldLvl="0" animBg="1"/>
      <p:bldP spid="15" grpId="0" bldLvl="0" animBg="1"/>
      <p:bldP spid="16" grpId="0" bldLvl="0" animBg="1"/>
      <p:bldP spid="17" grpId="0" bldLvl="0" animBg="1"/>
      <p:bldP spid="22" grpId="0" bldLvl="0" animBg="1"/>
      <p:bldP spid="23" grpId="0" bldLvl="0" animBg="1"/>
      <p:bldP spid="24" grpId="0" bldLvl="0" animBg="1"/>
      <p:bldP spid="26" grpId="0" bldLvl="0" animBg="1"/>
      <p:bldP spid="31" grpId="0"/>
      <p:bldP spid="32" grpId="0"/>
      <p:bldP spid="33" grpId="0"/>
      <p:bldP spid="16" grpId="1" animBg="1"/>
      <p:bldP spid="35" grpId="0"/>
      <p:bldP spid="36" grpId="0"/>
      <p:bldP spid="11" grpId="1" animBg="1"/>
      <p:bldP spid="42" grpId="0"/>
      <p:bldP spid="41" grpId="0"/>
      <p:bldP spid="12" grpId="1" animBg="1"/>
      <p:bldP spid="45" grpId="0"/>
      <p:bldP spid="46" grpId="0"/>
      <p:bldP spid="14" grpId="1" animBg="1"/>
      <p:bldP spid="15" grpId="1" animBg="1"/>
      <p:bldP spid="47" grpId="0"/>
      <p:bldP spid="47" grpId="1"/>
      <p:bldP spid="48" grpId="0"/>
      <p:bldP spid="48"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a:bodyPr>
          <a:p>
            <a:r>
              <a:rPr lang="en-US" sz="4000">
                <a:sym typeface="+mn-ea"/>
              </a:rPr>
              <a:t>Overview Apache Flink Architecture</a:t>
            </a:r>
            <a:endParaRPr lang="en-US" sz="4000">
              <a:sym typeface="+mn-ea"/>
            </a:endParaRPr>
          </a:p>
        </p:txBody>
      </p:sp>
      <p:sp>
        <p:nvSpPr>
          <p:cNvPr id="10" name="Content Placeholder 8"/>
          <p:cNvSpPr>
            <a:spLocks noGrp="1"/>
          </p:cNvSpPr>
          <p:nvPr/>
        </p:nvSpPr>
        <p:spPr>
          <a:xfrm>
            <a:off x="7426325" y="1743075"/>
            <a:ext cx="4159250" cy="4455795"/>
          </a:xfrm>
          <a:prstGeom prst="rect">
            <a:avLst/>
          </a:prstGeom>
          <a:noFill/>
          <a:ln w="9525">
            <a:noFill/>
          </a:ln>
        </p:spPr>
        <p:txBody>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charset="0"/>
              <a:buChar char="q"/>
            </a:pPr>
            <a:r>
              <a:rPr lang="en-US" sz="1800">
                <a:effectLst/>
              </a:rPr>
              <a:t>Flink Client: Compiles batch or streaming applications into a dataflow graph, which it then submits to the JobManager</a:t>
            </a:r>
            <a:endParaRPr lang="en-US" sz="1800">
              <a:effectLst/>
            </a:endParaRPr>
          </a:p>
          <a:p>
            <a:pPr>
              <a:buFont typeface="Wingdings" panose="05000000000000000000" charset="0"/>
              <a:buChar char="q"/>
            </a:pPr>
            <a:r>
              <a:rPr lang="en-US" sz="1575">
                <a:effectLst/>
                <a:sym typeface="+mn-ea"/>
              </a:rPr>
              <a:t>JobManager:  JobManager is the name of the central work coordination component of Flink. It has implementations for different resource providers, which differ on high-availability, resource allocation behavior and supported job submission modes.</a:t>
            </a:r>
            <a:endParaRPr lang="en-US" sz="1575">
              <a:effectLst/>
              <a:sym typeface="+mn-ea"/>
            </a:endParaRPr>
          </a:p>
          <a:p>
            <a:pPr lvl="1">
              <a:buFont typeface="Wingdings" panose="05000000000000000000" charset="0"/>
              <a:buChar char="ü"/>
            </a:pPr>
            <a:r>
              <a:rPr lang="en-US" sz="1375">
                <a:effectLst/>
                <a:sym typeface="+mn-ea"/>
              </a:rPr>
              <a:t>Application Mode</a:t>
            </a:r>
            <a:endParaRPr lang="en-US" sz="1375">
              <a:effectLst/>
              <a:sym typeface="+mn-ea"/>
            </a:endParaRPr>
          </a:p>
          <a:p>
            <a:pPr lvl="1">
              <a:buFont typeface="Wingdings" panose="05000000000000000000" charset="0"/>
              <a:buChar char="ü"/>
            </a:pPr>
            <a:r>
              <a:rPr lang="en-US" sz="1375">
                <a:effectLst/>
                <a:sym typeface="+mn-ea"/>
              </a:rPr>
              <a:t>Per-Job Mode</a:t>
            </a:r>
            <a:endParaRPr lang="en-US" sz="1375">
              <a:effectLst/>
              <a:sym typeface="+mn-ea"/>
            </a:endParaRPr>
          </a:p>
          <a:p>
            <a:pPr lvl="1">
              <a:buFont typeface="Wingdings" panose="05000000000000000000" charset="0"/>
              <a:buChar char="ü"/>
            </a:pPr>
            <a:r>
              <a:rPr lang="en-US" sz="1375">
                <a:effectLst/>
                <a:sym typeface="+mn-ea"/>
              </a:rPr>
              <a:t>Session Mode</a:t>
            </a:r>
            <a:endParaRPr lang="en-US" sz="1375">
              <a:effectLst/>
              <a:sym typeface="+mn-ea"/>
            </a:endParaRPr>
          </a:p>
          <a:p>
            <a:pPr>
              <a:buFont typeface="Wingdings" panose="05000000000000000000" charset="0"/>
              <a:buChar char="q"/>
            </a:pPr>
            <a:r>
              <a:rPr lang="en-US" sz="1575">
                <a:effectLst/>
                <a:sym typeface="+mn-ea"/>
              </a:rPr>
              <a:t>Task Manager: TaskManagers are the services actually performing the work of a Flink job.</a:t>
            </a:r>
            <a:endParaRPr lang="en-US" sz="1575">
              <a:effectLst/>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pic>
        <p:nvPicPr>
          <p:cNvPr id="3" name="Content Placeholder 2" descr="deployment_overview"/>
          <p:cNvPicPr>
            <a:picLocks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586740" y="1825625"/>
            <a:ext cx="6425565" cy="38798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 name="Rectangles 28"/>
          <p:cNvSpPr/>
          <p:nvPr/>
        </p:nvSpPr>
        <p:spPr>
          <a:xfrm>
            <a:off x="88900" y="4650740"/>
            <a:ext cx="9516745" cy="1454150"/>
          </a:xfrm>
          <a:prstGeom prst="rect">
            <a:avLst/>
          </a:prstGeom>
          <a:solidFill>
            <a:schemeClr val="accent1">
              <a:lumMod val="20000"/>
              <a:lumOff val="80000"/>
            </a:schemeClr>
          </a:solidFill>
          <a:ln>
            <a:solidFill>
              <a:schemeClr val="accent1"/>
            </a:solidFill>
            <a:prstDash val="sysDash"/>
          </a:ln>
        </p:spPr>
        <p:style>
          <a:lnRef idx="0">
            <a:srgbClr val="FFFFFF"/>
          </a:lnRef>
          <a:fillRef idx="2">
            <a:schemeClr val="accent3"/>
          </a:fillRef>
          <a:effectRef idx="1">
            <a:schemeClr val="accent3"/>
          </a:effectRef>
          <a:fontRef idx="minor">
            <a:schemeClr val="dk1"/>
          </a:fontRef>
        </p:style>
        <p:txBody>
          <a:bodyPr rtlCol="0" anchor="ctr"/>
          <a:p>
            <a:pPr algn="ctr"/>
            <a:endParaRPr lang="en-US"/>
          </a:p>
        </p:txBody>
      </p:sp>
      <p:sp>
        <p:nvSpPr>
          <p:cNvPr id="28" name="Rectangles 27"/>
          <p:cNvSpPr/>
          <p:nvPr/>
        </p:nvSpPr>
        <p:spPr>
          <a:xfrm>
            <a:off x="88900" y="3836035"/>
            <a:ext cx="9516745" cy="685165"/>
          </a:xfrm>
          <a:prstGeom prst="rect">
            <a:avLst/>
          </a:prstGeom>
          <a:solidFill>
            <a:schemeClr val="accent1">
              <a:lumMod val="20000"/>
              <a:lumOff val="80000"/>
            </a:schemeClr>
          </a:solidFill>
          <a:ln>
            <a:solidFill>
              <a:schemeClr val="accent1"/>
            </a:solidFill>
            <a:prstDash val="sysDash"/>
          </a:ln>
        </p:spPr>
        <p:style>
          <a:lnRef idx="0">
            <a:srgbClr val="FFFFFF"/>
          </a:lnRef>
          <a:fillRef idx="2">
            <a:schemeClr val="accent3"/>
          </a:fillRef>
          <a:effectRef idx="1">
            <a:schemeClr val="accent3"/>
          </a:effectRef>
          <a:fontRef idx="minor">
            <a:schemeClr val="dk1"/>
          </a:fontRef>
        </p:style>
        <p:txBody>
          <a:bodyPr rtlCol="0" anchor="ctr"/>
          <a:p>
            <a:pPr algn="ctr"/>
            <a:endParaRPr lang="en-US"/>
          </a:p>
        </p:txBody>
      </p:sp>
      <p:sp>
        <p:nvSpPr>
          <p:cNvPr id="27" name="Rectangles 26"/>
          <p:cNvSpPr/>
          <p:nvPr/>
        </p:nvSpPr>
        <p:spPr>
          <a:xfrm>
            <a:off x="88900" y="2063750"/>
            <a:ext cx="9516745" cy="1706880"/>
          </a:xfrm>
          <a:prstGeom prst="rect">
            <a:avLst/>
          </a:prstGeom>
          <a:solidFill>
            <a:schemeClr val="accent1">
              <a:lumMod val="20000"/>
              <a:lumOff val="80000"/>
            </a:schemeClr>
          </a:solidFill>
          <a:ln>
            <a:solidFill>
              <a:schemeClr val="accent1"/>
            </a:solidFill>
            <a:prstDash val="sysDash"/>
          </a:ln>
        </p:spPr>
        <p:style>
          <a:lnRef idx="0">
            <a:srgbClr val="FFFFFF"/>
          </a:lnRef>
          <a:fillRef idx="2">
            <a:schemeClr val="accent3"/>
          </a:fillRef>
          <a:effectRef idx="1">
            <a:schemeClr val="accent3"/>
          </a:effectRef>
          <a:fontRef idx="minor">
            <a:schemeClr val="dk1"/>
          </a:fontRef>
        </p:style>
        <p:txBody>
          <a:bodyPr rtlCol="0" anchor="ctr"/>
          <a:p>
            <a:pPr algn="ctr"/>
            <a:endParaRPr lang="en-US"/>
          </a:p>
        </p:txBody>
      </p:sp>
      <p:sp>
        <p:nvSpPr>
          <p:cNvPr id="4" name="Title 3"/>
          <p:cNvSpPr>
            <a:spLocks noGrp="1"/>
          </p:cNvSpPr>
          <p:nvPr>
            <p:ph type="title"/>
          </p:nvPr>
        </p:nvSpPr>
        <p:spPr>
          <a:xfrm>
            <a:off x="838200" y="365125"/>
            <a:ext cx="8582025" cy="960755"/>
          </a:xfrm>
        </p:spPr>
        <p:txBody>
          <a:bodyPr>
            <a:normAutofit/>
          </a:bodyPr>
          <a:p>
            <a:r>
              <a:rPr lang="en-US" sz="4000">
                <a:sym typeface="+mn-ea"/>
              </a:rPr>
              <a:t>Checkpoint Algorithm Evolution -I</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11" name="Oval 10"/>
          <p:cNvSpPr/>
          <p:nvPr/>
        </p:nvSpPr>
        <p:spPr>
          <a:xfrm>
            <a:off x="3690620" y="2819400"/>
            <a:ext cx="1463675" cy="753110"/>
          </a:xfrm>
          <a:prstGeom prst="ellipse">
            <a:avLst/>
          </a:prstGeom>
        </p:spPr>
        <p:style>
          <a:lnRef idx="0">
            <a:srgbClr val="FFFFFF"/>
          </a:lnRef>
          <a:fillRef idx="3">
            <a:schemeClr val="accent2"/>
          </a:fillRef>
          <a:effectRef idx="0">
            <a:srgbClr val="FFFFFF"/>
          </a:effectRef>
          <a:fontRef idx="minor">
            <a:schemeClr val="lt1"/>
          </a:fontRef>
        </p:style>
        <p:txBody>
          <a:bodyPr rtlCol="0" anchor="ctr"/>
          <a:p>
            <a:pPr algn="ctr"/>
            <a:r>
              <a:rPr lang="en-US" sz="1200"/>
              <a:t>accumulate 1</a:t>
            </a:r>
            <a:endParaRPr lang="en-US" sz="1200"/>
          </a:p>
        </p:txBody>
      </p:sp>
      <p:sp>
        <p:nvSpPr>
          <p:cNvPr id="12" name="Oval 11"/>
          <p:cNvSpPr/>
          <p:nvPr/>
        </p:nvSpPr>
        <p:spPr>
          <a:xfrm>
            <a:off x="5861685" y="2819400"/>
            <a:ext cx="1463675" cy="753110"/>
          </a:xfrm>
          <a:prstGeom prst="ellipse">
            <a:avLst/>
          </a:prstGeom>
        </p:spPr>
        <p:style>
          <a:lnRef idx="0">
            <a:srgbClr val="FFFFFF"/>
          </a:lnRef>
          <a:fillRef idx="3">
            <a:schemeClr val="accent2"/>
          </a:fillRef>
          <a:effectRef idx="0">
            <a:srgbClr val="FFFFFF"/>
          </a:effectRef>
          <a:fontRef idx="minor">
            <a:schemeClr val="lt1"/>
          </a:fontRef>
        </p:style>
        <p:txBody>
          <a:bodyPr rtlCol="0" anchor="ctr"/>
          <a:p>
            <a:pPr algn="ctr"/>
            <a:r>
              <a:rPr lang="en-US" sz="1200"/>
              <a:t>accumulate 2</a:t>
            </a:r>
            <a:endParaRPr lang="en-US" sz="1200"/>
          </a:p>
        </p:txBody>
      </p:sp>
      <p:sp>
        <p:nvSpPr>
          <p:cNvPr id="13" name="Oval 12"/>
          <p:cNvSpPr/>
          <p:nvPr/>
        </p:nvSpPr>
        <p:spPr>
          <a:xfrm>
            <a:off x="7956550" y="2819400"/>
            <a:ext cx="1463675" cy="753110"/>
          </a:xfrm>
          <a:prstGeom prst="ellipse">
            <a:avLst/>
          </a:prstGeom>
        </p:spPr>
        <p:style>
          <a:lnRef idx="0">
            <a:srgbClr val="FFFFFF"/>
          </a:lnRef>
          <a:fillRef idx="3">
            <a:schemeClr val="accent2"/>
          </a:fillRef>
          <a:effectRef idx="0">
            <a:srgbClr val="FFFFFF"/>
          </a:effectRef>
          <a:fontRef idx="minor">
            <a:schemeClr val="lt1"/>
          </a:fontRef>
        </p:style>
        <p:txBody>
          <a:bodyPr rtlCol="0" anchor="ctr"/>
          <a:p>
            <a:pPr algn="ctr"/>
            <a:r>
              <a:rPr lang="en-US" sz="1200"/>
              <a:t>Sink</a:t>
            </a:r>
            <a:endParaRPr lang="en-US" sz="1200"/>
          </a:p>
        </p:txBody>
      </p:sp>
      <p:sp>
        <p:nvSpPr>
          <p:cNvPr id="14" name="Oval 13"/>
          <p:cNvSpPr/>
          <p:nvPr/>
        </p:nvSpPr>
        <p:spPr>
          <a:xfrm>
            <a:off x="1731645" y="2819400"/>
            <a:ext cx="1463675" cy="753110"/>
          </a:xfrm>
          <a:prstGeom prst="ellipse">
            <a:avLst/>
          </a:prstGeom>
        </p:spPr>
        <p:style>
          <a:lnRef idx="0">
            <a:srgbClr val="FFFFFF"/>
          </a:lnRef>
          <a:fillRef idx="3">
            <a:schemeClr val="accent2"/>
          </a:fillRef>
          <a:effectRef idx="0">
            <a:srgbClr val="FFFFFF"/>
          </a:effectRef>
          <a:fontRef idx="minor">
            <a:schemeClr val="lt1"/>
          </a:fontRef>
        </p:style>
        <p:txBody>
          <a:bodyPr rtlCol="0" anchor="ctr"/>
          <a:p>
            <a:pPr algn="ctr"/>
            <a:r>
              <a:rPr lang="en-US" sz="1200"/>
              <a:t>Source</a:t>
            </a:r>
            <a:endParaRPr lang="en-US" sz="1200"/>
          </a:p>
        </p:txBody>
      </p:sp>
      <p:sp>
        <p:nvSpPr>
          <p:cNvPr id="15" name="Rectangles 14"/>
          <p:cNvSpPr/>
          <p:nvPr/>
        </p:nvSpPr>
        <p:spPr>
          <a:xfrm>
            <a:off x="342900" y="2796540"/>
            <a:ext cx="1024890" cy="383540"/>
          </a:xfrm>
          <a:prstGeom prst="rect">
            <a:avLst/>
          </a:prstGeom>
        </p:spPr>
        <p:style>
          <a:lnRef idx="0">
            <a:srgbClr val="FFFFFF"/>
          </a:lnRef>
          <a:fillRef idx="1">
            <a:prstClr val="black"/>
          </a:fillRef>
          <a:effectRef idx="0">
            <a:srgbClr val="FFFFFF"/>
          </a:effectRef>
          <a:fontRef idx="minor">
            <a:schemeClr val="lt1"/>
          </a:fontRef>
        </p:style>
        <p:txBody>
          <a:bodyPr rtlCol="0" anchor="ctr"/>
          <a:p>
            <a:pPr algn="ctr"/>
            <a:r>
              <a:rPr lang="en-US" sz="1600"/>
              <a:t>2</a:t>
            </a:r>
            <a:endParaRPr lang="en-US" sz="1600"/>
          </a:p>
        </p:txBody>
      </p:sp>
      <p:sp>
        <p:nvSpPr>
          <p:cNvPr id="16" name="Rectangles 15"/>
          <p:cNvSpPr/>
          <p:nvPr/>
        </p:nvSpPr>
        <p:spPr>
          <a:xfrm>
            <a:off x="342900" y="3246120"/>
            <a:ext cx="1024890" cy="383540"/>
          </a:xfrm>
          <a:prstGeom prst="rect">
            <a:avLst/>
          </a:prstGeom>
        </p:spPr>
        <p:style>
          <a:lnRef idx="0">
            <a:srgbClr val="FFFFFF"/>
          </a:lnRef>
          <a:fillRef idx="1">
            <a:prstClr val="black"/>
          </a:fillRef>
          <a:effectRef idx="0">
            <a:srgbClr val="FFFFFF"/>
          </a:effectRef>
          <a:fontRef idx="minor">
            <a:schemeClr val="lt1"/>
          </a:fontRef>
        </p:style>
        <p:txBody>
          <a:bodyPr rtlCol="0" anchor="ctr"/>
          <a:p>
            <a:pPr algn="ctr"/>
            <a:r>
              <a:rPr lang="en-US" sz="1600"/>
              <a:t>1</a:t>
            </a:r>
            <a:endParaRPr lang="en-US" sz="1600"/>
          </a:p>
        </p:txBody>
      </p:sp>
      <p:sp>
        <p:nvSpPr>
          <p:cNvPr id="17" name="Rectangles 16"/>
          <p:cNvSpPr/>
          <p:nvPr/>
        </p:nvSpPr>
        <p:spPr>
          <a:xfrm>
            <a:off x="343535" y="2338705"/>
            <a:ext cx="1023620" cy="383540"/>
          </a:xfrm>
          <a:prstGeom prst="rect">
            <a:avLst/>
          </a:prstGeom>
        </p:spPr>
        <p:style>
          <a:lnRef idx="0">
            <a:srgbClr val="FFFFFF"/>
          </a:lnRef>
          <a:fillRef idx="1">
            <a:prstClr val="black"/>
          </a:fillRef>
          <a:effectRef idx="0">
            <a:srgbClr val="FFFFFF"/>
          </a:effectRef>
          <a:fontRef idx="minor">
            <a:schemeClr val="lt1"/>
          </a:fontRef>
        </p:style>
        <p:txBody>
          <a:bodyPr rtlCol="0" anchor="ctr"/>
          <a:p>
            <a:pPr algn="ctr"/>
            <a:r>
              <a:rPr lang="en-US" sz="1600"/>
              <a:t>3</a:t>
            </a:r>
            <a:endParaRPr lang="en-US" sz="1600"/>
          </a:p>
        </p:txBody>
      </p:sp>
      <p:cxnSp>
        <p:nvCxnSpPr>
          <p:cNvPr id="18" name="Straight Arrow Connector 17"/>
          <p:cNvCxnSpPr/>
          <p:nvPr/>
        </p:nvCxnSpPr>
        <p:spPr>
          <a:xfrm>
            <a:off x="3195320" y="3195955"/>
            <a:ext cx="495300" cy="0"/>
          </a:xfrm>
          <a:prstGeom prst="straightConnector1">
            <a:avLst/>
          </a:prstGeom>
          <a:ln w="6350" cap="flat" cmpd="sng" algn="ctr">
            <a:solidFill>
              <a:schemeClr val="accent2"/>
            </a:solidFill>
            <a:prstDash val="dash"/>
            <a:miter lim="800000"/>
            <a:tailEnd type="arrow" w="med" len="med"/>
          </a:ln>
        </p:spPr>
        <p:style>
          <a:lnRef idx="0">
            <a:schemeClr val="accent2"/>
          </a:lnRef>
          <a:fillRef idx="0">
            <a:srgbClr val="FFFFFF"/>
          </a:fillRef>
          <a:effectRef idx="0">
            <a:srgbClr val="FFFFFF"/>
          </a:effectRef>
          <a:fontRef idx="minor">
            <a:schemeClr val="tx1"/>
          </a:fontRef>
        </p:style>
      </p:cxnSp>
      <p:cxnSp>
        <p:nvCxnSpPr>
          <p:cNvPr id="19" name="Straight Arrow Connector 18"/>
          <p:cNvCxnSpPr>
            <a:endCxn id="12" idx="2"/>
          </p:cNvCxnSpPr>
          <p:nvPr/>
        </p:nvCxnSpPr>
        <p:spPr>
          <a:xfrm>
            <a:off x="5154295" y="3195955"/>
            <a:ext cx="707390" cy="0"/>
          </a:xfrm>
          <a:prstGeom prst="straightConnector1">
            <a:avLst/>
          </a:prstGeom>
          <a:ln w="6350" cap="flat" cmpd="sng" algn="ctr">
            <a:solidFill>
              <a:schemeClr val="accent2"/>
            </a:solidFill>
            <a:prstDash val="dash"/>
            <a:miter lim="800000"/>
            <a:tailEnd type="arrow" w="med" len="med"/>
          </a:ln>
        </p:spPr>
        <p:style>
          <a:lnRef idx="0">
            <a:schemeClr val="accent2"/>
          </a:lnRef>
          <a:fillRef idx="0">
            <a:srgbClr val="FFFFFF"/>
          </a:fillRef>
          <a:effectRef idx="0">
            <a:srgbClr val="FFFFFF"/>
          </a:effectRef>
          <a:fontRef idx="minor">
            <a:schemeClr val="tx1"/>
          </a:fontRef>
        </p:style>
      </p:cxnSp>
      <p:cxnSp>
        <p:nvCxnSpPr>
          <p:cNvPr id="20" name="Straight Arrow Connector 19"/>
          <p:cNvCxnSpPr/>
          <p:nvPr/>
        </p:nvCxnSpPr>
        <p:spPr>
          <a:xfrm>
            <a:off x="7339330" y="3202940"/>
            <a:ext cx="613410" cy="6350"/>
          </a:xfrm>
          <a:prstGeom prst="straightConnector1">
            <a:avLst/>
          </a:prstGeom>
          <a:ln w="6350" cap="flat" cmpd="sng" algn="ctr">
            <a:solidFill>
              <a:schemeClr val="accent2"/>
            </a:solidFill>
            <a:prstDash val="dash"/>
            <a:miter lim="800000"/>
            <a:tailEnd type="arrow" w="med" len="med"/>
          </a:ln>
        </p:spPr>
        <p:style>
          <a:lnRef idx="0">
            <a:schemeClr val="accent2"/>
          </a:lnRef>
          <a:fillRef idx="0">
            <a:srgbClr val="FFFFFF"/>
          </a:fillRef>
          <a:effectRef idx="0">
            <a:srgbClr val="FFFFFF"/>
          </a:effectRef>
          <a:fontRef idx="minor">
            <a:schemeClr val="tx1"/>
          </a:fontRef>
        </p:style>
      </p:cxnSp>
      <p:sp>
        <p:nvSpPr>
          <p:cNvPr id="22" name="Can 21"/>
          <p:cNvSpPr/>
          <p:nvPr/>
        </p:nvSpPr>
        <p:spPr>
          <a:xfrm>
            <a:off x="1894840" y="4009390"/>
            <a:ext cx="1137285" cy="338455"/>
          </a:xfrm>
          <a:prstGeom prst="can">
            <a:avLst/>
          </a:prstGeom>
        </p:spPr>
        <p:style>
          <a:lnRef idx="0">
            <a:srgbClr val="FFFFFF"/>
          </a:lnRef>
          <a:fillRef idx="1">
            <a:schemeClr val="accent6"/>
          </a:fillRef>
          <a:effectRef idx="0">
            <a:srgbClr val="FFFFFF"/>
          </a:effectRef>
          <a:fontRef idx="minor">
            <a:schemeClr val="lt1"/>
          </a:fontRef>
        </p:style>
        <p:txBody>
          <a:bodyPr rtlCol="0" anchor="ctr"/>
          <a:p>
            <a:pPr algn="ctr"/>
            <a:endParaRPr lang="en-US" sz="1400"/>
          </a:p>
        </p:txBody>
      </p:sp>
      <p:sp>
        <p:nvSpPr>
          <p:cNvPr id="23" name="Can 22"/>
          <p:cNvSpPr/>
          <p:nvPr/>
        </p:nvSpPr>
        <p:spPr>
          <a:xfrm>
            <a:off x="3851910" y="4009390"/>
            <a:ext cx="1137285" cy="338455"/>
          </a:xfrm>
          <a:prstGeom prst="can">
            <a:avLst/>
          </a:prstGeom>
        </p:spPr>
        <p:style>
          <a:lnRef idx="0">
            <a:srgbClr val="FFFFFF"/>
          </a:lnRef>
          <a:fillRef idx="1">
            <a:schemeClr val="accent6"/>
          </a:fillRef>
          <a:effectRef idx="0">
            <a:srgbClr val="FFFFFF"/>
          </a:effectRef>
          <a:fontRef idx="minor">
            <a:schemeClr val="lt1"/>
          </a:fontRef>
        </p:style>
        <p:txBody>
          <a:bodyPr rtlCol="0" anchor="ctr"/>
          <a:p>
            <a:pPr algn="ctr"/>
            <a:endParaRPr lang="en-US" sz="1400"/>
          </a:p>
        </p:txBody>
      </p:sp>
      <p:sp>
        <p:nvSpPr>
          <p:cNvPr id="24" name="Can 23"/>
          <p:cNvSpPr/>
          <p:nvPr/>
        </p:nvSpPr>
        <p:spPr>
          <a:xfrm>
            <a:off x="6024880" y="4009390"/>
            <a:ext cx="1137285" cy="338455"/>
          </a:xfrm>
          <a:prstGeom prst="can">
            <a:avLst/>
          </a:prstGeom>
        </p:spPr>
        <p:style>
          <a:lnRef idx="0">
            <a:srgbClr val="FFFFFF"/>
          </a:lnRef>
          <a:fillRef idx="1">
            <a:schemeClr val="accent6"/>
          </a:fillRef>
          <a:effectRef idx="0">
            <a:srgbClr val="FFFFFF"/>
          </a:effectRef>
          <a:fontRef idx="minor">
            <a:schemeClr val="lt1"/>
          </a:fontRef>
        </p:style>
        <p:txBody>
          <a:bodyPr rtlCol="0" anchor="ctr"/>
          <a:p>
            <a:pPr algn="ctr"/>
            <a:endParaRPr lang="en-US" sz="1400"/>
          </a:p>
        </p:txBody>
      </p:sp>
      <p:sp>
        <p:nvSpPr>
          <p:cNvPr id="26" name="Can 25"/>
          <p:cNvSpPr/>
          <p:nvPr/>
        </p:nvSpPr>
        <p:spPr>
          <a:xfrm>
            <a:off x="3912870" y="4885690"/>
            <a:ext cx="1137285" cy="1061085"/>
          </a:xfrm>
          <a:prstGeom prst="can">
            <a:avLst/>
          </a:prstGeom>
        </p:spPr>
        <p:style>
          <a:lnRef idx="0">
            <a:srgbClr val="FFFFFF"/>
          </a:lnRef>
          <a:fillRef idx="1">
            <a:schemeClr val="accent6"/>
          </a:fillRef>
          <a:effectRef idx="0">
            <a:srgbClr val="FFFFFF"/>
          </a:effectRef>
          <a:fontRef idx="minor">
            <a:schemeClr val="lt1"/>
          </a:fontRef>
        </p:style>
        <p:txBody>
          <a:bodyPr rtlCol="0" anchor="ctr"/>
          <a:p>
            <a:pPr algn="ctr"/>
            <a:endParaRPr lang="en-US" sz="1400"/>
          </a:p>
        </p:txBody>
      </p:sp>
      <p:sp>
        <p:nvSpPr>
          <p:cNvPr id="31" name="Text Box 30"/>
          <p:cNvSpPr txBox="1"/>
          <p:nvPr/>
        </p:nvSpPr>
        <p:spPr>
          <a:xfrm>
            <a:off x="8517890" y="2141220"/>
            <a:ext cx="946150" cy="337185"/>
          </a:xfrm>
          <a:prstGeom prst="rect">
            <a:avLst/>
          </a:prstGeom>
          <a:noFill/>
        </p:spPr>
        <p:txBody>
          <a:bodyPr wrap="square" rtlCol="0">
            <a:spAutoFit/>
          </a:bodyPr>
          <a:p>
            <a:r>
              <a:rPr lang="en-US" sz="1600"/>
              <a:t>Dataflow</a:t>
            </a:r>
            <a:endParaRPr lang="en-US" sz="1600"/>
          </a:p>
        </p:txBody>
      </p:sp>
      <p:sp>
        <p:nvSpPr>
          <p:cNvPr id="32" name="Text Box 31"/>
          <p:cNvSpPr txBox="1"/>
          <p:nvPr/>
        </p:nvSpPr>
        <p:spPr>
          <a:xfrm>
            <a:off x="8276590" y="4009390"/>
            <a:ext cx="1245235" cy="337185"/>
          </a:xfrm>
          <a:prstGeom prst="rect">
            <a:avLst/>
          </a:prstGeom>
          <a:noFill/>
        </p:spPr>
        <p:txBody>
          <a:bodyPr wrap="square" rtlCol="0">
            <a:spAutoFit/>
          </a:bodyPr>
          <a:p>
            <a:r>
              <a:rPr lang="en-US" sz="1600"/>
              <a:t>locally state</a:t>
            </a:r>
            <a:endParaRPr lang="en-US" sz="1600"/>
          </a:p>
        </p:txBody>
      </p:sp>
      <p:sp>
        <p:nvSpPr>
          <p:cNvPr id="33" name="Text Box 32"/>
          <p:cNvSpPr txBox="1"/>
          <p:nvPr/>
        </p:nvSpPr>
        <p:spPr>
          <a:xfrm>
            <a:off x="8663305" y="5147945"/>
            <a:ext cx="858520" cy="337185"/>
          </a:xfrm>
          <a:prstGeom prst="rect">
            <a:avLst/>
          </a:prstGeom>
          <a:noFill/>
        </p:spPr>
        <p:txBody>
          <a:bodyPr wrap="square" rtlCol="0">
            <a:spAutoFit/>
          </a:bodyPr>
          <a:p>
            <a:r>
              <a:rPr lang="en-US" sz="1600"/>
              <a:t>HDFS</a:t>
            </a:r>
            <a:endParaRPr lang="en-US" sz="1600"/>
          </a:p>
        </p:txBody>
      </p:sp>
      <p:sp>
        <p:nvSpPr>
          <p:cNvPr id="36" name="Text Box 35"/>
          <p:cNvSpPr txBox="1"/>
          <p:nvPr/>
        </p:nvSpPr>
        <p:spPr>
          <a:xfrm>
            <a:off x="4098925" y="5161280"/>
            <a:ext cx="818515" cy="275590"/>
          </a:xfrm>
          <a:prstGeom prst="rect">
            <a:avLst/>
          </a:prstGeom>
          <a:noFill/>
        </p:spPr>
        <p:txBody>
          <a:bodyPr wrap="square" rtlCol="0">
            <a:spAutoFit/>
          </a:bodyPr>
          <a:p>
            <a:r>
              <a:rPr lang="en-US" sz="1200"/>
              <a:t>offset: 1</a:t>
            </a:r>
            <a:endParaRPr lang="en-US" sz="1200"/>
          </a:p>
        </p:txBody>
      </p:sp>
      <p:cxnSp>
        <p:nvCxnSpPr>
          <p:cNvPr id="37" name="Straight Arrow Connector 36"/>
          <p:cNvCxnSpPr>
            <a:stCxn id="14" idx="4"/>
          </p:cNvCxnSpPr>
          <p:nvPr/>
        </p:nvCxnSpPr>
        <p:spPr>
          <a:xfrm flipH="1">
            <a:off x="2463165" y="3572510"/>
            <a:ext cx="635" cy="500380"/>
          </a:xfrm>
          <a:prstGeom prst="straightConnector1">
            <a:avLst/>
          </a:prstGeom>
          <a:ln w="6350" cap="flat" cmpd="sng" algn="ctr">
            <a:solidFill>
              <a:schemeClr val="accent2"/>
            </a:solidFill>
            <a:prstDash val="dash"/>
            <a:miter lim="800000"/>
            <a:tailEnd type="arrow" w="med" len="med"/>
          </a:ln>
        </p:spPr>
        <p:style>
          <a:lnRef idx="0">
            <a:schemeClr val="accent2"/>
          </a:lnRef>
          <a:fillRef idx="0">
            <a:srgbClr val="FFFFFF"/>
          </a:fillRef>
          <a:effectRef idx="0">
            <a:srgbClr val="FFFFFF"/>
          </a:effectRef>
          <a:fontRef idx="minor">
            <a:schemeClr val="tx1"/>
          </a:fontRef>
        </p:style>
      </p:cxnSp>
      <p:cxnSp>
        <p:nvCxnSpPr>
          <p:cNvPr id="38" name="Straight Arrow Connector 37"/>
          <p:cNvCxnSpPr>
            <a:endCxn id="26" idx="1"/>
          </p:cNvCxnSpPr>
          <p:nvPr/>
        </p:nvCxnSpPr>
        <p:spPr>
          <a:xfrm>
            <a:off x="2463165" y="4348480"/>
            <a:ext cx="2018665" cy="537210"/>
          </a:xfrm>
          <a:prstGeom prst="straightConnector1">
            <a:avLst/>
          </a:prstGeom>
          <a:ln w="6350" cap="flat" cmpd="sng" algn="ctr">
            <a:solidFill>
              <a:schemeClr val="accent2"/>
            </a:solidFill>
            <a:prstDash val="dash"/>
            <a:miter lim="800000"/>
            <a:tailEnd type="arrow" w="med" len="med"/>
          </a:ln>
        </p:spPr>
        <p:style>
          <a:lnRef idx="0">
            <a:schemeClr val="accent2"/>
          </a:lnRef>
          <a:fillRef idx="0">
            <a:srgbClr val="FFFFFF"/>
          </a:fillRef>
          <a:effectRef idx="0">
            <a:srgbClr val="FFFFFF"/>
          </a:effectRef>
          <a:fontRef idx="minor">
            <a:schemeClr val="tx1"/>
          </a:fontRef>
        </p:style>
      </p:cxnSp>
      <p:cxnSp>
        <p:nvCxnSpPr>
          <p:cNvPr id="39" name="Straight Arrow Connector 38"/>
          <p:cNvCxnSpPr>
            <a:stCxn id="11" idx="4"/>
            <a:endCxn id="23" idx="1"/>
          </p:cNvCxnSpPr>
          <p:nvPr/>
        </p:nvCxnSpPr>
        <p:spPr>
          <a:xfrm flipH="1">
            <a:off x="4420870" y="3572510"/>
            <a:ext cx="1905" cy="436880"/>
          </a:xfrm>
          <a:prstGeom prst="straightConnector1">
            <a:avLst/>
          </a:prstGeom>
          <a:ln w="6350" cap="flat" cmpd="sng" algn="ctr">
            <a:solidFill>
              <a:schemeClr val="accent2"/>
            </a:solidFill>
            <a:prstDash val="dash"/>
            <a:miter lim="800000"/>
            <a:tailEnd type="arrow" w="med" len="med"/>
          </a:ln>
        </p:spPr>
        <p:style>
          <a:lnRef idx="0">
            <a:schemeClr val="accent6"/>
          </a:lnRef>
          <a:fillRef idx="0">
            <a:srgbClr val="FFFFFF"/>
          </a:fillRef>
          <a:effectRef idx="0">
            <a:srgbClr val="FFFFFF"/>
          </a:effectRef>
          <a:fontRef idx="minor">
            <a:schemeClr val="tx1"/>
          </a:fontRef>
        </p:style>
      </p:cxnSp>
      <p:cxnSp>
        <p:nvCxnSpPr>
          <p:cNvPr id="40" name="Straight Arrow Connector 39"/>
          <p:cNvCxnSpPr>
            <a:stCxn id="23" idx="3"/>
          </p:cNvCxnSpPr>
          <p:nvPr/>
        </p:nvCxnSpPr>
        <p:spPr>
          <a:xfrm>
            <a:off x="4420870" y="4347845"/>
            <a:ext cx="37465" cy="568325"/>
          </a:xfrm>
          <a:prstGeom prst="straightConnector1">
            <a:avLst/>
          </a:prstGeom>
          <a:ln w="6350" cap="flat" cmpd="sng" algn="ctr">
            <a:solidFill>
              <a:schemeClr val="accent2"/>
            </a:solidFill>
            <a:prstDash val="dash"/>
            <a:miter lim="800000"/>
            <a:tailEnd type="arrow" w="med" len="med"/>
          </a:ln>
        </p:spPr>
        <p:style>
          <a:lnRef idx="0">
            <a:schemeClr val="accent6"/>
          </a:lnRef>
          <a:fillRef idx="0">
            <a:srgbClr val="FFFFFF"/>
          </a:fillRef>
          <a:effectRef idx="0">
            <a:srgbClr val="FFFFFF"/>
          </a:effectRef>
          <a:fontRef idx="minor">
            <a:schemeClr val="tx1"/>
          </a:fontRef>
        </p:style>
      </p:cxnSp>
      <p:sp>
        <p:nvSpPr>
          <p:cNvPr id="41" name="Text Box 40"/>
          <p:cNvSpPr txBox="1"/>
          <p:nvPr/>
        </p:nvSpPr>
        <p:spPr>
          <a:xfrm>
            <a:off x="4060190" y="5401310"/>
            <a:ext cx="857250" cy="220980"/>
          </a:xfrm>
          <a:prstGeom prst="rect">
            <a:avLst/>
          </a:prstGeom>
          <a:noFill/>
        </p:spPr>
        <p:txBody>
          <a:bodyPr wrap="square" rtlCol="0">
            <a:noAutofit/>
          </a:bodyPr>
          <a:p>
            <a:r>
              <a:rPr lang="en-US" sz="1200"/>
              <a:t>result 1: 1</a:t>
            </a:r>
            <a:endParaRPr lang="en-US" sz="1200"/>
          </a:p>
        </p:txBody>
      </p:sp>
      <p:cxnSp>
        <p:nvCxnSpPr>
          <p:cNvPr id="43" name="Straight Arrow Connector 42"/>
          <p:cNvCxnSpPr>
            <a:stCxn id="12" idx="4"/>
            <a:endCxn id="24" idx="0"/>
          </p:cNvCxnSpPr>
          <p:nvPr/>
        </p:nvCxnSpPr>
        <p:spPr>
          <a:xfrm>
            <a:off x="6593840" y="3572510"/>
            <a:ext cx="0" cy="521335"/>
          </a:xfrm>
          <a:prstGeom prst="straightConnector1">
            <a:avLst/>
          </a:prstGeom>
          <a:ln w="6350" cap="flat" cmpd="sng" algn="ctr">
            <a:solidFill>
              <a:schemeClr val="accent2"/>
            </a:solidFill>
            <a:prstDash val="dash"/>
            <a:miter lim="800000"/>
            <a:tailEnd type="arrow" w="med" len="med"/>
          </a:ln>
        </p:spPr>
        <p:style>
          <a:lnRef idx="0">
            <a:schemeClr val="accent2"/>
          </a:lnRef>
          <a:fillRef idx="0">
            <a:srgbClr val="FFFFFF"/>
          </a:fillRef>
          <a:effectRef idx="0">
            <a:srgbClr val="FFFFFF"/>
          </a:effectRef>
          <a:fontRef idx="minor">
            <a:schemeClr val="tx1"/>
          </a:fontRef>
        </p:style>
      </p:cxnSp>
      <p:cxnSp>
        <p:nvCxnSpPr>
          <p:cNvPr id="44" name="Straight Arrow Connector 43"/>
          <p:cNvCxnSpPr>
            <a:stCxn id="24" idx="3"/>
          </p:cNvCxnSpPr>
          <p:nvPr/>
        </p:nvCxnSpPr>
        <p:spPr>
          <a:xfrm flipH="1">
            <a:off x="4465955" y="4347845"/>
            <a:ext cx="2127885" cy="514350"/>
          </a:xfrm>
          <a:prstGeom prst="straightConnector1">
            <a:avLst/>
          </a:prstGeom>
          <a:ln w="6350" cap="flat" cmpd="sng" algn="ctr">
            <a:solidFill>
              <a:schemeClr val="accent2"/>
            </a:solidFill>
            <a:prstDash val="dash"/>
            <a:miter lim="800000"/>
            <a:tailEnd type="arrow" w="med" len="med"/>
          </a:ln>
        </p:spPr>
        <p:style>
          <a:lnRef idx="0">
            <a:schemeClr val="accent2"/>
          </a:lnRef>
          <a:fillRef idx="0">
            <a:srgbClr val="FFFFFF"/>
          </a:fillRef>
          <a:effectRef idx="0">
            <a:srgbClr val="FFFFFF"/>
          </a:effectRef>
          <a:fontRef idx="minor">
            <a:schemeClr val="tx1"/>
          </a:fontRef>
        </p:style>
      </p:cxnSp>
      <p:sp>
        <p:nvSpPr>
          <p:cNvPr id="46" name="Text Box 45"/>
          <p:cNvSpPr txBox="1"/>
          <p:nvPr/>
        </p:nvSpPr>
        <p:spPr>
          <a:xfrm>
            <a:off x="4060190" y="5634355"/>
            <a:ext cx="857250" cy="260985"/>
          </a:xfrm>
          <a:prstGeom prst="rect">
            <a:avLst/>
          </a:prstGeom>
          <a:noFill/>
        </p:spPr>
        <p:txBody>
          <a:bodyPr wrap="square" rtlCol="0">
            <a:noAutofit/>
          </a:bodyPr>
          <a:p>
            <a:r>
              <a:rPr lang="en-US" sz="1200"/>
              <a:t>result 2: 1</a:t>
            </a:r>
            <a:endParaRPr lang="en-US" sz="1200"/>
          </a:p>
        </p:txBody>
      </p:sp>
      <p:sp>
        <p:nvSpPr>
          <p:cNvPr id="2" name="Text Box 1"/>
          <p:cNvSpPr txBox="1"/>
          <p:nvPr/>
        </p:nvSpPr>
        <p:spPr>
          <a:xfrm>
            <a:off x="2119630" y="4095750"/>
            <a:ext cx="818515" cy="275590"/>
          </a:xfrm>
          <a:prstGeom prst="rect">
            <a:avLst/>
          </a:prstGeom>
          <a:noFill/>
        </p:spPr>
        <p:txBody>
          <a:bodyPr wrap="square" rtlCol="0">
            <a:spAutoFit/>
          </a:bodyPr>
          <a:p>
            <a:r>
              <a:rPr lang="en-US" sz="1200"/>
              <a:t>offset: 1</a:t>
            </a:r>
            <a:endParaRPr lang="en-US" sz="1200"/>
          </a:p>
        </p:txBody>
      </p:sp>
      <p:sp>
        <p:nvSpPr>
          <p:cNvPr id="3" name="Text Box 2"/>
          <p:cNvSpPr txBox="1"/>
          <p:nvPr/>
        </p:nvSpPr>
        <p:spPr>
          <a:xfrm>
            <a:off x="3994150" y="4103370"/>
            <a:ext cx="857250" cy="220980"/>
          </a:xfrm>
          <a:prstGeom prst="rect">
            <a:avLst/>
          </a:prstGeom>
          <a:noFill/>
        </p:spPr>
        <p:txBody>
          <a:bodyPr wrap="square" rtlCol="0">
            <a:noAutofit/>
          </a:bodyPr>
          <a:p>
            <a:r>
              <a:rPr lang="en-US" sz="1200"/>
              <a:t>result 1: 1</a:t>
            </a:r>
            <a:endParaRPr lang="en-US" sz="1200"/>
          </a:p>
        </p:txBody>
      </p:sp>
      <p:sp>
        <p:nvSpPr>
          <p:cNvPr id="5" name="Text Box 4"/>
          <p:cNvSpPr txBox="1"/>
          <p:nvPr/>
        </p:nvSpPr>
        <p:spPr>
          <a:xfrm>
            <a:off x="6164580" y="4087495"/>
            <a:ext cx="857250" cy="260985"/>
          </a:xfrm>
          <a:prstGeom prst="rect">
            <a:avLst/>
          </a:prstGeom>
          <a:noFill/>
        </p:spPr>
        <p:txBody>
          <a:bodyPr wrap="square" rtlCol="0">
            <a:noAutofit/>
          </a:bodyPr>
          <a:p>
            <a:r>
              <a:rPr lang="en-US" sz="1200"/>
              <a:t>result 2: 1</a:t>
            </a:r>
            <a:endParaRPr lang="en-US" sz="1200"/>
          </a:p>
        </p:txBody>
      </p:sp>
      <p:sp>
        <p:nvSpPr>
          <p:cNvPr id="6" name="Rectangles 5"/>
          <p:cNvSpPr/>
          <p:nvPr/>
        </p:nvSpPr>
        <p:spPr>
          <a:xfrm>
            <a:off x="9717405" y="2063750"/>
            <a:ext cx="2313305" cy="4041140"/>
          </a:xfrm>
          <a:prstGeom prst="rect">
            <a:avLst/>
          </a:prstGeom>
          <a:solidFill>
            <a:schemeClr val="accent1"/>
          </a:solidFill>
          <a:ln>
            <a:solidFill>
              <a:schemeClr val="tx1"/>
            </a:solidFill>
            <a:prstDash val="sysDash"/>
          </a:ln>
        </p:spPr>
        <p:txBody>
          <a:bodyPr vert="horz" wrap="square"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l" fontAlgn="base">
              <a:lnSpc>
                <a:spcPct val="100000"/>
              </a:lnSpc>
              <a:spcBef>
                <a:spcPts val="0"/>
              </a:spcBef>
              <a:buClrTx/>
              <a:buSzTx/>
              <a:buFont typeface="Wingdings" panose="05000000000000000000" charset="0"/>
              <a:buChar char="q"/>
            </a:pPr>
            <a:r>
              <a:rPr lang="en-US" sz="1600" b="1" i="1" u="sng">
                <a:ea typeface="+mn-ea"/>
                <a:sym typeface="+mn-ea"/>
              </a:rPr>
              <a:t>Problems</a:t>
            </a:r>
            <a:r>
              <a:rPr lang="en-US" sz="1600">
                <a:ea typeface="+mn-ea"/>
                <a:sym typeface="+mn-ea"/>
              </a:rPr>
              <a:t>:</a:t>
            </a:r>
            <a:endParaRPr lang="en-US" sz="1600">
              <a:ea typeface="+mn-ea"/>
              <a:sym typeface="+mn-ea"/>
            </a:endParaRPr>
          </a:p>
          <a:p>
            <a:pPr marL="0" lvl="0" algn="l" fontAlgn="base">
              <a:lnSpc>
                <a:spcPct val="100000"/>
              </a:lnSpc>
              <a:spcBef>
                <a:spcPts val="0"/>
              </a:spcBef>
              <a:buClrTx/>
              <a:buSzTx/>
              <a:buFont typeface="Wingdings" panose="05000000000000000000" charset="0"/>
              <a:buChar char="ü"/>
            </a:pPr>
            <a:r>
              <a:rPr lang="en-US" sz="1600">
                <a:ea typeface="+mn-ea"/>
                <a:sym typeface="+mn-ea"/>
              </a:rPr>
              <a:t>Performance: Every local state change needs to be backed up to remote storage, which can have a significant impact on event process performance. </a:t>
            </a:r>
            <a:endParaRPr lang="en-US" sz="1600">
              <a:ea typeface="+mn-ea"/>
              <a:sym typeface="+mn-ea"/>
            </a:endParaRPr>
          </a:p>
          <a:p>
            <a:pPr marL="0" lvl="0" algn="l" fontAlgn="base">
              <a:lnSpc>
                <a:spcPct val="100000"/>
              </a:lnSpc>
              <a:spcBef>
                <a:spcPts val="0"/>
              </a:spcBef>
              <a:buClrTx/>
              <a:buSzTx/>
              <a:buFont typeface="Wingdings" panose="05000000000000000000" charset="0"/>
              <a:buChar char="ü"/>
            </a:pPr>
            <a:r>
              <a:rPr lang="en-US" sz="1600">
                <a:ea typeface="+mn-ea"/>
                <a:sym typeface="+mn-ea"/>
              </a:rPr>
              <a:t>State inconsistency: When the state is restored, the algorithm cannot guarantee the consistency of the state: the restored state is not affected by the same element. </a:t>
            </a:r>
            <a:endParaRPr lang="en-US" sz="1600">
              <a:ea typeface="+mn-ea"/>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p:cTn id="12" dur="500" fill="hold"/>
                                        <p:tgtEl>
                                          <p:spTgt spid="28"/>
                                        </p:tgtEl>
                                        <p:attrNameLst>
                                          <p:attrName>ppt_w</p:attrName>
                                        </p:attrNameLst>
                                      </p:cBhvr>
                                      <p:tavLst>
                                        <p:tav tm="0">
                                          <p:val>
                                            <p:fltVal val="0"/>
                                          </p:val>
                                        </p:tav>
                                        <p:tav tm="100000">
                                          <p:val>
                                            <p:strVal val="#ppt_w"/>
                                          </p:val>
                                        </p:tav>
                                      </p:tavLst>
                                    </p:anim>
                                    <p:anim calcmode="lin" valueType="num">
                                      <p:cBhvr>
                                        <p:cTn id="13" dur="500" fill="hold"/>
                                        <p:tgtEl>
                                          <p:spTgt spid="28"/>
                                        </p:tgtEl>
                                        <p:attrNameLst>
                                          <p:attrName>ppt_h</p:attrName>
                                        </p:attrNameLst>
                                      </p:cBhvr>
                                      <p:tavLst>
                                        <p:tav tm="0">
                                          <p:val>
                                            <p:fltVal val="0"/>
                                          </p:val>
                                        </p:tav>
                                        <p:tav tm="100000">
                                          <p:val>
                                            <p:strVal val="#ppt_h"/>
                                          </p:val>
                                        </p:tav>
                                      </p:tavLst>
                                    </p:anim>
                                    <p:animEffect transition="in" filter="fade">
                                      <p:cBhvr>
                                        <p:cTn id="14" dur="500"/>
                                        <p:tgtEl>
                                          <p:spTgt spid="2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p:cTn id="37" dur="500" fill="hold"/>
                                        <p:tgtEl>
                                          <p:spTgt spid="14"/>
                                        </p:tgtEl>
                                        <p:attrNameLst>
                                          <p:attrName>ppt_w</p:attrName>
                                        </p:attrNameLst>
                                      </p:cBhvr>
                                      <p:tavLst>
                                        <p:tav tm="0">
                                          <p:val>
                                            <p:fltVal val="0"/>
                                          </p:val>
                                        </p:tav>
                                        <p:tav tm="100000">
                                          <p:val>
                                            <p:strVal val="#ppt_w"/>
                                          </p:val>
                                        </p:tav>
                                      </p:tavLst>
                                    </p:anim>
                                    <p:anim calcmode="lin" valueType="num">
                                      <p:cBhvr>
                                        <p:cTn id="38" dur="500" fill="hold"/>
                                        <p:tgtEl>
                                          <p:spTgt spid="14"/>
                                        </p:tgtEl>
                                        <p:attrNameLst>
                                          <p:attrName>ppt_h</p:attrName>
                                        </p:attrNameLst>
                                      </p:cBhvr>
                                      <p:tavLst>
                                        <p:tav tm="0">
                                          <p:val>
                                            <p:fltVal val="0"/>
                                          </p:val>
                                        </p:tav>
                                        <p:tav tm="100000">
                                          <p:val>
                                            <p:strVal val="#ppt_h"/>
                                          </p:val>
                                        </p:tav>
                                      </p:tavLst>
                                    </p:anim>
                                    <p:animEffect transition="in" filter="fade">
                                      <p:cBhvr>
                                        <p:cTn id="39" dur="500"/>
                                        <p:tgtEl>
                                          <p:spTgt spid="14"/>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p:cTn id="42" dur="500" fill="hold"/>
                                        <p:tgtEl>
                                          <p:spTgt spid="15"/>
                                        </p:tgtEl>
                                        <p:attrNameLst>
                                          <p:attrName>ppt_w</p:attrName>
                                        </p:attrNameLst>
                                      </p:cBhvr>
                                      <p:tavLst>
                                        <p:tav tm="0">
                                          <p:val>
                                            <p:fltVal val="0"/>
                                          </p:val>
                                        </p:tav>
                                        <p:tav tm="100000">
                                          <p:val>
                                            <p:strVal val="#ppt_w"/>
                                          </p:val>
                                        </p:tav>
                                      </p:tavLst>
                                    </p:anim>
                                    <p:anim calcmode="lin" valueType="num">
                                      <p:cBhvr>
                                        <p:cTn id="43" dur="500" fill="hold"/>
                                        <p:tgtEl>
                                          <p:spTgt spid="15"/>
                                        </p:tgtEl>
                                        <p:attrNameLst>
                                          <p:attrName>ppt_h</p:attrName>
                                        </p:attrNameLst>
                                      </p:cBhvr>
                                      <p:tavLst>
                                        <p:tav tm="0">
                                          <p:val>
                                            <p:fltVal val="0"/>
                                          </p:val>
                                        </p:tav>
                                        <p:tav tm="100000">
                                          <p:val>
                                            <p:strVal val="#ppt_h"/>
                                          </p:val>
                                        </p:tav>
                                      </p:tavLst>
                                    </p:anim>
                                    <p:animEffect transition="in" filter="fade">
                                      <p:cBhvr>
                                        <p:cTn id="44" dur="500"/>
                                        <p:tgtEl>
                                          <p:spTgt spid="15"/>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500" fill="hold"/>
                                        <p:tgtEl>
                                          <p:spTgt spid="16"/>
                                        </p:tgtEl>
                                        <p:attrNameLst>
                                          <p:attrName>ppt_w</p:attrName>
                                        </p:attrNameLst>
                                      </p:cBhvr>
                                      <p:tavLst>
                                        <p:tav tm="0">
                                          <p:val>
                                            <p:fltVal val="0"/>
                                          </p:val>
                                        </p:tav>
                                        <p:tav tm="100000">
                                          <p:val>
                                            <p:strVal val="#ppt_w"/>
                                          </p:val>
                                        </p:tav>
                                      </p:tavLst>
                                    </p:anim>
                                    <p:anim calcmode="lin" valueType="num">
                                      <p:cBhvr>
                                        <p:cTn id="48" dur="500" fill="hold"/>
                                        <p:tgtEl>
                                          <p:spTgt spid="16"/>
                                        </p:tgtEl>
                                        <p:attrNameLst>
                                          <p:attrName>ppt_h</p:attrName>
                                        </p:attrNameLst>
                                      </p:cBhvr>
                                      <p:tavLst>
                                        <p:tav tm="0">
                                          <p:val>
                                            <p:fltVal val="0"/>
                                          </p:val>
                                        </p:tav>
                                        <p:tav tm="100000">
                                          <p:val>
                                            <p:strVal val="#ppt_h"/>
                                          </p:val>
                                        </p:tav>
                                      </p:tavLst>
                                    </p:anim>
                                    <p:animEffect transition="in" filter="fade">
                                      <p:cBhvr>
                                        <p:cTn id="49" dur="500"/>
                                        <p:tgtEl>
                                          <p:spTgt spid="16"/>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 calcmode="lin" valueType="num">
                                      <p:cBhvr>
                                        <p:cTn id="52" dur="500" fill="hold"/>
                                        <p:tgtEl>
                                          <p:spTgt spid="17"/>
                                        </p:tgtEl>
                                        <p:attrNameLst>
                                          <p:attrName>ppt_w</p:attrName>
                                        </p:attrNameLst>
                                      </p:cBhvr>
                                      <p:tavLst>
                                        <p:tav tm="0">
                                          <p:val>
                                            <p:fltVal val="0"/>
                                          </p:val>
                                        </p:tav>
                                        <p:tav tm="100000">
                                          <p:val>
                                            <p:strVal val="#ppt_w"/>
                                          </p:val>
                                        </p:tav>
                                      </p:tavLst>
                                    </p:anim>
                                    <p:anim calcmode="lin" valueType="num">
                                      <p:cBhvr>
                                        <p:cTn id="53" dur="500" fill="hold"/>
                                        <p:tgtEl>
                                          <p:spTgt spid="17"/>
                                        </p:tgtEl>
                                        <p:attrNameLst>
                                          <p:attrName>ppt_h</p:attrName>
                                        </p:attrNameLst>
                                      </p:cBhvr>
                                      <p:tavLst>
                                        <p:tav tm="0">
                                          <p:val>
                                            <p:fltVal val="0"/>
                                          </p:val>
                                        </p:tav>
                                        <p:tav tm="100000">
                                          <p:val>
                                            <p:strVal val="#ppt_h"/>
                                          </p:val>
                                        </p:tav>
                                      </p:tavLst>
                                    </p:anim>
                                    <p:animEffect transition="in" filter="fade">
                                      <p:cBhvr>
                                        <p:cTn id="54" dur="500"/>
                                        <p:tgtEl>
                                          <p:spTgt spid="17"/>
                                        </p:tgtEl>
                                      </p:cBhvr>
                                    </p:animEffect>
                                  </p:childTnLst>
                                </p:cTn>
                              </p:par>
                              <p:par>
                                <p:cTn id="55" presetID="53" presetClass="entr" presetSubtype="16" fill="hold" nodeType="withEffect">
                                  <p:stCondLst>
                                    <p:cond delay="0"/>
                                  </p:stCondLst>
                                  <p:childTnLst>
                                    <p:set>
                                      <p:cBhvr>
                                        <p:cTn id="56" dur="1" fill="hold">
                                          <p:stCondLst>
                                            <p:cond delay="0"/>
                                          </p:stCondLst>
                                        </p:cTn>
                                        <p:tgtEl>
                                          <p:spTgt spid="18"/>
                                        </p:tgtEl>
                                        <p:attrNameLst>
                                          <p:attrName>style.visibility</p:attrName>
                                        </p:attrNameLst>
                                      </p:cBhvr>
                                      <p:to>
                                        <p:strVal val="visible"/>
                                      </p:to>
                                    </p:set>
                                    <p:anim calcmode="lin" valueType="num">
                                      <p:cBhvr>
                                        <p:cTn id="57" dur="500" fill="hold"/>
                                        <p:tgtEl>
                                          <p:spTgt spid="18"/>
                                        </p:tgtEl>
                                        <p:attrNameLst>
                                          <p:attrName>ppt_w</p:attrName>
                                        </p:attrNameLst>
                                      </p:cBhvr>
                                      <p:tavLst>
                                        <p:tav tm="0">
                                          <p:val>
                                            <p:fltVal val="0"/>
                                          </p:val>
                                        </p:tav>
                                        <p:tav tm="100000">
                                          <p:val>
                                            <p:strVal val="#ppt_w"/>
                                          </p:val>
                                        </p:tav>
                                      </p:tavLst>
                                    </p:anim>
                                    <p:anim calcmode="lin" valueType="num">
                                      <p:cBhvr>
                                        <p:cTn id="58" dur="500" fill="hold"/>
                                        <p:tgtEl>
                                          <p:spTgt spid="18"/>
                                        </p:tgtEl>
                                        <p:attrNameLst>
                                          <p:attrName>ppt_h</p:attrName>
                                        </p:attrNameLst>
                                      </p:cBhvr>
                                      <p:tavLst>
                                        <p:tav tm="0">
                                          <p:val>
                                            <p:fltVal val="0"/>
                                          </p:val>
                                        </p:tav>
                                        <p:tav tm="100000">
                                          <p:val>
                                            <p:strVal val="#ppt_h"/>
                                          </p:val>
                                        </p:tav>
                                      </p:tavLst>
                                    </p:anim>
                                    <p:animEffect transition="in" filter="fade">
                                      <p:cBhvr>
                                        <p:cTn id="59" dur="500"/>
                                        <p:tgtEl>
                                          <p:spTgt spid="18"/>
                                        </p:tgtEl>
                                      </p:cBhvr>
                                    </p:animEffect>
                                  </p:childTnLst>
                                </p:cTn>
                              </p:par>
                              <p:par>
                                <p:cTn id="60" presetID="53" presetClass="entr" presetSubtype="16"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500" fill="hold"/>
                                        <p:tgtEl>
                                          <p:spTgt spid="19"/>
                                        </p:tgtEl>
                                        <p:attrNameLst>
                                          <p:attrName>ppt_w</p:attrName>
                                        </p:attrNameLst>
                                      </p:cBhvr>
                                      <p:tavLst>
                                        <p:tav tm="0">
                                          <p:val>
                                            <p:fltVal val="0"/>
                                          </p:val>
                                        </p:tav>
                                        <p:tav tm="100000">
                                          <p:val>
                                            <p:strVal val="#ppt_w"/>
                                          </p:val>
                                        </p:tav>
                                      </p:tavLst>
                                    </p:anim>
                                    <p:anim calcmode="lin" valueType="num">
                                      <p:cBhvr>
                                        <p:cTn id="63" dur="500" fill="hold"/>
                                        <p:tgtEl>
                                          <p:spTgt spid="19"/>
                                        </p:tgtEl>
                                        <p:attrNameLst>
                                          <p:attrName>ppt_h</p:attrName>
                                        </p:attrNameLst>
                                      </p:cBhvr>
                                      <p:tavLst>
                                        <p:tav tm="0">
                                          <p:val>
                                            <p:fltVal val="0"/>
                                          </p:val>
                                        </p:tav>
                                        <p:tav tm="100000">
                                          <p:val>
                                            <p:strVal val="#ppt_h"/>
                                          </p:val>
                                        </p:tav>
                                      </p:tavLst>
                                    </p:anim>
                                    <p:animEffect transition="in" filter="fade">
                                      <p:cBhvr>
                                        <p:cTn id="64" dur="500"/>
                                        <p:tgtEl>
                                          <p:spTgt spid="19"/>
                                        </p:tgtEl>
                                      </p:cBhvr>
                                    </p:animEffect>
                                  </p:childTnLst>
                                </p:cTn>
                              </p:par>
                              <p:par>
                                <p:cTn id="65" presetID="53" presetClass="entr" presetSubtype="16" fill="hold" nodeType="withEffect">
                                  <p:stCondLst>
                                    <p:cond delay="0"/>
                                  </p:stCondLst>
                                  <p:childTnLst>
                                    <p:set>
                                      <p:cBhvr>
                                        <p:cTn id="66" dur="1" fill="hold">
                                          <p:stCondLst>
                                            <p:cond delay="0"/>
                                          </p:stCondLst>
                                        </p:cTn>
                                        <p:tgtEl>
                                          <p:spTgt spid="20"/>
                                        </p:tgtEl>
                                        <p:attrNameLst>
                                          <p:attrName>style.visibility</p:attrName>
                                        </p:attrNameLst>
                                      </p:cBhvr>
                                      <p:to>
                                        <p:strVal val="visible"/>
                                      </p:to>
                                    </p:set>
                                    <p:anim calcmode="lin" valueType="num">
                                      <p:cBhvr>
                                        <p:cTn id="67" dur="500" fill="hold"/>
                                        <p:tgtEl>
                                          <p:spTgt spid="20"/>
                                        </p:tgtEl>
                                        <p:attrNameLst>
                                          <p:attrName>ppt_w</p:attrName>
                                        </p:attrNameLst>
                                      </p:cBhvr>
                                      <p:tavLst>
                                        <p:tav tm="0">
                                          <p:val>
                                            <p:fltVal val="0"/>
                                          </p:val>
                                        </p:tav>
                                        <p:tav tm="100000">
                                          <p:val>
                                            <p:strVal val="#ppt_w"/>
                                          </p:val>
                                        </p:tav>
                                      </p:tavLst>
                                    </p:anim>
                                    <p:anim calcmode="lin" valueType="num">
                                      <p:cBhvr>
                                        <p:cTn id="68" dur="500" fill="hold"/>
                                        <p:tgtEl>
                                          <p:spTgt spid="20"/>
                                        </p:tgtEl>
                                        <p:attrNameLst>
                                          <p:attrName>ppt_h</p:attrName>
                                        </p:attrNameLst>
                                      </p:cBhvr>
                                      <p:tavLst>
                                        <p:tav tm="0">
                                          <p:val>
                                            <p:fltVal val="0"/>
                                          </p:val>
                                        </p:tav>
                                        <p:tav tm="100000">
                                          <p:val>
                                            <p:strVal val="#ppt_h"/>
                                          </p:val>
                                        </p:tav>
                                      </p:tavLst>
                                    </p:anim>
                                    <p:animEffect transition="in" filter="fade">
                                      <p:cBhvr>
                                        <p:cTn id="69" dur="500"/>
                                        <p:tgtEl>
                                          <p:spTgt spid="20"/>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 calcmode="lin" valueType="num">
                                      <p:cBhvr>
                                        <p:cTn id="72" dur="500" fill="hold"/>
                                        <p:tgtEl>
                                          <p:spTgt spid="22"/>
                                        </p:tgtEl>
                                        <p:attrNameLst>
                                          <p:attrName>ppt_w</p:attrName>
                                        </p:attrNameLst>
                                      </p:cBhvr>
                                      <p:tavLst>
                                        <p:tav tm="0">
                                          <p:val>
                                            <p:fltVal val="0"/>
                                          </p:val>
                                        </p:tav>
                                        <p:tav tm="100000">
                                          <p:val>
                                            <p:strVal val="#ppt_w"/>
                                          </p:val>
                                        </p:tav>
                                      </p:tavLst>
                                    </p:anim>
                                    <p:anim calcmode="lin" valueType="num">
                                      <p:cBhvr>
                                        <p:cTn id="73" dur="500" fill="hold"/>
                                        <p:tgtEl>
                                          <p:spTgt spid="22"/>
                                        </p:tgtEl>
                                        <p:attrNameLst>
                                          <p:attrName>ppt_h</p:attrName>
                                        </p:attrNameLst>
                                      </p:cBhvr>
                                      <p:tavLst>
                                        <p:tav tm="0">
                                          <p:val>
                                            <p:fltVal val="0"/>
                                          </p:val>
                                        </p:tav>
                                        <p:tav tm="100000">
                                          <p:val>
                                            <p:strVal val="#ppt_h"/>
                                          </p:val>
                                        </p:tav>
                                      </p:tavLst>
                                    </p:anim>
                                    <p:animEffect transition="in" filter="fade">
                                      <p:cBhvr>
                                        <p:cTn id="74" dur="500"/>
                                        <p:tgtEl>
                                          <p:spTgt spid="22"/>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p:cTn id="77" dur="500" fill="hold"/>
                                        <p:tgtEl>
                                          <p:spTgt spid="23"/>
                                        </p:tgtEl>
                                        <p:attrNameLst>
                                          <p:attrName>ppt_w</p:attrName>
                                        </p:attrNameLst>
                                      </p:cBhvr>
                                      <p:tavLst>
                                        <p:tav tm="0">
                                          <p:val>
                                            <p:fltVal val="0"/>
                                          </p:val>
                                        </p:tav>
                                        <p:tav tm="100000">
                                          <p:val>
                                            <p:strVal val="#ppt_w"/>
                                          </p:val>
                                        </p:tav>
                                      </p:tavLst>
                                    </p:anim>
                                    <p:anim calcmode="lin" valueType="num">
                                      <p:cBhvr>
                                        <p:cTn id="78" dur="500" fill="hold"/>
                                        <p:tgtEl>
                                          <p:spTgt spid="23"/>
                                        </p:tgtEl>
                                        <p:attrNameLst>
                                          <p:attrName>ppt_h</p:attrName>
                                        </p:attrNameLst>
                                      </p:cBhvr>
                                      <p:tavLst>
                                        <p:tav tm="0">
                                          <p:val>
                                            <p:fltVal val="0"/>
                                          </p:val>
                                        </p:tav>
                                        <p:tav tm="100000">
                                          <p:val>
                                            <p:strVal val="#ppt_h"/>
                                          </p:val>
                                        </p:tav>
                                      </p:tavLst>
                                    </p:anim>
                                    <p:animEffect transition="in" filter="fade">
                                      <p:cBhvr>
                                        <p:cTn id="79" dur="500"/>
                                        <p:tgtEl>
                                          <p:spTgt spid="23"/>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24"/>
                                        </p:tgtEl>
                                        <p:attrNameLst>
                                          <p:attrName>style.visibility</p:attrName>
                                        </p:attrNameLst>
                                      </p:cBhvr>
                                      <p:to>
                                        <p:strVal val="visible"/>
                                      </p:to>
                                    </p:set>
                                    <p:anim calcmode="lin" valueType="num">
                                      <p:cBhvr>
                                        <p:cTn id="82" dur="500" fill="hold"/>
                                        <p:tgtEl>
                                          <p:spTgt spid="24"/>
                                        </p:tgtEl>
                                        <p:attrNameLst>
                                          <p:attrName>ppt_w</p:attrName>
                                        </p:attrNameLst>
                                      </p:cBhvr>
                                      <p:tavLst>
                                        <p:tav tm="0">
                                          <p:val>
                                            <p:fltVal val="0"/>
                                          </p:val>
                                        </p:tav>
                                        <p:tav tm="100000">
                                          <p:val>
                                            <p:strVal val="#ppt_w"/>
                                          </p:val>
                                        </p:tav>
                                      </p:tavLst>
                                    </p:anim>
                                    <p:anim calcmode="lin" valueType="num">
                                      <p:cBhvr>
                                        <p:cTn id="83" dur="500" fill="hold"/>
                                        <p:tgtEl>
                                          <p:spTgt spid="24"/>
                                        </p:tgtEl>
                                        <p:attrNameLst>
                                          <p:attrName>ppt_h</p:attrName>
                                        </p:attrNameLst>
                                      </p:cBhvr>
                                      <p:tavLst>
                                        <p:tav tm="0">
                                          <p:val>
                                            <p:fltVal val="0"/>
                                          </p:val>
                                        </p:tav>
                                        <p:tav tm="100000">
                                          <p:val>
                                            <p:strVal val="#ppt_h"/>
                                          </p:val>
                                        </p:tav>
                                      </p:tavLst>
                                    </p:anim>
                                    <p:animEffect transition="in" filter="fade">
                                      <p:cBhvr>
                                        <p:cTn id="84" dur="500"/>
                                        <p:tgtEl>
                                          <p:spTgt spid="24"/>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26"/>
                                        </p:tgtEl>
                                        <p:attrNameLst>
                                          <p:attrName>style.visibility</p:attrName>
                                        </p:attrNameLst>
                                      </p:cBhvr>
                                      <p:to>
                                        <p:strVal val="visible"/>
                                      </p:to>
                                    </p:set>
                                    <p:anim calcmode="lin" valueType="num">
                                      <p:cBhvr>
                                        <p:cTn id="87" dur="500" fill="hold"/>
                                        <p:tgtEl>
                                          <p:spTgt spid="26"/>
                                        </p:tgtEl>
                                        <p:attrNameLst>
                                          <p:attrName>ppt_w</p:attrName>
                                        </p:attrNameLst>
                                      </p:cBhvr>
                                      <p:tavLst>
                                        <p:tav tm="0">
                                          <p:val>
                                            <p:fltVal val="0"/>
                                          </p:val>
                                        </p:tav>
                                        <p:tav tm="100000">
                                          <p:val>
                                            <p:strVal val="#ppt_w"/>
                                          </p:val>
                                        </p:tav>
                                      </p:tavLst>
                                    </p:anim>
                                    <p:anim calcmode="lin" valueType="num">
                                      <p:cBhvr>
                                        <p:cTn id="88" dur="500" fill="hold"/>
                                        <p:tgtEl>
                                          <p:spTgt spid="26"/>
                                        </p:tgtEl>
                                        <p:attrNameLst>
                                          <p:attrName>ppt_h</p:attrName>
                                        </p:attrNameLst>
                                      </p:cBhvr>
                                      <p:tavLst>
                                        <p:tav tm="0">
                                          <p:val>
                                            <p:fltVal val="0"/>
                                          </p:val>
                                        </p:tav>
                                        <p:tav tm="100000">
                                          <p:val>
                                            <p:strVal val="#ppt_h"/>
                                          </p:val>
                                        </p:tav>
                                      </p:tavLst>
                                    </p:anim>
                                    <p:animEffect transition="in" filter="fade">
                                      <p:cBhvr>
                                        <p:cTn id="89" dur="500"/>
                                        <p:tgtEl>
                                          <p:spTgt spid="26"/>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 calcmode="lin" valueType="num">
                                      <p:cBhvr>
                                        <p:cTn id="92" dur="500" fill="hold"/>
                                        <p:tgtEl>
                                          <p:spTgt spid="31"/>
                                        </p:tgtEl>
                                        <p:attrNameLst>
                                          <p:attrName>ppt_w</p:attrName>
                                        </p:attrNameLst>
                                      </p:cBhvr>
                                      <p:tavLst>
                                        <p:tav tm="0">
                                          <p:val>
                                            <p:fltVal val="0"/>
                                          </p:val>
                                        </p:tav>
                                        <p:tav tm="100000">
                                          <p:val>
                                            <p:strVal val="#ppt_w"/>
                                          </p:val>
                                        </p:tav>
                                      </p:tavLst>
                                    </p:anim>
                                    <p:anim calcmode="lin" valueType="num">
                                      <p:cBhvr>
                                        <p:cTn id="93" dur="500" fill="hold"/>
                                        <p:tgtEl>
                                          <p:spTgt spid="31"/>
                                        </p:tgtEl>
                                        <p:attrNameLst>
                                          <p:attrName>ppt_h</p:attrName>
                                        </p:attrNameLst>
                                      </p:cBhvr>
                                      <p:tavLst>
                                        <p:tav tm="0">
                                          <p:val>
                                            <p:fltVal val="0"/>
                                          </p:val>
                                        </p:tav>
                                        <p:tav tm="100000">
                                          <p:val>
                                            <p:strVal val="#ppt_h"/>
                                          </p:val>
                                        </p:tav>
                                      </p:tavLst>
                                    </p:anim>
                                    <p:animEffect transition="in" filter="fade">
                                      <p:cBhvr>
                                        <p:cTn id="94" dur="500"/>
                                        <p:tgtEl>
                                          <p:spTgt spid="31"/>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32"/>
                                        </p:tgtEl>
                                        <p:attrNameLst>
                                          <p:attrName>style.visibility</p:attrName>
                                        </p:attrNameLst>
                                      </p:cBhvr>
                                      <p:to>
                                        <p:strVal val="visible"/>
                                      </p:to>
                                    </p:set>
                                    <p:anim calcmode="lin" valueType="num">
                                      <p:cBhvr>
                                        <p:cTn id="97" dur="500" fill="hold"/>
                                        <p:tgtEl>
                                          <p:spTgt spid="32"/>
                                        </p:tgtEl>
                                        <p:attrNameLst>
                                          <p:attrName>ppt_w</p:attrName>
                                        </p:attrNameLst>
                                      </p:cBhvr>
                                      <p:tavLst>
                                        <p:tav tm="0">
                                          <p:val>
                                            <p:fltVal val="0"/>
                                          </p:val>
                                        </p:tav>
                                        <p:tav tm="100000">
                                          <p:val>
                                            <p:strVal val="#ppt_w"/>
                                          </p:val>
                                        </p:tav>
                                      </p:tavLst>
                                    </p:anim>
                                    <p:anim calcmode="lin" valueType="num">
                                      <p:cBhvr>
                                        <p:cTn id="98" dur="500" fill="hold"/>
                                        <p:tgtEl>
                                          <p:spTgt spid="32"/>
                                        </p:tgtEl>
                                        <p:attrNameLst>
                                          <p:attrName>ppt_h</p:attrName>
                                        </p:attrNameLst>
                                      </p:cBhvr>
                                      <p:tavLst>
                                        <p:tav tm="0">
                                          <p:val>
                                            <p:fltVal val="0"/>
                                          </p:val>
                                        </p:tav>
                                        <p:tav tm="100000">
                                          <p:val>
                                            <p:strVal val="#ppt_h"/>
                                          </p:val>
                                        </p:tav>
                                      </p:tavLst>
                                    </p:anim>
                                    <p:animEffect transition="in" filter="fade">
                                      <p:cBhvr>
                                        <p:cTn id="99" dur="500"/>
                                        <p:tgtEl>
                                          <p:spTgt spid="32"/>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33"/>
                                        </p:tgtEl>
                                        <p:attrNameLst>
                                          <p:attrName>style.visibility</p:attrName>
                                        </p:attrNameLst>
                                      </p:cBhvr>
                                      <p:to>
                                        <p:strVal val="visible"/>
                                      </p:to>
                                    </p:set>
                                    <p:anim calcmode="lin" valueType="num">
                                      <p:cBhvr>
                                        <p:cTn id="102" dur="500" fill="hold"/>
                                        <p:tgtEl>
                                          <p:spTgt spid="33"/>
                                        </p:tgtEl>
                                        <p:attrNameLst>
                                          <p:attrName>ppt_w</p:attrName>
                                        </p:attrNameLst>
                                      </p:cBhvr>
                                      <p:tavLst>
                                        <p:tav tm="0">
                                          <p:val>
                                            <p:fltVal val="0"/>
                                          </p:val>
                                        </p:tav>
                                        <p:tav tm="100000">
                                          <p:val>
                                            <p:strVal val="#ppt_w"/>
                                          </p:val>
                                        </p:tav>
                                      </p:tavLst>
                                    </p:anim>
                                    <p:anim calcmode="lin" valueType="num">
                                      <p:cBhvr>
                                        <p:cTn id="103" dur="500" fill="hold"/>
                                        <p:tgtEl>
                                          <p:spTgt spid="33"/>
                                        </p:tgtEl>
                                        <p:attrNameLst>
                                          <p:attrName>ppt_h</p:attrName>
                                        </p:attrNameLst>
                                      </p:cBhvr>
                                      <p:tavLst>
                                        <p:tav tm="0">
                                          <p:val>
                                            <p:fltVal val="0"/>
                                          </p:val>
                                        </p:tav>
                                        <p:tav tm="100000">
                                          <p:val>
                                            <p:strVal val="#ppt_h"/>
                                          </p:val>
                                        </p:tav>
                                      </p:tavLst>
                                    </p:anim>
                                    <p:animEffect transition="in" filter="fade">
                                      <p:cBhvr>
                                        <p:cTn id="104" dur="500"/>
                                        <p:tgtEl>
                                          <p:spTgt spid="33"/>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36"/>
                                        </p:tgtEl>
                                        <p:attrNameLst>
                                          <p:attrName>style.visibility</p:attrName>
                                        </p:attrNameLst>
                                      </p:cBhvr>
                                      <p:to>
                                        <p:strVal val="visible"/>
                                      </p:to>
                                    </p:set>
                                    <p:anim calcmode="lin" valueType="num">
                                      <p:cBhvr>
                                        <p:cTn id="107" dur="500" fill="hold"/>
                                        <p:tgtEl>
                                          <p:spTgt spid="36"/>
                                        </p:tgtEl>
                                        <p:attrNameLst>
                                          <p:attrName>ppt_w</p:attrName>
                                        </p:attrNameLst>
                                      </p:cBhvr>
                                      <p:tavLst>
                                        <p:tav tm="0">
                                          <p:val>
                                            <p:fltVal val="0"/>
                                          </p:val>
                                        </p:tav>
                                        <p:tav tm="100000">
                                          <p:val>
                                            <p:strVal val="#ppt_w"/>
                                          </p:val>
                                        </p:tav>
                                      </p:tavLst>
                                    </p:anim>
                                    <p:anim calcmode="lin" valueType="num">
                                      <p:cBhvr>
                                        <p:cTn id="108" dur="500" fill="hold"/>
                                        <p:tgtEl>
                                          <p:spTgt spid="36"/>
                                        </p:tgtEl>
                                        <p:attrNameLst>
                                          <p:attrName>ppt_h</p:attrName>
                                        </p:attrNameLst>
                                      </p:cBhvr>
                                      <p:tavLst>
                                        <p:tav tm="0">
                                          <p:val>
                                            <p:fltVal val="0"/>
                                          </p:val>
                                        </p:tav>
                                        <p:tav tm="100000">
                                          <p:val>
                                            <p:strVal val="#ppt_h"/>
                                          </p:val>
                                        </p:tav>
                                      </p:tavLst>
                                    </p:anim>
                                    <p:animEffect transition="in" filter="fade">
                                      <p:cBhvr>
                                        <p:cTn id="109" dur="500"/>
                                        <p:tgtEl>
                                          <p:spTgt spid="36"/>
                                        </p:tgtEl>
                                      </p:cBhvr>
                                    </p:animEffect>
                                  </p:childTnLst>
                                </p:cTn>
                              </p:par>
                              <p:par>
                                <p:cTn id="110" presetID="53" presetClass="entr" presetSubtype="16" fill="hold" nodeType="withEffect">
                                  <p:stCondLst>
                                    <p:cond delay="0"/>
                                  </p:stCondLst>
                                  <p:childTnLst>
                                    <p:set>
                                      <p:cBhvr>
                                        <p:cTn id="111" dur="1" fill="hold">
                                          <p:stCondLst>
                                            <p:cond delay="0"/>
                                          </p:stCondLst>
                                        </p:cTn>
                                        <p:tgtEl>
                                          <p:spTgt spid="37"/>
                                        </p:tgtEl>
                                        <p:attrNameLst>
                                          <p:attrName>style.visibility</p:attrName>
                                        </p:attrNameLst>
                                      </p:cBhvr>
                                      <p:to>
                                        <p:strVal val="visible"/>
                                      </p:to>
                                    </p:set>
                                    <p:anim calcmode="lin" valueType="num">
                                      <p:cBhvr>
                                        <p:cTn id="112" dur="500" fill="hold"/>
                                        <p:tgtEl>
                                          <p:spTgt spid="37"/>
                                        </p:tgtEl>
                                        <p:attrNameLst>
                                          <p:attrName>ppt_w</p:attrName>
                                        </p:attrNameLst>
                                      </p:cBhvr>
                                      <p:tavLst>
                                        <p:tav tm="0">
                                          <p:val>
                                            <p:fltVal val="0"/>
                                          </p:val>
                                        </p:tav>
                                        <p:tav tm="100000">
                                          <p:val>
                                            <p:strVal val="#ppt_w"/>
                                          </p:val>
                                        </p:tav>
                                      </p:tavLst>
                                    </p:anim>
                                    <p:anim calcmode="lin" valueType="num">
                                      <p:cBhvr>
                                        <p:cTn id="113" dur="500" fill="hold"/>
                                        <p:tgtEl>
                                          <p:spTgt spid="37"/>
                                        </p:tgtEl>
                                        <p:attrNameLst>
                                          <p:attrName>ppt_h</p:attrName>
                                        </p:attrNameLst>
                                      </p:cBhvr>
                                      <p:tavLst>
                                        <p:tav tm="0">
                                          <p:val>
                                            <p:fltVal val="0"/>
                                          </p:val>
                                        </p:tav>
                                        <p:tav tm="100000">
                                          <p:val>
                                            <p:strVal val="#ppt_h"/>
                                          </p:val>
                                        </p:tav>
                                      </p:tavLst>
                                    </p:anim>
                                    <p:animEffect transition="in" filter="fade">
                                      <p:cBhvr>
                                        <p:cTn id="114" dur="500"/>
                                        <p:tgtEl>
                                          <p:spTgt spid="37"/>
                                        </p:tgtEl>
                                      </p:cBhvr>
                                    </p:animEffect>
                                  </p:childTnLst>
                                </p:cTn>
                              </p:par>
                              <p:par>
                                <p:cTn id="115" presetID="53" presetClass="entr" presetSubtype="16" fill="hold" nodeType="withEffect">
                                  <p:stCondLst>
                                    <p:cond delay="0"/>
                                  </p:stCondLst>
                                  <p:childTnLst>
                                    <p:set>
                                      <p:cBhvr>
                                        <p:cTn id="116" dur="1" fill="hold">
                                          <p:stCondLst>
                                            <p:cond delay="0"/>
                                          </p:stCondLst>
                                        </p:cTn>
                                        <p:tgtEl>
                                          <p:spTgt spid="38"/>
                                        </p:tgtEl>
                                        <p:attrNameLst>
                                          <p:attrName>style.visibility</p:attrName>
                                        </p:attrNameLst>
                                      </p:cBhvr>
                                      <p:to>
                                        <p:strVal val="visible"/>
                                      </p:to>
                                    </p:set>
                                    <p:anim calcmode="lin" valueType="num">
                                      <p:cBhvr>
                                        <p:cTn id="117" dur="500" fill="hold"/>
                                        <p:tgtEl>
                                          <p:spTgt spid="38"/>
                                        </p:tgtEl>
                                        <p:attrNameLst>
                                          <p:attrName>ppt_w</p:attrName>
                                        </p:attrNameLst>
                                      </p:cBhvr>
                                      <p:tavLst>
                                        <p:tav tm="0">
                                          <p:val>
                                            <p:fltVal val="0"/>
                                          </p:val>
                                        </p:tav>
                                        <p:tav tm="100000">
                                          <p:val>
                                            <p:strVal val="#ppt_w"/>
                                          </p:val>
                                        </p:tav>
                                      </p:tavLst>
                                    </p:anim>
                                    <p:anim calcmode="lin" valueType="num">
                                      <p:cBhvr>
                                        <p:cTn id="118" dur="500" fill="hold"/>
                                        <p:tgtEl>
                                          <p:spTgt spid="38"/>
                                        </p:tgtEl>
                                        <p:attrNameLst>
                                          <p:attrName>ppt_h</p:attrName>
                                        </p:attrNameLst>
                                      </p:cBhvr>
                                      <p:tavLst>
                                        <p:tav tm="0">
                                          <p:val>
                                            <p:fltVal val="0"/>
                                          </p:val>
                                        </p:tav>
                                        <p:tav tm="100000">
                                          <p:val>
                                            <p:strVal val="#ppt_h"/>
                                          </p:val>
                                        </p:tav>
                                      </p:tavLst>
                                    </p:anim>
                                    <p:animEffect transition="in" filter="fade">
                                      <p:cBhvr>
                                        <p:cTn id="119" dur="500"/>
                                        <p:tgtEl>
                                          <p:spTgt spid="38"/>
                                        </p:tgtEl>
                                      </p:cBhvr>
                                    </p:animEffect>
                                  </p:childTnLst>
                                </p:cTn>
                              </p:par>
                              <p:par>
                                <p:cTn id="120" presetID="53" presetClass="entr" presetSubtype="16" fill="hold" nodeType="withEffect">
                                  <p:stCondLst>
                                    <p:cond delay="0"/>
                                  </p:stCondLst>
                                  <p:childTnLst>
                                    <p:set>
                                      <p:cBhvr>
                                        <p:cTn id="121" dur="1" fill="hold">
                                          <p:stCondLst>
                                            <p:cond delay="0"/>
                                          </p:stCondLst>
                                        </p:cTn>
                                        <p:tgtEl>
                                          <p:spTgt spid="39"/>
                                        </p:tgtEl>
                                        <p:attrNameLst>
                                          <p:attrName>style.visibility</p:attrName>
                                        </p:attrNameLst>
                                      </p:cBhvr>
                                      <p:to>
                                        <p:strVal val="visible"/>
                                      </p:to>
                                    </p:set>
                                    <p:anim calcmode="lin" valueType="num">
                                      <p:cBhvr>
                                        <p:cTn id="122" dur="500" fill="hold"/>
                                        <p:tgtEl>
                                          <p:spTgt spid="39"/>
                                        </p:tgtEl>
                                        <p:attrNameLst>
                                          <p:attrName>ppt_w</p:attrName>
                                        </p:attrNameLst>
                                      </p:cBhvr>
                                      <p:tavLst>
                                        <p:tav tm="0">
                                          <p:val>
                                            <p:fltVal val="0"/>
                                          </p:val>
                                        </p:tav>
                                        <p:tav tm="100000">
                                          <p:val>
                                            <p:strVal val="#ppt_w"/>
                                          </p:val>
                                        </p:tav>
                                      </p:tavLst>
                                    </p:anim>
                                    <p:anim calcmode="lin" valueType="num">
                                      <p:cBhvr>
                                        <p:cTn id="123" dur="500" fill="hold"/>
                                        <p:tgtEl>
                                          <p:spTgt spid="39"/>
                                        </p:tgtEl>
                                        <p:attrNameLst>
                                          <p:attrName>ppt_h</p:attrName>
                                        </p:attrNameLst>
                                      </p:cBhvr>
                                      <p:tavLst>
                                        <p:tav tm="0">
                                          <p:val>
                                            <p:fltVal val="0"/>
                                          </p:val>
                                        </p:tav>
                                        <p:tav tm="100000">
                                          <p:val>
                                            <p:strVal val="#ppt_h"/>
                                          </p:val>
                                        </p:tav>
                                      </p:tavLst>
                                    </p:anim>
                                    <p:animEffect transition="in" filter="fade">
                                      <p:cBhvr>
                                        <p:cTn id="124" dur="500"/>
                                        <p:tgtEl>
                                          <p:spTgt spid="39"/>
                                        </p:tgtEl>
                                      </p:cBhvr>
                                    </p:animEffect>
                                  </p:childTnLst>
                                </p:cTn>
                              </p:par>
                              <p:par>
                                <p:cTn id="125" presetID="53" presetClass="entr" presetSubtype="16" fill="hold" nodeType="withEffect">
                                  <p:stCondLst>
                                    <p:cond delay="0"/>
                                  </p:stCondLst>
                                  <p:childTnLst>
                                    <p:set>
                                      <p:cBhvr>
                                        <p:cTn id="126" dur="1" fill="hold">
                                          <p:stCondLst>
                                            <p:cond delay="0"/>
                                          </p:stCondLst>
                                        </p:cTn>
                                        <p:tgtEl>
                                          <p:spTgt spid="40"/>
                                        </p:tgtEl>
                                        <p:attrNameLst>
                                          <p:attrName>style.visibility</p:attrName>
                                        </p:attrNameLst>
                                      </p:cBhvr>
                                      <p:to>
                                        <p:strVal val="visible"/>
                                      </p:to>
                                    </p:set>
                                    <p:anim calcmode="lin" valueType="num">
                                      <p:cBhvr>
                                        <p:cTn id="127" dur="500" fill="hold"/>
                                        <p:tgtEl>
                                          <p:spTgt spid="40"/>
                                        </p:tgtEl>
                                        <p:attrNameLst>
                                          <p:attrName>ppt_w</p:attrName>
                                        </p:attrNameLst>
                                      </p:cBhvr>
                                      <p:tavLst>
                                        <p:tav tm="0">
                                          <p:val>
                                            <p:fltVal val="0"/>
                                          </p:val>
                                        </p:tav>
                                        <p:tav tm="100000">
                                          <p:val>
                                            <p:strVal val="#ppt_w"/>
                                          </p:val>
                                        </p:tav>
                                      </p:tavLst>
                                    </p:anim>
                                    <p:anim calcmode="lin" valueType="num">
                                      <p:cBhvr>
                                        <p:cTn id="128" dur="500" fill="hold"/>
                                        <p:tgtEl>
                                          <p:spTgt spid="40"/>
                                        </p:tgtEl>
                                        <p:attrNameLst>
                                          <p:attrName>ppt_h</p:attrName>
                                        </p:attrNameLst>
                                      </p:cBhvr>
                                      <p:tavLst>
                                        <p:tav tm="0">
                                          <p:val>
                                            <p:fltVal val="0"/>
                                          </p:val>
                                        </p:tav>
                                        <p:tav tm="100000">
                                          <p:val>
                                            <p:strVal val="#ppt_h"/>
                                          </p:val>
                                        </p:tav>
                                      </p:tavLst>
                                    </p:anim>
                                    <p:animEffect transition="in" filter="fade">
                                      <p:cBhvr>
                                        <p:cTn id="129" dur="500"/>
                                        <p:tgtEl>
                                          <p:spTgt spid="40"/>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41"/>
                                        </p:tgtEl>
                                        <p:attrNameLst>
                                          <p:attrName>style.visibility</p:attrName>
                                        </p:attrNameLst>
                                      </p:cBhvr>
                                      <p:to>
                                        <p:strVal val="visible"/>
                                      </p:to>
                                    </p:set>
                                    <p:anim calcmode="lin" valueType="num">
                                      <p:cBhvr>
                                        <p:cTn id="132" dur="500" fill="hold"/>
                                        <p:tgtEl>
                                          <p:spTgt spid="41"/>
                                        </p:tgtEl>
                                        <p:attrNameLst>
                                          <p:attrName>ppt_w</p:attrName>
                                        </p:attrNameLst>
                                      </p:cBhvr>
                                      <p:tavLst>
                                        <p:tav tm="0">
                                          <p:val>
                                            <p:fltVal val="0"/>
                                          </p:val>
                                        </p:tav>
                                        <p:tav tm="100000">
                                          <p:val>
                                            <p:strVal val="#ppt_w"/>
                                          </p:val>
                                        </p:tav>
                                      </p:tavLst>
                                    </p:anim>
                                    <p:anim calcmode="lin" valueType="num">
                                      <p:cBhvr>
                                        <p:cTn id="133" dur="500" fill="hold"/>
                                        <p:tgtEl>
                                          <p:spTgt spid="41"/>
                                        </p:tgtEl>
                                        <p:attrNameLst>
                                          <p:attrName>ppt_h</p:attrName>
                                        </p:attrNameLst>
                                      </p:cBhvr>
                                      <p:tavLst>
                                        <p:tav tm="0">
                                          <p:val>
                                            <p:fltVal val="0"/>
                                          </p:val>
                                        </p:tav>
                                        <p:tav tm="100000">
                                          <p:val>
                                            <p:strVal val="#ppt_h"/>
                                          </p:val>
                                        </p:tav>
                                      </p:tavLst>
                                    </p:anim>
                                    <p:animEffect transition="in" filter="fade">
                                      <p:cBhvr>
                                        <p:cTn id="134" dur="500"/>
                                        <p:tgtEl>
                                          <p:spTgt spid="41"/>
                                        </p:tgtEl>
                                      </p:cBhvr>
                                    </p:animEffect>
                                  </p:childTnLst>
                                </p:cTn>
                              </p:par>
                              <p:par>
                                <p:cTn id="135" presetID="53" presetClass="entr" presetSubtype="16" fill="hold" nodeType="withEffect">
                                  <p:stCondLst>
                                    <p:cond delay="0"/>
                                  </p:stCondLst>
                                  <p:childTnLst>
                                    <p:set>
                                      <p:cBhvr>
                                        <p:cTn id="136" dur="1" fill="hold">
                                          <p:stCondLst>
                                            <p:cond delay="0"/>
                                          </p:stCondLst>
                                        </p:cTn>
                                        <p:tgtEl>
                                          <p:spTgt spid="43"/>
                                        </p:tgtEl>
                                        <p:attrNameLst>
                                          <p:attrName>style.visibility</p:attrName>
                                        </p:attrNameLst>
                                      </p:cBhvr>
                                      <p:to>
                                        <p:strVal val="visible"/>
                                      </p:to>
                                    </p:set>
                                    <p:anim calcmode="lin" valueType="num">
                                      <p:cBhvr>
                                        <p:cTn id="137" dur="500" fill="hold"/>
                                        <p:tgtEl>
                                          <p:spTgt spid="43"/>
                                        </p:tgtEl>
                                        <p:attrNameLst>
                                          <p:attrName>ppt_w</p:attrName>
                                        </p:attrNameLst>
                                      </p:cBhvr>
                                      <p:tavLst>
                                        <p:tav tm="0">
                                          <p:val>
                                            <p:fltVal val="0"/>
                                          </p:val>
                                        </p:tav>
                                        <p:tav tm="100000">
                                          <p:val>
                                            <p:strVal val="#ppt_w"/>
                                          </p:val>
                                        </p:tav>
                                      </p:tavLst>
                                    </p:anim>
                                    <p:anim calcmode="lin" valueType="num">
                                      <p:cBhvr>
                                        <p:cTn id="138" dur="500" fill="hold"/>
                                        <p:tgtEl>
                                          <p:spTgt spid="43"/>
                                        </p:tgtEl>
                                        <p:attrNameLst>
                                          <p:attrName>ppt_h</p:attrName>
                                        </p:attrNameLst>
                                      </p:cBhvr>
                                      <p:tavLst>
                                        <p:tav tm="0">
                                          <p:val>
                                            <p:fltVal val="0"/>
                                          </p:val>
                                        </p:tav>
                                        <p:tav tm="100000">
                                          <p:val>
                                            <p:strVal val="#ppt_h"/>
                                          </p:val>
                                        </p:tav>
                                      </p:tavLst>
                                    </p:anim>
                                    <p:animEffect transition="in" filter="fade">
                                      <p:cBhvr>
                                        <p:cTn id="139" dur="500"/>
                                        <p:tgtEl>
                                          <p:spTgt spid="43"/>
                                        </p:tgtEl>
                                      </p:cBhvr>
                                    </p:animEffect>
                                  </p:childTnLst>
                                </p:cTn>
                              </p:par>
                              <p:par>
                                <p:cTn id="140" presetID="53" presetClass="entr" presetSubtype="16" fill="hold" nodeType="withEffect">
                                  <p:stCondLst>
                                    <p:cond delay="0"/>
                                  </p:stCondLst>
                                  <p:childTnLst>
                                    <p:set>
                                      <p:cBhvr>
                                        <p:cTn id="141" dur="1" fill="hold">
                                          <p:stCondLst>
                                            <p:cond delay="0"/>
                                          </p:stCondLst>
                                        </p:cTn>
                                        <p:tgtEl>
                                          <p:spTgt spid="44"/>
                                        </p:tgtEl>
                                        <p:attrNameLst>
                                          <p:attrName>style.visibility</p:attrName>
                                        </p:attrNameLst>
                                      </p:cBhvr>
                                      <p:to>
                                        <p:strVal val="visible"/>
                                      </p:to>
                                    </p:set>
                                    <p:anim calcmode="lin" valueType="num">
                                      <p:cBhvr>
                                        <p:cTn id="142" dur="500" fill="hold"/>
                                        <p:tgtEl>
                                          <p:spTgt spid="44"/>
                                        </p:tgtEl>
                                        <p:attrNameLst>
                                          <p:attrName>ppt_w</p:attrName>
                                        </p:attrNameLst>
                                      </p:cBhvr>
                                      <p:tavLst>
                                        <p:tav tm="0">
                                          <p:val>
                                            <p:fltVal val="0"/>
                                          </p:val>
                                        </p:tav>
                                        <p:tav tm="100000">
                                          <p:val>
                                            <p:strVal val="#ppt_w"/>
                                          </p:val>
                                        </p:tav>
                                      </p:tavLst>
                                    </p:anim>
                                    <p:anim calcmode="lin" valueType="num">
                                      <p:cBhvr>
                                        <p:cTn id="143" dur="500" fill="hold"/>
                                        <p:tgtEl>
                                          <p:spTgt spid="44"/>
                                        </p:tgtEl>
                                        <p:attrNameLst>
                                          <p:attrName>ppt_h</p:attrName>
                                        </p:attrNameLst>
                                      </p:cBhvr>
                                      <p:tavLst>
                                        <p:tav tm="0">
                                          <p:val>
                                            <p:fltVal val="0"/>
                                          </p:val>
                                        </p:tav>
                                        <p:tav tm="100000">
                                          <p:val>
                                            <p:strVal val="#ppt_h"/>
                                          </p:val>
                                        </p:tav>
                                      </p:tavLst>
                                    </p:anim>
                                    <p:animEffect transition="in" filter="fade">
                                      <p:cBhvr>
                                        <p:cTn id="144" dur="500"/>
                                        <p:tgtEl>
                                          <p:spTgt spid="44"/>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46"/>
                                        </p:tgtEl>
                                        <p:attrNameLst>
                                          <p:attrName>style.visibility</p:attrName>
                                        </p:attrNameLst>
                                      </p:cBhvr>
                                      <p:to>
                                        <p:strVal val="visible"/>
                                      </p:to>
                                    </p:set>
                                    <p:anim calcmode="lin" valueType="num">
                                      <p:cBhvr>
                                        <p:cTn id="147" dur="500" fill="hold"/>
                                        <p:tgtEl>
                                          <p:spTgt spid="46"/>
                                        </p:tgtEl>
                                        <p:attrNameLst>
                                          <p:attrName>ppt_w</p:attrName>
                                        </p:attrNameLst>
                                      </p:cBhvr>
                                      <p:tavLst>
                                        <p:tav tm="0">
                                          <p:val>
                                            <p:fltVal val="0"/>
                                          </p:val>
                                        </p:tav>
                                        <p:tav tm="100000">
                                          <p:val>
                                            <p:strVal val="#ppt_w"/>
                                          </p:val>
                                        </p:tav>
                                      </p:tavLst>
                                    </p:anim>
                                    <p:anim calcmode="lin" valueType="num">
                                      <p:cBhvr>
                                        <p:cTn id="148" dur="500" fill="hold"/>
                                        <p:tgtEl>
                                          <p:spTgt spid="46"/>
                                        </p:tgtEl>
                                        <p:attrNameLst>
                                          <p:attrName>ppt_h</p:attrName>
                                        </p:attrNameLst>
                                      </p:cBhvr>
                                      <p:tavLst>
                                        <p:tav tm="0">
                                          <p:val>
                                            <p:fltVal val="0"/>
                                          </p:val>
                                        </p:tav>
                                        <p:tav tm="100000">
                                          <p:val>
                                            <p:strVal val="#ppt_h"/>
                                          </p:val>
                                        </p:tav>
                                      </p:tavLst>
                                    </p:anim>
                                    <p:animEffect transition="in" filter="fade">
                                      <p:cBhvr>
                                        <p:cTn id="149" dur="500"/>
                                        <p:tgtEl>
                                          <p:spTgt spid="46"/>
                                        </p:tgtEl>
                                      </p:cBhvr>
                                    </p:animEffect>
                                  </p:childTnLst>
                                </p:cTn>
                              </p:par>
                            </p:childTnLst>
                          </p:cTn>
                        </p:par>
                      </p:childTnLst>
                    </p:cTn>
                  </p:par>
                  <p:par>
                    <p:cTn id="150" fill="hold">
                      <p:stCondLst>
                        <p:cond delay="indefinite"/>
                      </p:stCondLst>
                      <p:childTnLst>
                        <p:par>
                          <p:cTn id="151" fill="hold">
                            <p:stCondLst>
                              <p:cond delay="0"/>
                            </p:stCondLst>
                            <p:childTnLst>
                              <p:par>
                                <p:cTn id="152" presetID="1" presetClass="entr" presetSubtype="0" fill="hold" grpId="0" nodeType="clickEffect">
                                  <p:stCondLst>
                                    <p:cond delay="0"/>
                                  </p:stCondLst>
                                  <p:childTnLst>
                                    <p:set>
                                      <p:cBhvr>
                                        <p:cTn id="153" dur="1" fill="hold">
                                          <p:stCondLst>
                                            <p:cond delay="0"/>
                                          </p:stCondLst>
                                        </p:cTn>
                                        <p:tgtEl>
                                          <p:spTgt spid="2"/>
                                        </p:tgtEl>
                                        <p:attrNameLst>
                                          <p:attrName>style.visibility</p:attrName>
                                        </p:attrNameLst>
                                      </p:cBhvr>
                                      <p:to>
                                        <p:strVal val="visible"/>
                                      </p:to>
                                    </p:set>
                                  </p:childTnLst>
                                </p:cTn>
                              </p:par>
                              <p:par>
                                <p:cTn id="154" presetID="1" presetClass="entr" presetSubtype="0" fill="hold" grpId="0" nodeType="withEffect">
                                  <p:stCondLst>
                                    <p:cond delay="0"/>
                                  </p:stCondLst>
                                  <p:childTnLst>
                                    <p:set>
                                      <p:cBhvr>
                                        <p:cTn id="155" dur="1" fill="hold">
                                          <p:stCondLst>
                                            <p:cond delay="0"/>
                                          </p:stCondLst>
                                        </p:cTn>
                                        <p:tgtEl>
                                          <p:spTgt spid="3"/>
                                        </p:tgtEl>
                                        <p:attrNameLst>
                                          <p:attrName>style.visibility</p:attrName>
                                        </p:attrNameLst>
                                      </p:cBhvr>
                                      <p:to>
                                        <p:strVal val="visible"/>
                                      </p:to>
                                    </p:set>
                                  </p:childTnLst>
                                </p:cTn>
                              </p:par>
                              <p:par>
                                <p:cTn id="156" presetID="1" presetClass="entr" presetSubtype="0" fill="hold" grpId="0" nodeType="withEffect">
                                  <p:stCondLst>
                                    <p:cond delay="0"/>
                                  </p:stCondLst>
                                  <p:childTnLst>
                                    <p:set>
                                      <p:cBhvr>
                                        <p:cTn id="157" dur="1" fill="hold">
                                          <p:stCondLst>
                                            <p:cond delay="0"/>
                                          </p:stCondLst>
                                        </p:cTn>
                                        <p:tgtEl>
                                          <p:spTgt spid="5"/>
                                        </p:tgtEl>
                                        <p:attrNameLst>
                                          <p:attrName>style.visibility</p:attrName>
                                        </p:attrNameLst>
                                      </p:cBhvr>
                                      <p:to>
                                        <p:strVal val="visible"/>
                                      </p:to>
                                    </p:set>
                                  </p:childTnLst>
                                </p:cTn>
                              </p:par>
                            </p:childTnLst>
                          </p:cTn>
                        </p:par>
                      </p:childTnLst>
                    </p:cTn>
                  </p:par>
                  <p:par>
                    <p:cTn id="158" fill="hold">
                      <p:stCondLst>
                        <p:cond delay="indefinite"/>
                      </p:stCondLst>
                      <p:childTnLst>
                        <p:par>
                          <p:cTn id="159" fill="hold">
                            <p:stCondLst>
                              <p:cond delay="0"/>
                            </p:stCondLst>
                            <p:childTnLst>
                              <p:par>
                                <p:cTn id="160" presetID="1" presetClass="emph" presetSubtype="2" fill="hold" nodeType="clickEffect">
                                  <p:stCondLst>
                                    <p:cond delay="0"/>
                                  </p:stCondLst>
                                  <p:childTnLst>
                                    <p:animClr clrSpc="rgb" dir="cw">
                                      <p:cBhvr>
                                        <p:cTn id="161" dur="2000" fill="hold"/>
                                        <p:tgtEl>
                                          <p:spTgt spid="17"/>
                                        </p:tgtEl>
                                        <p:attrNameLst>
                                          <p:attrName>fillcolor</p:attrName>
                                        </p:attrNameLst>
                                      </p:cBhvr>
                                      <p:to>
                                        <a:srgbClr val="bb120f"/>
                                      </p:to>
                                    </p:animClr>
                                    <p:set>
                                      <p:cBhvr>
                                        <p:cTn id="162" dur="2000" fill="hold"/>
                                        <p:tgtEl>
                                          <p:spTgt spid="17"/>
                                        </p:tgtEl>
                                        <p:attrNameLst>
                                          <p:attrName>fill.type</p:attrName>
                                        </p:attrNameLst>
                                      </p:cBhvr>
                                      <p:to>
                                        <p:strVal val="solid"/>
                                      </p:to>
                                    </p:set>
                                    <p:set>
                                      <p:cBhvr>
                                        <p:cTn id="163" dur="2000" fill="hold"/>
                                        <p:tgtEl>
                                          <p:spTgt spid="17"/>
                                        </p:tgtEl>
                                        <p:attrNameLst>
                                          <p:attrName>fill.on</p:attrName>
                                        </p:attrNameLst>
                                      </p:cBhvr>
                                      <p:to>
                                        <p:strVal val="true"/>
                                      </p:to>
                                    </p:set>
                                  </p:childTnLst>
                                </p:cTn>
                              </p:par>
                            </p:childTnLst>
                          </p:cTn>
                        </p:par>
                      </p:childTnLst>
                    </p:cTn>
                  </p:par>
                  <p:par>
                    <p:cTn id="164" fill="hold">
                      <p:stCondLst>
                        <p:cond delay="indefinite"/>
                      </p:stCondLst>
                      <p:childTnLst>
                        <p:par>
                          <p:cTn id="165" fill="hold">
                            <p:stCondLst>
                              <p:cond delay="0"/>
                            </p:stCondLst>
                            <p:childTnLst>
                              <p:par>
                                <p:cTn id="166" presetID="53" presetClass="entr" presetSubtype="16" fill="hold" grpId="0" nodeType="clickEffect">
                                  <p:stCondLst>
                                    <p:cond delay="0"/>
                                  </p:stCondLst>
                                  <p:childTnLst>
                                    <p:set>
                                      <p:cBhvr>
                                        <p:cTn id="167" dur="1" fill="hold">
                                          <p:stCondLst>
                                            <p:cond delay="0"/>
                                          </p:stCondLst>
                                        </p:cTn>
                                        <p:tgtEl>
                                          <p:spTgt spid="6"/>
                                        </p:tgtEl>
                                        <p:attrNameLst>
                                          <p:attrName>style.visibility</p:attrName>
                                        </p:attrNameLst>
                                      </p:cBhvr>
                                      <p:to>
                                        <p:strVal val="visible"/>
                                      </p:to>
                                    </p:set>
                                    <p:anim calcmode="lin" valueType="num">
                                      <p:cBhvr>
                                        <p:cTn id="168" dur="500" fill="hold"/>
                                        <p:tgtEl>
                                          <p:spTgt spid="6"/>
                                        </p:tgtEl>
                                        <p:attrNameLst>
                                          <p:attrName>ppt_w</p:attrName>
                                        </p:attrNameLst>
                                      </p:cBhvr>
                                      <p:tavLst>
                                        <p:tav tm="0">
                                          <p:val>
                                            <p:fltVal val="0"/>
                                          </p:val>
                                        </p:tav>
                                        <p:tav tm="100000">
                                          <p:val>
                                            <p:strVal val="#ppt_w"/>
                                          </p:val>
                                        </p:tav>
                                      </p:tavLst>
                                    </p:anim>
                                    <p:anim calcmode="lin" valueType="num">
                                      <p:cBhvr>
                                        <p:cTn id="169" dur="500" fill="hold"/>
                                        <p:tgtEl>
                                          <p:spTgt spid="6"/>
                                        </p:tgtEl>
                                        <p:attrNameLst>
                                          <p:attrName>ppt_h</p:attrName>
                                        </p:attrNameLst>
                                      </p:cBhvr>
                                      <p:tavLst>
                                        <p:tav tm="0">
                                          <p:val>
                                            <p:fltVal val="0"/>
                                          </p:val>
                                        </p:tav>
                                        <p:tav tm="100000">
                                          <p:val>
                                            <p:strVal val="#ppt_h"/>
                                          </p:val>
                                        </p:tav>
                                      </p:tavLst>
                                    </p:anim>
                                    <p:animEffect transition="in" filter="fade">
                                      <p:cBhvr>
                                        <p:cTn id="17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28" grpId="0" bldLvl="0" animBg="1"/>
      <p:bldP spid="27" grpId="0" bldLvl="0" animBg="1"/>
      <p:bldP spid="11" grpId="0" bldLvl="0" animBg="1"/>
      <p:bldP spid="12" grpId="0" bldLvl="0" animBg="1"/>
      <p:bldP spid="13" grpId="0" bldLvl="0" animBg="1"/>
      <p:bldP spid="14" grpId="0" bldLvl="0" animBg="1"/>
      <p:bldP spid="15" grpId="0" bldLvl="0" animBg="1"/>
      <p:bldP spid="16" grpId="0" bldLvl="0" animBg="1"/>
      <p:bldP spid="17" grpId="0" bldLvl="0" animBg="1"/>
      <p:bldP spid="22" grpId="0" bldLvl="0" animBg="1"/>
      <p:bldP spid="23" grpId="0" bldLvl="0" animBg="1"/>
      <p:bldP spid="24" grpId="0" bldLvl="0" animBg="1"/>
      <p:bldP spid="26" grpId="0" bldLvl="0" animBg="1"/>
      <p:bldP spid="31" grpId="0"/>
      <p:bldP spid="32" grpId="0"/>
      <p:bldP spid="33" grpId="0"/>
      <p:bldP spid="36" grpId="0"/>
      <p:bldP spid="41" grpId="0"/>
      <p:bldP spid="46" grpId="0"/>
      <p:bldP spid="2" grpId="0"/>
      <p:bldP spid="3" grpId="0"/>
      <p:bldP spid="5" grpId="0"/>
      <p:bldP spid="6"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 name="Rectangles 28"/>
          <p:cNvSpPr/>
          <p:nvPr/>
        </p:nvSpPr>
        <p:spPr>
          <a:xfrm>
            <a:off x="1326515" y="4650740"/>
            <a:ext cx="9516745" cy="1454150"/>
          </a:xfrm>
          <a:prstGeom prst="rect">
            <a:avLst/>
          </a:prstGeom>
          <a:solidFill>
            <a:schemeClr val="accent1">
              <a:lumMod val="20000"/>
              <a:lumOff val="80000"/>
            </a:schemeClr>
          </a:solidFill>
          <a:ln>
            <a:solidFill>
              <a:schemeClr val="accent1"/>
            </a:solidFill>
            <a:prstDash val="sysDash"/>
          </a:ln>
        </p:spPr>
        <p:style>
          <a:lnRef idx="0">
            <a:srgbClr val="FFFFFF"/>
          </a:lnRef>
          <a:fillRef idx="2">
            <a:schemeClr val="accent3"/>
          </a:fillRef>
          <a:effectRef idx="1">
            <a:schemeClr val="accent3"/>
          </a:effectRef>
          <a:fontRef idx="minor">
            <a:schemeClr val="dk1"/>
          </a:fontRef>
        </p:style>
        <p:txBody>
          <a:bodyPr rtlCol="0" anchor="ctr"/>
          <a:p>
            <a:pPr algn="ctr"/>
            <a:endParaRPr lang="en-US"/>
          </a:p>
        </p:txBody>
      </p:sp>
      <p:sp>
        <p:nvSpPr>
          <p:cNvPr id="28" name="Rectangles 27"/>
          <p:cNvSpPr/>
          <p:nvPr/>
        </p:nvSpPr>
        <p:spPr>
          <a:xfrm>
            <a:off x="1326515" y="3836035"/>
            <a:ext cx="9516745" cy="685165"/>
          </a:xfrm>
          <a:prstGeom prst="rect">
            <a:avLst/>
          </a:prstGeom>
          <a:solidFill>
            <a:schemeClr val="accent1">
              <a:lumMod val="20000"/>
              <a:lumOff val="80000"/>
            </a:schemeClr>
          </a:solidFill>
          <a:ln>
            <a:solidFill>
              <a:schemeClr val="accent1"/>
            </a:solidFill>
            <a:prstDash val="sysDash"/>
          </a:ln>
        </p:spPr>
        <p:style>
          <a:lnRef idx="0">
            <a:srgbClr val="FFFFFF"/>
          </a:lnRef>
          <a:fillRef idx="2">
            <a:schemeClr val="accent3"/>
          </a:fillRef>
          <a:effectRef idx="1">
            <a:schemeClr val="accent3"/>
          </a:effectRef>
          <a:fontRef idx="minor">
            <a:schemeClr val="dk1"/>
          </a:fontRef>
        </p:style>
        <p:txBody>
          <a:bodyPr rtlCol="0" anchor="ctr"/>
          <a:p>
            <a:pPr algn="ctr"/>
            <a:endParaRPr lang="en-US"/>
          </a:p>
        </p:txBody>
      </p:sp>
      <p:sp>
        <p:nvSpPr>
          <p:cNvPr id="27" name="Rectangles 26"/>
          <p:cNvSpPr/>
          <p:nvPr/>
        </p:nvSpPr>
        <p:spPr>
          <a:xfrm>
            <a:off x="1326515" y="1795145"/>
            <a:ext cx="9516745" cy="1975485"/>
          </a:xfrm>
          <a:prstGeom prst="rect">
            <a:avLst/>
          </a:prstGeom>
          <a:solidFill>
            <a:schemeClr val="accent1">
              <a:lumMod val="20000"/>
              <a:lumOff val="80000"/>
            </a:schemeClr>
          </a:solidFill>
          <a:ln>
            <a:solidFill>
              <a:schemeClr val="accent1"/>
            </a:solidFill>
            <a:prstDash val="sysDash"/>
          </a:ln>
        </p:spPr>
        <p:style>
          <a:lnRef idx="0">
            <a:srgbClr val="FFFFFF"/>
          </a:lnRef>
          <a:fillRef idx="2">
            <a:schemeClr val="accent3"/>
          </a:fillRef>
          <a:effectRef idx="1">
            <a:schemeClr val="accent3"/>
          </a:effectRef>
          <a:fontRef idx="minor">
            <a:schemeClr val="dk1"/>
          </a:fontRef>
        </p:style>
        <p:txBody>
          <a:bodyPr rtlCol="0" anchor="ctr"/>
          <a:p>
            <a:pPr algn="ctr"/>
            <a:endParaRPr lang="en-US"/>
          </a:p>
        </p:txBody>
      </p:sp>
      <p:sp>
        <p:nvSpPr>
          <p:cNvPr id="4" name="Title 3"/>
          <p:cNvSpPr>
            <a:spLocks noGrp="1"/>
          </p:cNvSpPr>
          <p:nvPr>
            <p:ph type="title"/>
          </p:nvPr>
        </p:nvSpPr>
        <p:spPr>
          <a:xfrm>
            <a:off x="838200" y="365125"/>
            <a:ext cx="8582025" cy="960755"/>
          </a:xfrm>
        </p:spPr>
        <p:txBody>
          <a:bodyPr>
            <a:normAutofit/>
          </a:bodyPr>
          <a:p>
            <a:r>
              <a:rPr lang="en-US" sz="4000">
                <a:sym typeface="+mn-ea"/>
              </a:rPr>
              <a:t>Checkpoint Algorithm Evolution -II</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11" name="Oval 10"/>
          <p:cNvSpPr/>
          <p:nvPr/>
        </p:nvSpPr>
        <p:spPr>
          <a:xfrm>
            <a:off x="4928235" y="2819400"/>
            <a:ext cx="1463675" cy="753110"/>
          </a:xfrm>
          <a:prstGeom prst="ellipse">
            <a:avLst/>
          </a:prstGeom>
        </p:spPr>
        <p:style>
          <a:lnRef idx="0">
            <a:srgbClr val="FFFFFF"/>
          </a:lnRef>
          <a:fillRef idx="3">
            <a:schemeClr val="accent2"/>
          </a:fillRef>
          <a:effectRef idx="0">
            <a:srgbClr val="FFFFFF"/>
          </a:effectRef>
          <a:fontRef idx="minor">
            <a:schemeClr val="lt1"/>
          </a:fontRef>
        </p:style>
        <p:txBody>
          <a:bodyPr rtlCol="0" anchor="ctr"/>
          <a:p>
            <a:pPr algn="ctr"/>
            <a:r>
              <a:rPr lang="en-US" sz="1200"/>
              <a:t>accumulate 1</a:t>
            </a:r>
            <a:endParaRPr lang="en-US" sz="1200"/>
          </a:p>
        </p:txBody>
      </p:sp>
      <p:sp>
        <p:nvSpPr>
          <p:cNvPr id="12" name="Oval 11"/>
          <p:cNvSpPr/>
          <p:nvPr/>
        </p:nvSpPr>
        <p:spPr>
          <a:xfrm>
            <a:off x="7099300" y="2819400"/>
            <a:ext cx="1463675" cy="753110"/>
          </a:xfrm>
          <a:prstGeom prst="ellipse">
            <a:avLst/>
          </a:prstGeom>
        </p:spPr>
        <p:style>
          <a:lnRef idx="0">
            <a:srgbClr val="FFFFFF"/>
          </a:lnRef>
          <a:fillRef idx="3">
            <a:schemeClr val="accent2"/>
          </a:fillRef>
          <a:effectRef idx="0">
            <a:srgbClr val="FFFFFF"/>
          </a:effectRef>
          <a:fontRef idx="minor">
            <a:schemeClr val="lt1"/>
          </a:fontRef>
        </p:style>
        <p:txBody>
          <a:bodyPr rtlCol="0" anchor="ctr"/>
          <a:p>
            <a:pPr algn="ctr"/>
            <a:r>
              <a:rPr lang="en-US" sz="1200"/>
              <a:t>accumulate 2</a:t>
            </a:r>
            <a:endParaRPr lang="en-US" sz="1200"/>
          </a:p>
        </p:txBody>
      </p:sp>
      <p:sp>
        <p:nvSpPr>
          <p:cNvPr id="13" name="Oval 12"/>
          <p:cNvSpPr/>
          <p:nvPr/>
        </p:nvSpPr>
        <p:spPr>
          <a:xfrm>
            <a:off x="9194165" y="2819400"/>
            <a:ext cx="1463675" cy="753110"/>
          </a:xfrm>
          <a:prstGeom prst="ellipse">
            <a:avLst/>
          </a:prstGeom>
        </p:spPr>
        <p:style>
          <a:lnRef idx="0">
            <a:srgbClr val="FFFFFF"/>
          </a:lnRef>
          <a:fillRef idx="3">
            <a:schemeClr val="accent2"/>
          </a:fillRef>
          <a:effectRef idx="0">
            <a:srgbClr val="FFFFFF"/>
          </a:effectRef>
          <a:fontRef idx="minor">
            <a:schemeClr val="lt1"/>
          </a:fontRef>
        </p:style>
        <p:txBody>
          <a:bodyPr rtlCol="0" anchor="ctr"/>
          <a:p>
            <a:pPr algn="ctr"/>
            <a:r>
              <a:rPr lang="en-US" sz="1200"/>
              <a:t>Sink</a:t>
            </a:r>
            <a:endParaRPr lang="en-US" sz="1200"/>
          </a:p>
        </p:txBody>
      </p:sp>
      <p:sp>
        <p:nvSpPr>
          <p:cNvPr id="14" name="Oval 13"/>
          <p:cNvSpPr/>
          <p:nvPr/>
        </p:nvSpPr>
        <p:spPr>
          <a:xfrm>
            <a:off x="2969260" y="2819400"/>
            <a:ext cx="1463675" cy="753110"/>
          </a:xfrm>
          <a:prstGeom prst="ellipse">
            <a:avLst/>
          </a:prstGeom>
        </p:spPr>
        <p:style>
          <a:lnRef idx="0">
            <a:srgbClr val="FFFFFF"/>
          </a:lnRef>
          <a:fillRef idx="3">
            <a:schemeClr val="accent2"/>
          </a:fillRef>
          <a:effectRef idx="0">
            <a:srgbClr val="FFFFFF"/>
          </a:effectRef>
          <a:fontRef idx="minor">
            <a:schemeClr val="lt1"/>
          </a:fontRef>
        </p:style>
        <p:txBody>
          <a:bodyPr rtlCol="0" anchor="ctr"/>
          <a:p>
            <a:pPr algn="ctr"/>
            <a:r>
              <a:rPr lang="en-US" sz="1200"/>
              <a:t>Source</a:t>
            </a:r>
            <a:endParaRPr lang="en-US" sz="1200"/>
          </a:p>
        </p:txBody>
      </p:sp>
      <p:sp>
        <p:nvSpPr>
          <p:cNvPr id="15" name="Rectangles 14"/>
          <p:cNvSpPr/>
          <p:nvPr/>
        </p:nvSpPr>
        <p:spPr>
          <a:xfrm>
            <a:off x="1580515" y="3013710"/>
            <a:ext cx="1024890" cy="243205"/>
          </a:xfrm>
          <a:prstGeom prst="rect">
            <a:avLst/>
          </a:prstGeom>
        </p:spPr>
        <p:style>
          <a:lnRef idx="0">
            <a:srgbClr val="FFFFFF"/>
          </a:lnRef>
          <a:fillRef idx="1">
            <a:prstClr val="black"/>
          </a:fillRef>
          <a:effectRef idx="0">
            <a:srgbClr val="FFFFFF"/>
          </a:effectRef>
          <a:fontRef idx="minor">
            <a:schemeClr val="lt1"/>
          </a:fontRef>
        </p:style>
        <p:txBody>
          <a:bodyPr rtlCol="0" anchor="ctr"/>
          <a:p>
            <a:pPr algn="ctr"/>
            <a:r>
              <a:rPr lang="en-US" sz="1600"/>
              <a:t>2</a:t>
            </a:r>
            <a:endParaRPr lang="en-US" sz="1600"/>
          </a:p>
        </p:txBody>
      </p:sp>
      <p:sp>
        <p:nvSpPr>
          <p:cNvPr id="16" name="Rectangles 15"/>
          <p:cNvSpPr/>
          <p:nvPr/>
        </p:nvSpPr>
        <p:spPr>
          <a:xfrm>
            <a:off x="1580515" y="3338195"/>
            <a:ext cx="1024890" cy="291465"/>
          </a:xfrm>
          <a:prstGeom prst="rect">
            <a:avLst/>
          </a:prstGeom>
        </p:spPr>
        <p:style>
          <a:lnRef idx="0">
            <a:srgbClr val="FFFFFF"/>
          </a:lnRef>
          <a:fillRef idx="1">
            <a:prstClr val="black"/>
          </a:fillRef>
          <a:effectRef idx="0">
            <a:srgbClr val="FFFFFF"/>
          </a:effectRef>
          <a:fontRef idx="minor">
            <a:schemeClr val="lt1"/>
          </a:fontRef>
        </p:style>
        <p:txBody>
          <a:bodyPr rtlCol="0" anchor="ctr"/>
          <a:p>
            <a:pPr algn="ctr"/>
            <a:r>
              <a:rPr lang="en-US" sz="1600"/>
              <a:t>1</a:t>
            </a:r>
            <a:endParaRPr lang="en-US" sz="1600"/>
          </a:p>
        </p:txBody>
      </p:sp>
      <p:sp>
        <p:nvSpPr>
          <p:cNvPr id="17" name="Rectangles 16"/>
          <p:cNvSpPr/>
          <p:nvPr/>
        </p:nvSpPr>
        <p:spPr>
          <a:xfrm>
            <a:off x="1581785" y="2652395"/>
            <a:ext cx="1023620" cy="280035"/>
          </a:xfrm>
          <a:prstGeom prst="rect">
            <a:avLst/>
          </a:prstGeom>
        </p:spPr>
        <p:style>
          <a:lnRef idx="0">
            <a:srgbClr val="FFFFFF"/>
          </a:lnRef>
          <a:fillRef idx="1">
            <a:prstClr val="black"/>
          </a:fillRef>
          <a:effectRef idx="0">
            <a:srgbClr val="FFFFFF"/>
          </a:effectRef>
          <a:fontRef idx="minor">
            <a:schemeClr val="lt1"/>
          </a:fontRef>
        </p:style>
        <p:txBody>
          <a:bodyPr rtlCol="0" anchor="ctr"/>
          <a:p>
            <a:pPr algn="ctr"/>
            <a:r>
              <a:rPr lang="en-US" sz="1600"/>
              <a:t>3</a:t>
            </a:r>
            <a:endParaRPr lang="en-US" sz="1600"/>
          </a:p>
        </p:txBody>
      </p:sp>
      <p:cxnSp>
        <p:nvCxnSpPr>
          <p:cNvPr id="18" name="Straight Arrow Connector 17"/>
          <p:cNvCxnSpPr/>
          <p:nvPr/>
        </p:nvCxnSpPr>
        <p:spPr>
          <a:xfrm>
            <a:off x="4432935" y="3195955"/>
            <a:ext cx="495300" cy="0"/>
          </a:xfrm>
          <a:prstGeom prst="straightConnector1">
            <a:avLst/>
          </a:prstGeom>
          <a:ln w="6350" cap="flat" cmpd="sng" algn="ctr">
            <a:solidFill>
              <a:schemeClr val="accent2"/>
            </a:solidFill>
            <a:prstDash val="dash"/>
            <a:miter lim="800000"/>
            <a:tailEnd type="arrow" w="med" len="med"/>
          </a:ln>
        </p:spPr>
        <p:style>
          <a:lnRef idx="0">
            <a:schemeClr val="accent2"/>
          </a:lnRef>
          <a:fillRef idx="0">
            <a:srgbClr val="FFFFFF"/>
          </a:fillRef>
          <a:effectRef idx="0">
            <a:srgbClr val="FFFFFF"/>
          </a:effectRef>
          <a:fontRef idx="minor">
            <a:schemeClr val="tx1"/>
          </a:fontRef>
        </p:style>
      </p:cxnSp>
      <p:cxnSp>
        <p:nvCxnSpPr>
          <p:cNvPr id="19" name="Straight Arrow Connector 18"/>
          <p:cNvCxnSpPr>
            <a:endCxn id="12" idx="2"/>
          </p:cNvCxnSpPr>
          <p:nvPr/>
        </p:nvCxnSpPr>
        <p:spPr>
          <a:xfrm>
            <a:off x="6391910" y="3195955"/>
            <a:ext cx="707390" cy="0"/>
          </a:xfrm>
          <a:prstGeom prst="straightConnector1">
            <a:avLst/>
          </a:prstGeom>
          <a:ln w="6350" cap="flat" cmpd="sng" algn="ctr">
            <a:solidFill>
              <a:schemeClr val="accent2"/>
            </a:solidFill>
            <a:prstDash val="dash"/>
            <a:miter lim="800000"/>
            <a:tailEnd type="arrow" w="med" len="med"/>
          </a:ln>
        </p:spPr>
        <p:style>
          <a:lnRef idx="0">
            <a:schemeClr val="accent2"/>
          </a:lnRef>
          <a:fillRef idx="0">
            <a:srgbClr val="FFFFFF"/>
          </a:fillRef>
          <a:effectRef idx="0">
            <a:srgbClr val="FFFFFF"/>
          </a:effectRef>
          <a:fontRef idx="minor">
            <a:schemeClr val="tx1"/>
          </a:fontRef>
        </p:style>
      </p:cxnSp>
      <p:cxnSp>
        <p:nvCxnSpPr>
          <p:cNvPr id="20" name="Straight Arrow Connector 19"/>
          <p:cNvCxnSpPr/>
          <p:nvPr/>
        </p:nvCxnSpPr>
        <p:spPr>
          <a:xfrm>
            <a:off x="8576945" y="3202940"/>
            <a:ext cx="613410" cy="6350"/>
          </a:xfrm>
          <a:prstGeom prst="straightConnector1">
            <a:avLst/>
          </a:prstGeom>
          <a:ln w="6350" cap="flat" cmpd="sng" algn="ctr">
            <a:solidFill>
              <a:schemeClr val="accent2"/>
            </a:solidFill>
            <a:prstDash val="dash"/>
            <a:miter lim="800000"/>
            <a:tailEnd type="arrow" w="med" len="med"/>
          </a:ln>
        </p:spPr>
        <p:style>
          <a:lnRef idx="0">
            <a:schemeClr val="accent2"/>
          </a:lnRef>
          <a:fillRef idx="0">
            <a:srgbClr val="FFFFFF"/>
          </a:fillRef>
          <a:effectRef idx="0">
            <a:srgbClr val="FFFFFF"/>
          </a:effectRef>
          <a:fontRef idx="minor">
            <a:schemeClr val="tx1"/>
          </a:fontRef>
        </p:style>
      </p:cxnSp>
      <p:sp>
        <p:nvSpPr>
          <p:cNvPr id="22" name="Can 21"/>
          <p:cNvSpPr/>
          <p:nvPr/>
        </p:nvSpPr>
        <p:spPr>
          <a:xfrm>
            <a:off x="3132455" y="4009390"/>
            <a:ext cx="1137285" cy="338455"/>
          </a:xfrm>
          <a:prstGeom prst="can">
            <a:avLst/>
          </a:prstGeom>
        </p:spPr>
        <p:style>
          <a:lnRef idx="0">
            <a:srgbClr val="FFFFFF"/>
          </a:lnRef>
          <a:fillRef idx="1">
            <a:schemeClr val="accent6"/>
          </a:fillRef>
          <a:effectRef idx="0">
            <a:srgbClr val="FFFFFF"/>
          </a:effectRef>
          <a:fontRef idx="minor">
            <a:schemeClr val="lt1"/>
          </a:fontRef>
        </p:style>
        <p:txBody>
          <a:bodyPr rtlCol="0" anchor="ctr"/>
          <a:p>
            <a:pPr algn="ctr"/>
            <a:endParaRPr lang="en-US" sz="1400"/>
          </a:p>
        </p:txBody>
      </p:sp>
      <p:sp>
        <p:nvSpPr>
          <p:cNvPr id="23" name="Can 22"/>
          <p:cNvSpPr/>
          <p:nvPr/>
        </p:nvSpPr>
        <p:spPr>
          <a:xfrm>
            <a:off x="5089525" y="4009390"/>
            <a:ext cx="1137285" cy="338455"/>
          </a:xfrm>
          <a:prstGeom prst="can">
            <a:avLst/>
          </a:prstGeom>
        </p:spPr>
        <p:style>
          <a:lnRef idx="0">
            <a:srgbClr val="FFFFFF"/>
          </a:lnRef>
          <a:fillRef idx="1">
            <a:schemeClr val="accent6"/>
          </a:fillRef>
          <a:effectRef idx="0">
            <a:srgbClr val="FFFFFF"/>
          </a:effectRef>
          <a:fontRef idx="minor">
            <a:schemeClr val="lt1"/>
          </a:fontRef>
        </p:style>
        <p:txBody>
          <a:bodyPr rtlCol="0" anchor="ctr"/>
          <a:p>
            <a:pPr algn="ctr"/>
            <a:endParaRPr lang="en-US" sz="1400"/>
          </a:p>
        </p:txBody>
      </p:sp>
      <p:sp>
        <p:nvSpPr>
          <p:cNvPr id="24" name="Can 23"/>
          <p:cNvSpPr/>
          <p:nvPr/>
        </p:nvSpPr>
        <p:spPr>
          <a:xfrm>
            <a:off x="7262495" y="4009390"/>
            <a:ext cx="1137285" cy="338455"/>
          </a:xfrm>
          <a:prstGeom prst="can">
            <a:avLst/>
          </a:prstGeom>
        </p:spPr>
        <p:style>
          <a:lnRef idx="0">
            <a:srgbClr val="FFFFFF"/>
          </a:lnRef>
          <a:fillRef idx="1">
            <a:schemeClr val="accent6"/>
          </a:fillRef>
          <a:effectRef idx="0">
            <a:srgbClr val="FFFFFF"/>
          </a:effectRef>
          <a:fontRef idx="minor">
            <a:schemeClr val="lt1"/>
          </a:fontRef>
        </p:style>
        <p:txBody>
          <a:bodyPr rtlCol="0" anchor="ctr"/>
          <a:p>
            <a:pPr algn="ctr"/>
            <a:endParaRPr lang="en-US" sz="1400"/>
          </a:p>
        </p:txBody>
      </p:sp>
      <p:sp>
        <p:nvSpPr>
          <p:cNvPr id="26" name="Can 25"/>
          <p:cNvSpPr/>
          <p:nvPr/>
        </p:nvSpPr>
        <p:spPr>
          <a:xfrm>
            <a:off x="5150485" y="4885690"/>
            <a:ext cx="1137285" cy="1061085"/>
          </a:xfrm>
          <a:prstGeom prst="can">
            <a:avLst/>
          </a:prstGeom>
        </p:spPr>
        <p:style>
          <a:lnRef idx="0">
            <a:srgbClr val="FFFFFF"/>
          </a:lnRef>
          <a:fillRef idx="1">
            <a:schemeClr val="accent6"/>
          </a:fillRef>
          <a:effectRef idx="0">
            <a:srgbClr val="FFFFFF"/>
          </a:effectRef>
          <a:fontRef idx="minor">
            <a:schemeClr val="lt1"/>
          </a:fontRef>
        </p:style>
        <p:txBody>
          <a:bodyPr rtlCol="0" anchor="ctr"/>
          <a:p>
            <a:pPr algn="ctr"/>
            <a:endParaRPr lang="en-US" sz="1400"/>
          </a:p>
        </p:txBody>
      </p:sp>
      <p:sp>
        <p:nvSpPr>
          <p:cNvPr id="31" name="Text Box 30"/>
          <p:cNvSpPr txBox="1"/>
          <p:nvPr/>
        </p:nvSpPr>
        <p:spPr>
          <a:xfrm>
            <a:off x="9755505" y="2141220"/>
            <a:ext cx="946150" cy="337185"/>
          </a:xfrm>
          <a:prstGeom prst="rect">
            <a:avLst/>
          </a:prstGeom>
          <a:noFill/>
        </p:spPr>
        <p:txBody>
          <a:bodyPr wrap="square" rtlCol="0">
            <a:spAutoFit/>
          </a:bodyPr>
          <a:p>
            <a:r>
              <a:rPr lang="en-US" sz="1600"/>
              <a:t>Dataflow</a:t>
            </a:r>
            <a:endParaRPr lang="en-US" sz="1600"/>
          </a:p>
        </p:txBody>
      </p:sp>
      <p:sp>
        <p:nvSpPr>
          <p:cNvPr id="32" name="Text Box 31"/>
          <p:cNvSpPr txBox="1"/>
          <p:nvPr/>
        </p:nvSpPr>
        <p:spPr>
          <a:xfrm>
            <a:off x="9514205" y="4009390"/>
            <a:ext cx="1245235" cy="337185"/>
          </a:xfrm>
          <a:prstGeom prst="rect">
            <a:avLst/>
          </a:prstGeom>
          <a:noFill/>
        </p:spPr>
        <p:txBody>
          <a:bodyPr wrap="square" rtlCol="0">
            <a:spAutoFit/>
          </a:bodyPr>
          <a:p>
            <a:r>
              <a:rPr lang="en-US" sz="1600"/>
              <a:t>locally state</a:t>
            </a:r>
            <a:endParaRPr lang="en-US" sz="1600"/>
          </a:p>
        </p:txBody>
      </p:sp>
      <p:sp>
        <p:nvSpPr>
          <p:cNvPr id="33" name="Text Box 32"/>
          <p:cNvSpPr txBox="1"/>
          <p:nvPr/>
        </p:nvSpPr>
        <p:spPr>
          <a:xfrm>
            <a:off x="9900920" y="5147945"/>
            <a:ext cx="858520" cy="337185"/>
          </a:xfrm>
          <a:prstGeom prst="rect">
            <a:avLst/>
          </a:prstGeom>
          <a:noFill/>
        </p:spPr>
        <p:txBody>
          <a:bodyPr wrap="square" rtlCol="0">
            <a:spAutoFit/>
          </a:bodyPr>
          <a:p>
            <a:r>
              <a:rPr lang="en-US" sz="1600"/>
              <a:t>HDFS</a:t>
            </a:r>
            <a:endParaRPr lang="en-US" sz="1600"/>
          </a:p>
        </p:txBody>
      </p:sp>
      <p:cxnSp>
        <p:nvCxnSpPr>
          <p:cNvPr id="37" name="Straight Arrow Connector 36"/>
          <p:cNvCxnSpPr>
            <a:stCxn id="14" idx="4"/>
            <a:endCxn id="35" idx="0"/>
          </p:cNvCxnSpPr>
          <p:nvPr/>
        </p:nvCxnSpPr>
        <p:spPr>
          <a:xfrm flipH="1">
            <a:off x="3700780" y="3572510"/>
            <a:ext cx="635" cy="500380"/>
          </a:xfrm>
          <a:prstGeom prst="straightConnector1">
            <a:avLst/>
          </a:prstGeom>
          <a:ln w="6350" cap="flat" cmpd="sng" algn="ctr">
            <a:solidFill>
              <a:schemeClr val="accent2"/>
            </a:solidFill>
            <a:prstDash val="dash"/>
            <a:miter lim="800000"/>
            <a:tailEnd type="arrow" w="med" len="med"/>
          </a:ln>
        </p:spPr>
        <p:style>
          <a:lnRef idx="0">
            <a:schemeClr val="accent2"/>
          </a:lnRef>
          <a:fillRef idx="0">
            <a:srgbClr val="FFFFFF"/>
          </a:fillRef>
          <a:effectRef idx="0">
            <a:srgbClr val="FFFFFF"/>
          </a:effectRef>
          <a:fontRef idx="minor">
            <a:schemeClr val="tx1"/>
          </a:fontRef>
        </p:style>
      </p:cxnSp>
      <p:cxnSp>
        <p:nvCxnSpPr>
          <p:cNvPr id="38" name="Straight Arrow Connector 37"/>
          <p:cNvCxnSpPr>
            <a:stCxn id="35" idx="2"/>
            <a:endCxn id="26" idx="1"/>
          </p:cNvCxnSpPr>
          <p:nvPr/>
        </p:nvCxnSpPr>
        <p:spPr>
          <a:xfrm>
            <a:off x="3700780" y="4348480"/>
            <a:ext cx="2018665" cy="537210"/>
          </a:xfrm>
          <a:prstGeom prst="straightConnector1">
            <a:avLst/>
          </a:prstGeom>
          <a:ln w="6350" cap="flat" cmpd="sng" algn="ctr">
            <a:solidFill>
              <a:schemeClr val="accent2"/>
            </a:solidFill>
            <a:prstDash val="dash"/>
            <a:miter lim="800000"/>
            <a:tailEnd type="arrow" w="med" len="med"/>
          </a:ln>
        </p:spPr>
        <p:style>
          <a:lnRef idx="0">
            <a:schemeClr val="accent2"/>
          </a:lnRef>
          <a:fillRef idx="0">
            <a:srgbClr val="FFFFFF"/>
          </a:fillRef>
          <a:effectRef idx="0">
            <a:srgbClr val="FFFFFF"/>
          </a:effectRef>
          <a:fontRef idx="minor">
            <a:schemeClr val="tx1"/>
          </a:fontRef>
        </p:style>
      </p:cxnSp>
      <p:cxnSp>
        <p:nvCxnSpPr>
          <p:cNvPr id="39" name="Straight Arrow Connector 38"/>
          <p:cNvCxnSpPr>
            <a:stCxn id="11" idx="4"/>
            <a:endCxn id="23" idx="1"/>
          </p:cNvCxnSpPr>
          <p:nvPr/>
        </p:nvCxnSpPr>
        <p:spPr>
          <a:xfrm flipH="1">
            <a:off x="5658485" y="3572510"/>
            <a:ext cx="1905" cy="436880"/>
          </a:xfrm>
          <a:prstGeom prst="straightConnector1">
            <a:avLst/>
          </a:prstGeom>
          <a:ln w="6350" cap="flat" cmpd="sng" algn="ctr">
            <a:solidFill>
              <a:schemeClr val="accent2"/>
            </a:solidFill>
            <a:prstDash val="dash"/>
            <a:miter lim="800000"/>
            <a:tailEnd type="arrow" w="med" len="med"/>
          </a:ln>
        </p:spPr>
        <p:style>
          <a:lnRef idx="0">
            <a:schemeClr val="accent6"/>
          </a:lnRef>
          <a:fillRef idx="0">
            <a:srgbClr val="FFFFFF"/>
          </a:fillRef>
          <a:effectRef idx="0">
            <a:srgbClr val="FFFFFF"/>
          </a:effectRef>
          <a:fontRef idx="minor">
            <a:schemeClr val="tx1"/>
          </a:fontRef>
        </p:style>
      </p:cxnSp>
      <p:cxnSp>
        <p:nvCxnSpPr>
          <p:cNvPr id="40" name="Straight Arrow Connector 39"/>
          <p:cNvCxnSpPr>
            <a:stCxn id="23" idx="3"/>
          </p:cNvCxnSpPr>
          <p:nvPr/>
        </p:nvCxnSpPr>
        <p:spPr>
          <a:xfrm>
            <a:off x="5658485" y="4347845"/>
            <a:ext cx="37465" cy="568325"/>
          </a:xfrm>
          <a:prstGeom prst="straightConnector1">
            <a:avLst/>
          </a:prstGeom>
          <a:ln w="6350" cap="flat" cmpd="sng" algn="ctr">
            <a:solidFill>
              <a:schemeClr val="accent2"/>
            </a:solidFill>
            <a:prstDash val="dash"/>
            <a:miter lim="800000"/>
            <a:tailEnd type="arrow" w="med" len="med"/>
          </a:ln>
        </p:spPr>
        <p:style>
          <a:lnRef idx="0">
            <a:schemeClr val="accent6"/>
          </a:lnRef>
          <a:fillRef idx="0">
            <a:srgbClr val="FFFFFF"/>
          </a:fillRef>
          <a:effectRef idx="0">
            <a:srgbClr val="FFFFFF"/>
          </a:effectRef>
          <a:fontRef idx="minor">
            <a:schemeClr val="tx1"/>
          </a:fontRef>
        </p:style>
      </p:cxnSp>
      <p:cxnSp>
        <p:nvCxnSpPr>
          <p:cNvPr id="43" name="Straight Arrow Connector 42"/>
          <p:cNvCxnSpPr>
            <a:stCxn id="12" idx="4"/>
            <a:endCxn id="24" idx="0"/>
          </p:cNvCxnSpPr>
          <p:nvPr/>
        </p:nvCxnSpPr>
        <p:spPr>
          <a:xfrm>
            <a:off x="7831455" y="3572510"/>
            <a:ext cx="0" cy="521335"/>
          </a:xfrm>
          <a:prstGeom prst="straightConnector1">
            <a:avLst/>
          </a:prstGeom>
          <a:ln w="6350" cap="flat" cmpd="sng" algn="ctr">
            <a:solidFill>
              <a:schemeClr val="accent2"/>
            </a:solidFill>
            <a:prstDash val="dash"/>
            <a:miter lim="800000"/>
            <a:tailEnd type="arrow" w="med" len="med"/>
          </a:ln>
        </p:spPr>
        <p:style>
          <a:lnRef idx="0">
            <a:schemeClr val="accent2"/>
          </a:lnRef>
          <a:fillRef idx="0">
            <a:srgbClr val="FFFFFF"/>
          </a:fillRef>
          <a:effectRef idx="0">
            <a:srgbClr val="FFFFFF"/>
          </a:effectRef>
          <a:fontRef idx="minor">
            <a:schemeClr val="tx1"/>
          </a:fontRef>
        </p:style>
      </p:cxnSp>
      <p:cxnSp>
        <p:nvCxnSpPr>
          <p:cNvPr id="44" name="Straight Arrow Connector 43"/>
          <p:cNvCxnSpPr>
            <a:stCxn id="24" idx="3"/>
          </p:cNvCxnSpPr>
          <p:nvPr/>
        </p:nvCxnSpPr>
        <p:spPr>
          <a:xfrm flipH="1">
            <a:off x="5703570" y="4347845"/>
            <a:ext cx="2127885" cy="514350"/>
          </a:xfrm>
          <a:prstGeom prst="straightConnector1">
            <a:avLst/>
          </a:prstGeom>
          <a:ln w="6350" cap="flat" cmpd="sng" algn="ctr">
            <a:solidFill>
              <a:schemeClr val="accent2"/>
            </a:solidFill>
            <a:prstDash val="dash"/>
            <a:miter lim="800000"/>
            <a:tailEnd type="arrow" w="med" len="med"/>
          </a:ln>
        </p:spPr>
        <p:style>
          <a:lnRef idx="0">
            <a:schemeClr val="accent2"/>
          </a:lnRef>
          <a:fillRef idx="0">
            <a:srgbClr val="FFFFFF"/>
          </a:fillRef>
          <a:effectRef idx="0">
            <a:srgbClr val="FFFFFF"/>
          </a:effectRef>
          <a:fontRef idx="minor">
            <a:schemeClr val="tx1"/>
          </a:fontRef>
        </p:style>
      </p:cxnSp>
      <p:sp>
        <p:nvSpPr>
          <p:cNvPr id="45" name="Text Box 44"/>
          <p:cNvSpPr txBox="1"/>
          <p:nvPr/>
        </p:nvSpPr>
        <p:spPr>
          <a:xfrm>
            <a:off x="5254625" y="5377180"/>
            <a:ext cx="857250" cy="275590"/>
          </a:xfrm>
          <a:prstGeom prst="rect">
            <a:avLst/>
          </a:prstGeom>
          <a:noFill/>
        </p:spPr>
        <p:txBody>
          <a:bodyPr wrap="square" rtlCol="0">
            <a:spAutoFit/>
          </a:bodyPr>
          <a:p>
            <a:r>
              <a:rPr lang="en-US" sz="1200"/>
              <a:t>result 1: 3</a:t>
            </a:r>
            <a:endParaRPr lang="en-US" sz="1200"/>
          </a:p>
        </p:txBody>
      </p:sp>
      <p:sp>
        <p:nvSpPr>
          <p:cNvPr id="2" name="Rectangles 1"/>
          <p:cNvSpPr/>
          <p:nvPr/>
        </p:nvSpPr>
        <p:spPr>
          <a:xfrm>
            <a:off x="1581785" y="2291080"/>
            <a:ext cx="1023620" cy="280035"/>
          </a:xfrm>
          <a:prstGeom prst="rect">
            <a:avLst/>
          </a:prstGeom>
        </p:spPr>
        <p:style>
          <a:lnRef idx="0">
            <a:srgbClr val="FFFFFF"/>
          </a:lnRef>
          <a:fillRef idx="1">
            <a:prstClr val="black"/>
          </a:fillRef>
          <a:effectRef idx="0">
            <a:srgbClr val="FFFFFF"/>
          </a:effectRef>
          <a:fontRef idx="minor">
            <a:schemeClr val="lt1"/>
          </a:fontRef>
        </p:style>
        <p:txBody>
          <a:bodyPr rtlCol="0" anchor="ctr"/>
          <a:p>
            <a:pPr algn="ctr"/>
            <a:r>
              <a:rPr lang="en-US" sz="1600"/>
              <a:t>4</a:t>
            </a:r>
            <a:endParaRPr lang="en-US" sz="1600"/>
          </a:p>
        </p:txBody>
      </p:sp>
      <p:sp>
        <p:nvSpPr>
          <p:cNvPr id="3" name="Rectangles 2"/>
          <p:cNvSpPr/>
          <p:nvPr/>
        </p:nvSpPr>
        <p:spPr>
          <a:xfrm>
            <a:off x="1581785" y="1929765"/>
            <a:ext cx="1023620" cy="280035"/>
          </a:xfrm>
          <a:prstGeom prst="rect">
            <a:avLst/>
          </a:prstGeom>
        </p:spPr>
        <p:style>
          <a:lnRef idx="0">
            <a:srgbClr val="FFFFFF"/>
          </a:lnRef>
          <a:fillRef idx="1">
            <a:prstClr val="black"/>
          </a:fillRef>
          <a:effectRef idx="0">
            <a:srgbClr val="FFFFFF"/>
          </a:effectRef>
          <a:fontRef idx="minor">
            <a:schemeClr val="lt1"/>
          </a:fontRef>
        </p:style>
        <p:txBody>
          <a:bodyPr rtlCol="0" anchor="ctr"/>
          <a:p>
            <a:pPr algn="ctr"/>
            <a:r>
              <a:rPr lang="en-US" sz="1600"/>
              <a:t>5</a:t>
            </a:r>
            <a:endParaRPr lang="en-US" sz="1600"/>
          </a:p>
        </p:txBody>
      </p:sp>
      <p:sp>
        <p:nvSpPr>
          <p:cNvPr id="5" name="Rectangles 4"/>
          <p:cNvSpPr/>
          <p:nvPr/>
        </p:nvSpPr>
        <p:spPr>
          <a:xfrm>
            <a:off x="4928235" y="1797685"/>
            <a:ext cx="1261110" cy="502920"/>
          </a:xfrm>
          <a:prstGeom prst="rect">
            <a:avLst/>
          </a:prstGeom>
        </p:spPr>
        <p:style>
          <a:lnRef idx="0">
            <a:srgbClr val="FFFFFF"/>
          </a:lnRef>
          <a:fillRef idx="1">
            <a:schemeClr val="accent4"/>
          </a:fillRef>
          <a:effectRef idx="0">
            <a:srgbClr val="FFFFFF"/>
          </a:effectRef>
          <a:fontRef idx="minor">
            <a:schemeClr val="lt1"/>
          </a:fontRef>
        </p:style>
        <p:txBody>
          <a:bodyPr rtlCol="0" anchor="ctr"/>
          <a:p>
            <a:pPr algn="ctr"/>
            <a:r>
              <a:rPr lang="en-US" sz="1600"/>
              <a:t>coordinator</a:t>
            </a:r>
            <a:endParaRPr lang="en-US" sz="1600"/>
          </a:p>
        </p:txBody>
      </p:sp>
      <p:sp>
        <p:nvSpPr>
          <p:cNvPr id="6" name="Text Box 5"/>
          <p:cNvSpPr txBox="1"/>
          <p:nvPr/>
        </p:nvSpPr>
        <p:spPr>
          <a:xfrm>
            <a:off x="3272790" y="4097020"/>
            <a:ext cx="857250" cy="275590"/>
          </a:xfrm>
          <a:prstGeom prst="rect">
            <a:avLst/>
          </a:prstGeom>
          <a:noFill/>
        </p:spPr>
        <p:txBody>
          <a:bodyPr wrap="square" rtlCol="0">
            <a:spAutoFit/>
          </a:bodyPr>
          <a:p>
            <a:r>
              <a:rPr lang="en-US" sz="1200"/>
              <a:t>offset: 1</a:t>
            </a:r>
            <a:endParaRPr lang="en-US" sz="1200"/>
          </a:p>
        </p:txBody>
      </p:sp>
      <p:sp>
        <p:nvSpPr>
          <p:cNvPr id="7" name="Text Box 6"/>
          <p:cNvSpPr txBox="1"/>
          <p:nvPr/>
        </p:nvSpPr>
        <p:spPr>
          <a:xfrm>
            <a:off x="5231765" y="4091305"/>
            <a:ext cx="857250" cy="275590"/>
          </a:xfrm>
          <a:prstGeom prst="rect">
            <a:avLst/>
          </a:prstGeom>
          <a:noFill/>
        </p:spPr>
        <p:txBody>
          <a:bodyPr wrap="square" rtlCol="0">
            <a:spAutoFit/>
          </a:bodyPr>
          <a:p>
            <a:r>
              <a:rPr lang="en-US" sz="1200"/>
              <a:t>result 1: 1</a:t>
            </a:r>
            <a:endParaRPr lang="en-US" sz="1200"/>
          </a:p>
        </p:txBody>
      </p:sp>
      <p:sp>
        <p:nvSpPr>
          <p:cNvPr id="8" name="Rectangles 7"/>
          <p:cNvSpPr/>
          <p:nvPr/>
        </p:nvSpPr>
        <p:spPr>
          <a:xfrm>
            <a:off x="4206875" y="2546350"/>
            <a:ext cx="1024890" cy="243205"/>
          </a:xfrm>
          <a:prstGeom prst="rect">
            <a:avLst/>
          </a:prstGeom>
        </p:spPr>
        <p:style>
          <a:lnRef idx="0">
            <a:srgbClr val="FFFFFF"/>
          </a:lnRef>
          <a:fillRef idx="1">
            <a:prstClr val="black"/>
          </a:fillRef>
          <a:effectRef idx="0">
            <a:srgbClr val="FFFFFF"/>
          </a:effectRef>
          <a:fontRef idx="minor">
            <a:schemeClr val="lt1"/>
          </a:fontRef>
        </p:style>
        <p:txBody>
          <a:bodyPr rtlCol="0" anchor="ctr"/>
          <a:p>
            <a:pPr algn="ctr"/>
            <a:r>
              <a:rPr lang="en-US" sz="1600"/>
              <a:t>2</a:t>
            </a:r>
            <a:endParaRPr lang="en-US" sz="1600"/>
          </a:p>
        </p:txBody>
      </p:sp>
      <p:cxnSp>
        <p:nvCxnSpPr>
          <p:cNvPr id="9" name="Straight Arrow Connector 8"/>
          <p:cNvCxnSpPr>
            <a:stCxn id="5" idx="1"/>
            <a:endCxn id="14" idx="0"/>
          </p:cNvCxnSpPr>
          <p:nvPr/>
        </p:nvCxnSpPr>
        <p:spPr>
          <a:xfrm flipH="1">
            <a:off x="3701415" y="2049145"/>
            <a:ext cx="1226820" cy="770255"/>
          </a:xfrm>
          <a:prstGeom prst="straightConnector1">
            <a:avLst/>
          </a:prstGeom>
          <a:ln w="6350" cap="flat" cmpd="sng" algn="ctr">
            <a:solidFill>
              <a:schemeClr val="accent2"/>
            </a:solidFill>
            <a:prstDash val="dash"/>
            <a:miter lim="800000"/>
            <a:tailEnd type="arrow" w="med" len="med"/>
          </a:ln>
        </p:spPr>
        <p:style>
          <a:lnRef idx="0">
            <a:schemeClr val="accent4"/>
          </a:lnRef>
          <a:fillRef idx="0">
            <a:srgbClr val="FFFFFF"/>
          </a:fillRef>
          <a:effectRef idx="0">
            <a:srgbClr val="FFFFFF"/>
          </a:effectRef>
          <a:fontRef idx="minor">
            <a:schemeClr val="tx1"/>
          </a:fontRef>
        </p:style>
      </p:cxnSp>
      <p:cxnSp>
        <p:nvCxnSpPr>
          <p:cNvPr id="10" name="Straight Arrow Connector 9"/>
          <p:cNvCxnSpPr>
            <a:stCxn id="5" idx="2"/>
            <a:endCxn id="11" idx="0"/>
          </p:cNvCxnSpPr>
          <p:nvPr/>
        </p:nvCxnSpPr>
        <p:spPr>
          <a:xfrm>
            <a:off x="5558790" y="2300605"/>
            <a:ext cx="101600" cy="518795"/>
          </a:xfrm>
          <a:prstGeom prst="straightConnector1">
            <a:avLst/>
          </a:prstGeom>
          <a:ln w="6350" cap="flat" cmpd="sng" algn="ctr">
            <a:solidFill>
              <a:schemeClr val="accent2"/>
            </a:solidFill>
            <a:prstDash val="dash"/>
            <a:miter lim="800000"/>
            <a:tailEnd type="arrow" w="med" len="med"/>
          </a:ln>
        </p:spPr>
        <p:style>
          <a:lnRef idx="0">
            <a:schemeClr val="accent4"/>
          </a:lnRef>
          <a:fillRef idx="0">
            <a:srgbClr val="FFFFFF"/>
          </a:fillRef>
          <a:effectRef idx="0">
            <a:srgbClr val="FFFFFF"/>
          </a:effectRef>
          <a:fontRef idx="minor">
            <a:schemeClr val="tx1"/>
          </a:fontRef>
        </p:style>
      </p:cxnSp>
      <p:cxnSp>
        <p:nvCxnSpPr>
          <p:cNvPr id="21" name="Straight Arrow Connector 20"/>
          <p:cNvCxnSpPr>
            <a:stCxn id="5" idx="2"/>
            <a:endCxn id="12" idx="0"/>
          </p:cNvCxnSpPr>
          <p:nvPr/>
        </p:nvCxnSpPr>
        <p:spPr>
          <a:xfrm>
            <a:off x="5558790" y="2300605"/>
            <a:ext cx="2272665" cy="518795"/>
          </a:xfrm>
          <a:prstGeom prst="straightConnector1">
            <a:avLst/>
          </a:prstGeom>
          <a:ln w="6350" cap="flat" cmpd="sng" algn="ctr">
            <a:solidFill>
              <a:schemeClr val="accent2"/>
            </a:solidFill>
            <a:prstDash val="dash"/>
            <a:miter lim="800000"/>
            <a:tailEnd type="arrow" w="med" len="med"/>
          </a:ln>
        </p:spPr>
        <p:style>
          <a:lnRef idx="0">
            <a:schemeClr val="accent4"/>
          </a:lnRef>
          <a:fillRef idx="0">
            <a:srgbClr val="FFFFFF"/>
          </a:fillRef>
          <a:effectRef idx="0">
            <a:srgbClr val="FFFFFF"/>
          </a:effectRef>
          <a:fontRef idx="minor">
            <a:schemeClr val="tx1"/>
          </a:fontRef>
        </p:style>
      </p:cxnSp>
      <p:cxnSp>
        <p:nvCxnSpPr>
          <p:cNvPr id="25" name="Straight Arrow Connector 24"/>
          <p:cNvCxnSpPr>
            <a:stCxn id="5" idx="3"/>
            <a:endCxn id="13" idx="0"/>
          </p:cNvCxnSpPr>
          <p:nvPr/>
        </p:nvCxnSpPr>
        <p:spPr>
          <a:xfrm>
            <a:off x="6189345" y="2049145"/>
            <a:ext cx="3736975" cy="770255"/>
          </a:xfrm>
          <a:prstGeom prst="straightConnector1">
            <a:avLst/>
          </a:prstGeom>
          <a:ln w="6350" cap="flat" cmpd="sng" algn="ctr">
            <a:solidFill>
              <a:schemeClr val="accent2"/>
            </a:solidFill>
            <a:prstDash val="dash"/>
            <a:miter lim="800000"/>
            <a:tailEnd type="arrow" w="med" len="med"/>
          </a:ln>
        </p:spPr>
        <p:style>
          <a:lnRef idx="0">
            <a:schemeClr val="accent4"/>
          </a:lnRef>
          <a:fillRef idx="0">
            <a:srgbClr val="FFFFFF"/>
          </a:fillRef>
          <a:effectRef idx="0">
            <a:srgbClr val="FFFFFF"/>
          </a:effectRef>
          <a:fontRef idx="minor">
            <a:schemeClr val="tx1"/>
          </a:fontRef>
        </p:style>
      </p:cxnSp>
      <p:sp>
        <p:nvSpPr>
          <p:cNvPr id="30" name="Text Box 29"/>
          <p:cNvSpPr txBox="1"/>
          <p:nvPr/>
        </p:nvSpPr>
        <p:spPr>
          <a:xfrm>
            <a:off x="5369560" y="5147945"/>
            <a:ext cx="857250" cy="275590"/>
          </a:xfrm>
          <a:prstGeom prst="rect">
            <a:avLst/>
          </a:prstGeom>
          <a:noFill/>
        </p:spPr>
        <p:txBody>
          <a:bodyPr wrap="square" rtlCol="0">
            <a:spAutoFit/>
          </a:bodyPr>
          <a:p>
            <a:r>
              <a:rPr lang="en-US" sz="1200"/>
              <a:t>offset: 1</a:t>
            </a:r>
            <a:endParaRPr lang="en-US" sz="1200"/>
          </a:p>
        </p:txBody>
      </p:sp>
      <p:sp>
        <p:nvSpPr>
          <p:cNvPr id="49" name="Text Box 48"/>
          <p:cNvSpPr txBox="1"/>
          <p:nvPr/>
        </p:nvSpPr>
        <p:spPr>
          <a:xfrm>
            <a:off x="5231765" y="4097020"/>
            <a:ext cx="857250" cy="275590"/>
          </a:xfrm>
          <a:prstGeom prst="rect">
            <a:avLst/>
          </a:prstGeom>
          <a:noFill/>
        </p:spPr>
        <p:txBody>
          <a:bodyPr wrap="square" rtlCol="0">
            <a:spAutoFit/>
          </a:bodyPr>
          <a:p>
            <a:r>
              <a:rPr lang="en-US" sz="1200"/>
              <a:t>result 1: 3</a:t>
            </a:r>
            <a:endParaRPr lang="en-US" sz="1200"/>
          </a:p>
        </p:txBody>
      </p:sp>
      <p:sp>
        <p:nvSpPr>
          <p:cNvPr id="50" name="Rectangles 49"/>
          <p:cNvSpPr/>
          <p:nvPr/>
        </p:nvSpPr>
        <p:spPr>
          <a:xfrm>
            <a:off x="6226810" y="2546350"/>
            <a:ext cx="1024890" cy="243205"/>
          </a:xfrm>
          <a:prstGeom prst="rect">
            <a:avLst/>
          </a:prstGeom>
        </p:spPr>
        <p:style>
          <a:lnRef idx="0">
            <a:srgbClr val="FFFFFF"/>
          </a:lnRef>
          <a:fillRef idx="1">
            <a:prstClr val="black"/>
          </a:fillRef>
          <a:effectRef idx="0">
            <a:srgbClr val="FFFFFF"/>
          </a:effectRef>
          <a:fontRef idx="minor">
            <a:schemeClr val="lt1"/>
          </a:fontRef>
        </p:style>
        <p:txBody>
          <a:bodyPr rtlCol="0" anchor="ctr"/>
          <a:p>
            <a:pPr algn="ctr"/>
            <a:r>
              <a:rPr lang="en-US" sz="1600"/>
              <a:t>1</a:t>
            </a:r>
            <a:endParaRPr lang="en-US" sz="1600"/>
          </a:p>
        </p:txBody>
      </p:sp>
      <p:sp>
        <p:nvSpPr>
          <p:cNvPr id="51" name="Rectangles 50"/>
          <p:cNvSpPr/>
          <p:nvPr/>
        </p:nvSpPr>
        <p:spPr>
          <a:xfrm>
            <a:off x="6226810" y="2291080"/>
            <a:ext cx="1024890" cy="243205"/>
          </a:xfrm>
          <a:prstGeom prst="rect">
            <a:avLst/>
          </a:prstGeom>
        </p:spPr>
        <p:style>
          <a:lnRef idx="0">
            <a:srgbClr val="FFFFFF"/>
          </a:lnRef>
          <a:fillRef idx="1">
            <a:prstClr val="black"/>
          </a:fillRef>
          <a:effectRef idx="0">
            <a:srgbClr val="FFFFFF"/>
          </a:effectRef>
          <a:fontRef idx="minor">
            <a:schemeClr val="lt1"/>
          </a:fontRef>
        </p:style>
        <p:txBody>
          <a:bodyPr rtlCol="0" anchor="ctr"/>
          <a:p>
            <a:pPr algn="ctr"/>
            <a:r>
              <a:rPr lang="en-US" sz="1600"/>
              <a:t>3</a:t>
            </a:r>
            <a:endParaRPr lang="en-US" sz="1600"/>
          </a:p>
        </p:txBody>
      </p:sp>
      <p:sp>
        <p:nvSpPr>
          <p:cNvPr id="52" name="Text Box 51"/>
          <p:cNvSpPr txBox="1"/>
          <p:nvPr/>
        </p:nvSpPr>
        <p:spPr>
          <a:xfrm>
            <a:off x="7402830" y="4097020"/>
            <a:ext cx="857250" cy="275590"/>
          </a:xfrm>
          <a:prstGeom prst="rect">
            <a:avLst/>
          </a:prstGeom>
          <a:noFill/>
        </p:spPr>
        <p:txBody>
          <a:bodyPr wrap="square" rtlCol="0">
            <a:spAutoFit/>
          </a:bodyPr>
          <a:p>
            <a:r>
              <a:rPr lang="en-US" sz="1200"/>
              <a:t>result 2: 4</a:t>
            </a:r>
            <a:endParaRPr lang="en-US" sz="1200"/>
          </a:p>
        </p:txBody>
      </p:sp>
      <p:sp>
        <p:nvSpPr>
          <p:cNvPr id="53" name="Text Box 52"/>
          <p:cNvSpPr txBox="1"/>
          <p:nvPr/>
        </p:nvSpPr>
        <p:spPr>
          <a:xfrm>
            <a:off x="5254625" y="5592445"/>
            <a:ext cx="857250" cy="275590"/>
          </a:xfrm>
          <a:prstGeom prst="rect">
            <a:avLst/>
          </a:prstGeom>
          <a:noFill/>
        </p:spPr>
        <p:txBody>
          <a:bodyPr wrap="square" rtlCol="0">
            <a:spAutoFit/>
          </a:bodyPr>
          <a:p>
            <a:r>
              <a:rPr lang="en-US" sz="1200"/>
              <a:t>result 2: 4</a:t>
            </a:r>
            <a:endParaRPr lang="en-US" sz="1200"/>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p:cTn id="12" dur="500" fill="hold"/>
                                        <p:tgtEl>
                                          <p:spTgt spid="28"/>
                                        </p:tgtEl>
                                        <p:attrNameLst>
                                          <p:attrName>ppt_w</p:attrName>
                                        </p:attrNameLst>
                                      </p:cBhvr>
                                      <p:tavLst>
                                        <p:tav tm="0">
                                          <p:val>
                                            <p:fltVal val="0"/>
                                          </p:val>
                                        </p:tav>
                                        <p:tav tm="100000">
                                          <p:val>
                                            <p:strVal val="#ppt_w"/>
                                          </p:val>
                                        </p:tav>
                                      </p:tavLst>
                                    </p:anim>
                                    <p:anim calcmode="lin" valueType="num">
                                      <p:cBhvr>
                                        <p:cTn id="13" dur="500" fill="hold"/>
                                        <p:tgtEl>
                                          <p:spTgt spid="28"/>
                                        </p:tgtEl>
                                        <p:attrNameLst>
                                          <p:attrName>ppt_h</p:attrName>
                                        </p:attrNameLst>
                                      </p:cBhvr>
                                      <p:tavLst>
                                        <p:tav tm="0">
                                          <p:val>
                                            <p:fltVal val="0"/>
                                          </p:val>
                                        </p:tav>
                                        <p:tav tm="100000">
                                          <p:val>
                                            <p:strVal val="#ppt_h"/>
                                          </p:val>
                                        </p:tav>
                                      </p:tavLst>
                                    </p:anim>
                                    <p:animEffect transition="in" filter="fade">
                                      <p:cBhvr>
                                        <p:cTn id="14" dur="500"/>
                                        <p:tgtEl>
                                          <p:spTgt spid="2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p:cTn id="37" dur="500" fill="hold"/>
                                        <p:tgtEl>
                                          <p:spTgt spid="14"/>
                                        </p:tgtEl>
                                        <p:attrNameLst>
                                          <p:attrName>ppt_w</p:attrName>
                                        </p:attrNameLst>
                                      </p:cBhvr>
                                      <p:tavLst>
                                        <p:tav tm="0">
                                          <p:val>
                                            <p:fltVal val="0"/>
                                          </p:val>
                                        </p:tav>
                                        <p:tav tm="100000">
                                          <p:val>
                                            <p:strVal val="#ppt_w"/>
                                          </p:val>
                                        </p:tav>
                                      </p:tavLst>
                                    </p:anim>
                                    <p:anim calcmode="lin" valueType="num">
                                      <p:cBhvr>
                                        <p:cTn id="38" dur="500" fill="hold"/>
                                        <p:tgtEl>
                                          <p:spTgt spid="14"/>
                                        </p:tgtEl>
                                        <p:attrNameLst>
                                          <p:attrName>ppt_h</p:attrName>
                                        </p:attrNameLst>
                                      </p:cBhvr>
                                      <p:tavLst>
                                        <p:tav tm="0">
                                          <p:val>
                                            <p:fltVal val="0"/>
                                          </p:val>
                                        </p:tav>
                                        <p:tav tm="100000">
                                          <p:val>
                                            <p:strVal val="#ppt_h"/>
                                          </p:val>
                                        </p:tav>
                                      </p:tavLst>
                                    </p:anim>
                                    <p:animEffect transition="in" filter="fade">
                                      <p:cBhvr>
                                        <p:cTn id="39" dur="500"/>
                                        <p:tgtEl>
                                          <p:spTgt spid="14"/>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p:cTn id="42" dur="500" fill="hold"/>
                                        <p:tgtEl>
                                          <p:spTgt spid="15"/>
                                        </p:tgtEl>
                                        <p:attrNameLst>
                                          <p:attrName>ppt_w</p:attrName>
                                        </p:attrNameLst>
                                      </p:cBhvr>
                                      <p:tavLst>
                                        <p:tav tm="0">
                                          <p:val>
                                            <p:fltVal val="0"/>
                                          </p:val>
                                        </p:tav>
                                        <p:tav tm="100000">
                                          <p:val>
                                            <p:strVal val="#ppt_w"/>
                                          </p:val>
                                        </p:tav>
                                      </p:tavLst>
                                    </p:anim>
                                    <p:anim calcmode="lin" valueType="num">
                                      <p:cBhvr>
                                        <p:cTn id="43" dur="500" fill="hold"/>
                                        <p:tgtEl>
                                          <p:spTgt spid="15"/>
                                        </p:tgtEl>
                                        <p:attrNameLst>
                                          <p:attrName>ppt_h</p:attrName>
                                        </p:attrNameLst>
                                      </p:cBhvr>
                                      <p:tavLst>
                                        <p:tav tm="0">
                                          <p:val>
                                            <p:fltVal val="0"/>
                                          </p:val>
                                        </p:tav>
                                        <p:tav tm="100000">
                                          <p:val>
                                            <p:strVal val="#ppt_h"/>
                                          </p:val>
                                        </p:tav>
                                      </p:tavLst>
                                    </p:anim>
                                    <p:animEffect transition="in" filter="fade">
                                      <p:cBhvr>
                                        <p:cTn id="44" dur="500"/>
                                        <p:tgtEl>
                                          <p:spTgt spid="15"/>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500" fill="hold"/>
                                        <p:tgtEl>
                                          <p:spTgt spid="16"/>
                                        </p:tgtEl>
                                        <p:attrNameLst>
                                          <p:attrName>ppt_w</p:attrName>
                                        </p:attrNameLst>
                                      </p:cBhvr>
                                      <p:tavLst>
                                        <p:tav tm="0">
                                          <p:val>
                                            <p:fltVal val="0"/>
                                          </p:val>
                                        </p:tav>
                                        <p:tav tm="100000">
                                          <p:val>
                                            <p:strVal val="#ppt_w"/>
                                          </p:val>
                                        </p:tav>
                                      </p:tavLst>
                                    </p:anim>
                                    <p:anim calcmode="lin" valueType="num">
                                      <p:cBhvr>
                                        <p:cTn id="48" dur="500" fill="hold"/>
                                        <p:tgtEl>
                                          <p:spTgt spid="16"/>
                                        </p:tgtEl>
                                        <p:attrNameLst>
                                          <p:attrName>ppt_h</p:attrName>
                                        </p:attrNameLst>
                                      </p:cBhvr>
                                      <p:tavLst>
                                        <p:tav tm="0">
                                          <p:val>
                                            <p:fltVal val="0"/>
                                          </p:val>
                                        </p:tav>
                                        <p:tav tm="100000">
                                          <p:val>
                                            <p:strVal val="#ppt_h"/>
                                          </p:val>
                                        </p:tav>
                                      </p:tavLst>
                                    </p:anim>
                                    <p:animEffect transition="in" filter="fade">
                                      <p:cBhvr>
                                        <p:cTn id="49" dur="500"/>
                                        <p:tgtEl>
                                          <p:spTgt spid="16"/>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 calcmode="lin" valueType="num">
                                      <p:cBhvr>
                                        <p:cTn id="52" dur="500" fill="hold"/>
                                        <p:tgtEl>
                                          <p:spTgt spid="17"/>
                                        </p:tgtEl>
                                        <p:attrNameLst>
                                          <p:attrName>ppt_w</p:attrName>
                                        </p:attrNameLst>
                                      </p:cBhvr>
                                      <p:tavLst>
                                        <p:tav tm="0">
                                          <p:val>
                                            <p:fltVal val="0"/>
                                          </p:val>
                                        </p:tav>
                                        <p:tav tm="100000">
                                          <p:val>
                                            <p:strVal val="#ppt_w"/>
                                          </p:val>
                                        </p:tav>
                                      </p:tavLst>
                                    </p:anim>
                                    <p:anim calcmode="lin" valueType="num">
                                      <p:cBhvr>
                                        <p:cTn id="53" dur="500" fill="hold"/>
                                        <p:tgtEl>
                                          <p:spTgt spid="17"/>
                                        </p:tgtEl>
                                        <p:attrNameLst>
                                          <p:attrName>ppt_h</p:attrName>
                                        </p:attrNameLst>
                                      </p:cBhvr>
                                      <p:tavLst>
                                        <p:tav tm="0">
                                          <p:val>
                                            <p:fltVal val="0"/>
                                          </p:val>
                                        </p:tav>
                                        <p:tav tm="100000">
                                          <p:val>
                                            <p:strVal val="#ppt_h"/>
                                          </p:val>
                                        </p:tav>
                                      </p:tavLst>
                                    </p:anim>
                                    <p:animEffect transition="in" filter="fade">
                                      <p:cBhvr>
                                        <p:cTn id="54" dur="500"/>
                                        <p:tgtEl>
                                          <p:spTgt spid="17"/>
                                        </p:tgtEl>
                                      </p:cBhvr>
                                    </p:animEffect>
                                  </p:childTnLst>
                                </p:cTn>
                              </p:par>
                              <p:par>
                                <p:cTn id="55" presetID="53" presetClass="entr" presetSubtype="16" fill="hold" nodeType="withEffect">
                                  <p:stCondLst>
                                    <p:cond delay="0"/>
                                  </p:stCondLst>
                                  <p:childTnLst>
                                    <p:set>
                                      <p:cBhvr>
                                        <p:cTn id="56" dur="1" fill="hold">
                                          <p:stCondLst>
                                            <p:cond delay="0"/>
                                          </p:stCondLst>
                                        </p:cTn>
                                        <p:tgtEl>
                                          <p:spTgt spid="18"/>
                                        </p:tgtEl>
                                        <p:attrNameLst>
                                          <p:attrName>style.visibility</p:attrName>
                                        </p:attrNameLst>
                                      </p:cBhvr>
                                      <p:to>
                                        <p:strVal val="visible"/>
                                      </p:to>
                                    </p:set>
                                    <p:anim calcmode="lin" valueType="num">
                                      <p:cBhvr>
                                        <p:cTn id="57" dur="500" fill="hold"/>
                                        <p:tgtEl>
                                          <p:spTgt spid="18"/>
                                        </p:tgtEl>
                                        <p:attrNameLst>
                                          <p:attrName>ppt_w</p:attrName>
                                        </p:attrNameLst>
                                      </p:cBhvr>
                                      <p:tavLst>
                                        <p:tav tm="0">
                                          <p:val>
                                            <p:fltVal val="0"/>
                                          </p:val>
                                        </p:tav>
                                        <p:tav tm="100000">
                                          <p:val>
                                            <p:strVal val="#ppt_w"/>
                                          </p:val>
                                        </p:tav>
                                      </p:tavLst>
                                    </p:anim>
                                    <p:anim calcmode="lin" valueType="num">
                                      <p:cBhvr>
                                        <p:cTn id="58" dur="500" fill="hold"/>
                                        <p:tgtEl>
                                          <p:spTgt spid="18"/>
                                        </p:tgtEl>
                                        <p:attrNameLst>
                                          <p:attrName>ppt_h</p:attrName>
                                        </p:attrNameLst>
                                      </p:cBhvr>
                                      <p:tavLst>
                                        <p:tav tm="0">
                                          <p:val>
                                            <p:fltVal val="0"/>
                                          </p:val>
                                        </p:tav>
                                        <p:tav tm="100000">
                                          <p:val>
                                            <p:strVal val="#ppt_h"/>
                                          </p:val>
                                        </p:tav>
                                      </p:tavLst>
                                    </p:anim>
                                    <p:animEffect transition="in" filter="fade">
                                      <p:cBhvr>
                                        <p:cTn id="59" dur="500"/>
                                        <p:tgtEl>
                                          <p:spTgt spid="18"/>
                                        </p:tgtEl>
                                      </p:cBhvr>
                                    </p:animEffect>
                                  </p:childTnLst>
                                </p:cTn>
                              </p:par>
                              <p:par>
                                <p:cTn id="60" presetID="53" presetClass="entr" presetSubtype="16"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500" fill="hold"/>
                                        <p:tgtEl>
                                          <p:spTgt spid="19"/>
                                        </p:tgtEl>
                                        <p:attrNameLst>
                                          <p:attrName>ppt_w</p:attrName>
                                        </p:attrNameLst>
                                      </p:cBhvr>
                                      <p:tavLst>
                                        <p:tav tm="0">
                                          <p:val>
                                            <p:fltVal val="0"/>
                                          </p:val>
                                        </p:tav>
                                        <p:tav tm="100000">
                                          <p:val>
                                            <p:strVal val="#ppt_w"/>
                                          </p:val>
                                        </p:tav>
                                      </p:tavLst>
                                    </p:anim>
                                    <p:anim calcmode="lin" valueType="num">
                                      <p:cBhvr>
                                        <p:cTn id="63" dur="500" fill="hold"/>
                                        <p:tgtEl>
                                          <p:spTgt spid="19"/>
                                        </p:tgtEl>
                                        <p:attrNameLst>
                                          <p:attrName>ppt_h</p:attrName>
                                        </p:attrNameLst>
                                      </p:cBhvr>
                                      <p:tavLst>
                                        <p:tav tm="0">
                                          <p:val>
                                            <p:fltVal val="0"/>
                                          </p:val>
                                        </p:tav>
                                        <p:tav tm="100000">
                                          <p:val>
                                            <p:strVal val="#ppt_h"/>
                                          </p:val>
                                        </p:tav>
                                      </p:tavLst>
                                    </p:anim>
                                    <p:animEffect transition="in" filter="fade">
                                      <p:cBhvr>
                                        <p:cTn id="64" dur="500"/>
                                        <p:tgtEl>
                                          <p:spTgt spid="19"/>
                                        </p:tgtEl>
                                      </p:cBhvr>
                                    </p:animEffect>
                                  </p:childTnLst>
                                </p:cTn>
                              </p:par>
                              <p:par>
                                <p:cTn id="65" presetID="53" presetClass="entr" presetSubtype="16" fill="hold" nodeType="withEffect">
                                  <p:stCondLst>
                                    <p:cond delay="0"/>
                                  </p:stCondLst>
                                  <p:childTnLst>
                                    <p:set>
                                      <p:cBhvr>
                                        <p:cTn id="66" dur="1" fill="hold">
                                          <p:stCondLst>
                                            <p:cond delay="0"/>
                                          </p:stCondLst>
                                        </p:cTn>
                                        <p:tgtEl>
                                          <p:spTgt spid="20"/>
                                        </p:tgtEl>
                                        <p:attrNameLst>
                                          <p:attrName>style.visibility</p:attrName>
                                        </p:attrNameLst>
                                      </p:cBhvr>
                                      <p:to>
                                        <p:strVal val="visible"/>
                                      </p:to>
                                    </p:set>
                                    <p:anim calcmode="lin" valueType="num">
                                      <p:cBhvr>
                                        <p:cTn id="67" dur="500" fill="hold"/>
                                        <p:tgtEl>
                                          <p:spTgt spid="20"/>
                                        </p:tgtEl>
                                        <p:attrNameLst>
                                          <p:attrName>ppt_w</p:attrName>
                                        </p:attrNameLst>
                                      </p:cBhvr>
                                      <p:tavLst>
                                        <p:tav tm="0">
                                          <p:val>
                                            <p:fltVal val="0"/>
                                          </p:val>
                                        </p:tav>
                                        <p:tav tm="100000">
                                          <p:val>
                                            <p:strVal val="#ppt_w"/>
                                          </p:val>
                                        </p:tav>
                                      </p:tavLst>
                                    </p:anim>
                                    <p:anim calcmode="lin" valueType="num">
                                      <p:cBhvr>
                                        <p:cTn id="68" dur="500" fill="hold"/>
                                        <p:tgtEl>
                                          <p:spTgt spid="20"/>
                                        </p:tgtEl>
                                        <p:attrNameLst>
                                          <p:attrName>ppt_h</p:attrName>
                                        </p:attrNameLst>
                                      </p:cBhvr>
                                      <p:tavLst>
                                        <p:tav tm="0">
                                          <p:val>
                                            <p:fltVal val="0"/>
                                          </p:val>
                                        </p:tav>
                                        <p:tav tm="100000">
                                          <p:val>
                                            <p:strVal val="#ppt_h"/>
                                          </p:val>
                                        </p:tav>
                                      </p:tavLst>
                                    </p:anim>
                                    <p:animEffect transition="in" filter="fade">
                                      <p:cBhvr>
                                        <p:cTn id="69" dur="500"/>
                                        <p:tgtEl>
                                          <p:spTgt spid="20"/>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 calcmode="lin" valueType="num">
                                      <p:cBhvr>
                                        <p:cTn id="72" dur="500" fill="hold"/>
                                        <p:tgtEl>
                                          <p:spTgt spid="22"/>
                                        </p:tgtEl>
                                        <p:attrNameLst>
                                          <p:attrName>ppt_w</p:attrName>
                                        </p:attrNameLst>
                                      </p:cBhvr>
                                      <p:tavLst>
                                        <p:tav tm="0">
                                          <p:val>
                                            <p:fltVal val="0"/>
                                          </p:val>
                                        </p:tav>
                                        <p:tav tm="100000">
                                          <p:val>
                                            <p:strVal val="#ppt_w"/>
                                          </p:val>
                                        </p:tav>
                                      </p:tavLst>
                                    </p:anim>
                                    <p:anim calcmode="lin" valueType="num">
                                      <p:cBhvr>
                                        <p:cTn id="73" dur="500" fill="hold"/>
                                        <p:tgtEl>
                                          <p:spTgt spid="22"/>
                                        </p:tgtEl>
                                        <p:attrNameLst>
                                          <p:attrName>ppt_h</p:attrName>
                                        </p:attrNameLst>
                                      </p:cBhvr>
                                      <p:tavLst>
                                        <p:tav tm="0">
                                          <p:val>
                                            <p:fltVal val="0"/>
                                          </p:val>
                                        </p:tav>
                                        <p:tav tm="100000">
                                          <p:val>
                                            <p:strVal val="#ppt_h"/>
                                          </p:val>
                                        </p:tav>
                                      </p:tavLst>
                                    </p:anim>
                                    <p:animEffect transition="in" filter="fade">
                                      <p:cBhvr>
                                        <p:cTn id="74" dur="500"/>
                                        <p:tgtEl>
                                          <p:spTgt spid="22"/>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p:cTn id="77" dur="500" fill="hold"/>
                                        <p:tgtEl>
                                          <p:spTgt spid="23"/>
                                        </p:tgtEl>
                                        <p:attrNameLst>
                                          <p:attrName>ppt_w</p:attrName>
                                        </p:attrNameLst>
                                      </p:cBhvr>
                                      <p:tavLst>
                                        <p:tav tm="0">
                                          <p:val>
                                            <p:fltVal val="0"/>
                                          </p:val>
                                        </p:tav>
                                        <p:tav tm="100000">
                                          <p:val>
                                            <p:strVal val="#ppt_w"/>
                                          </p:val>
                                        </p:tav>
                                      </p:tavLst>
                                    </p:anim>
                                    <p:anim calcmode="lin" valueType="num">
                                      <p:cBhvr>
                                        <p:cTn id="78" dur="500" fill="hold"/>
                                        <p:tgtEl>
                                          <p:spTgt spid="23"/>
                                        </p:tgtEl>
                                        <p:attrNameLst>
                                          <p:attrName>ppt_h</p:attrName>
                                        </p:attrNameLst>
                                      </p:cBhvr>
                                      <p:tavLst>
                                        <p:tav tm="0">
                                          <p:val>
                                            <p:fltVal val="0"/>
                                          </p:val>
                                        </p:tav>
                                        <p:tav tm="100000">
                                          <p:val>
                                            <p:strVal val="#ppt_h"/>
                                          </p:val>
                                        </p:tav>
                                      </p:tavLst>
                                    </p:anim>
                                    <p:animEffect transition="in" filter="fade">
                                      <p:cBhvr>
                                        <p:cTn id="79" dur="500"/>
                                        <p:tgtEl>
                                          <p:spTgt spid="23"/>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24"/>
                                        </p:tgtEl>
                                        <p:attrNameLst>
                                          <p:attrName>style.visibility</p:attrName>
                                        </p:attrNameLst>
                                      </p:cBhvr>
                                      <p:to>
                                        <p:strVal val="visible"/>
                                      </p:to>
                                    </p:set>
                                    <p:anim calcmode="lin" valueType="num">
                                      <p:cBhvr>
                                        <p:cTn id="82" dur="500" fill="hold"/>
                                        <p:tgtEl>
                                          <p:spTgt spid="24"/>
                                        </p:tgtEl>
                                        <p:attrNameLst>
                                          <p:attrName>ppt_w</p:attrName>
                                        </p:attrNameLst>
                                      </p:cBhvr>
                                      <p:tavLst>
                                        <p:tav tm="0">
                                          <p:val>
                                            <p:fltVal val="0"/>
                                          </p:val>
                                        </p:tav>
                                        <p:tav tm="100000">
                                          <p:val>
                                            <p:strVal val="#ppt_w"/>
                                          </p:val>
                                        </p:tav>
                                      </p:tavLst>
                                    </p:anim>
                                    <p:anim calcmode="lin" valueType="num">
                                      <p:cBhvr>
                                        <p:cTn id="83" dur="500" fill="hold"/>
                                        <p:tgtEl>
                                          <p:spTgt spid="24"/>
                                        </p:tgtEl>
                                        <p:attrNameLst>
                                          <p:attrName>ppt_h</p:attrName>
                                        </p:attrNameLst>
                                      </p:cBhvr>
                                      <p:tavLst>
                                        <p:tav tm="0">
                                          <p:val>
                                            <p:fltVal val="0"/>
                                          </p:val>
                                        </p:tav>
                                        <p:tav tm="100000">
                                          <p:val>
                                            <p:strVal val="#ppt_h"/>
                                          </p:val>
                                        </p:tav>
                                      </p:tavLst>
                                    </p:anim>
                                    <p:animEffect transition="in" filter="fade">
                                      <p:cBhvr>
                                        <p:cTn id="84" dur="500"/>
                                        <p:tgtEl>
                                          <p:spTgt spid="24"/>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26"/>
                                        </p:tgtEl>
                                        <p:attrNameLst>
                                          <p:attrName>style.visibility</p:attrName>
                                        </p:attrNameLst>
                                      </p:cBhvr>
                                      <p:to>
                                        <p:strVal val="visible"/>
                                      </p:to>
                                    </p:set>
                                    <p:anim calcmode="lin" valueType="num">
                                      <p:cBhvr>
                                        <p:cTn id="87" dur="500" fill="hold"/>
                                        <p:tgtEl>
                                          <p:spTgt spid="26"/>
                                        </p:tgtEl>
                                        <p:attrNameLst>
                                          <p:attrName>ppt_w</p:attrName>
                                        </p:attrNameLst>
                                      </p:cBhvr>
                                      <p:tavLst>
                                        <p:tav tm="0">
                                          <p:val>
                                            <p:fltVal val="0"/>
                                          </p:val>
                                        </p:tav>
                                        <p:tav tm="100000">
                                          <p:val>
                                            <p:strVal val="#ppt_w"/>
                                          </p:val>
                                        </p:tav>
                                      </p:tavLst>
                                    </p:anim>
                                    <p:anim calcmode="lin" valueType="num">
                                      <p:cBhvr>
                                        <p:cTn id="88" dur="500" fill="hold"/>
                                        <p:tgtEl>
                                          <p:spTgt spid="26"/>
                                        </p:tgtEl>
                                        <p:attrNameLst>
                                          <p:attrName>ppt_h</p:attrName>
                                        </p:attrNameLst>
                                      </p:cBhvr>
                                      <p:tavLst>
                                        <p:tav tm="0">
                                          <p:val>
                                            <p:fltVal val="0"/>
                                          </p:val>
                                        </p:tav>
                                        <p:tav tm="100000">
                                          <p:val>
                                            <p:strVal val="#ppt_h"/>
                                          </p:val>
                                        </p:tav>
                                      </p:tavLst>
                                    </p:anim>
                                    <p:animEffect transition="in" filter="fade">
                                      <p:cBhvr>
                                        <p:cTn id="89" dur="500"/>
                                        <p:tgtEl>
                                          <p:spTgt spid="26"/>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 calcmode="lin" valueType="num">
                                      <p:cBhvr>
                                        <p:cTn id="92" dur="500" fill="hold"/>
                                        <p:tgtEl>
                                          <p:spTgt spid="31"/>
                                        </p:tgtEl>
                                        <p:attrNameLst>
                                          <p:attrName>ppt_w</p:attrName>
                                        </p:attrNameLst>
                                      </p:cBhvr>
                                      <p:tavLst>
                                        <p:tav tm="0">
                                          <p:val>
                                            <p:fltVal val="0"/>
                                          </p:val>
                                        </p:tav>
                                        <p:tav tm="100000">
                                          <p:val>
                                            <p:strVal val="#ppt_w"/>
                                          </p:val>
                                        </p:tav>
                                      </p:tavLst>
                                    </p:anim>
                                    <p:anim calcmode="lin" valueType="num">
                                      <p:cBhvr>
                                        <p:cTn id="93" dur="500" fill="hold"/>
                                        <p:tgtEl>
                                          <p:spTgt spid="31"/>
                                        </p:tgtEl>
                                        <p:attrNameLst>
                                          <p:attrName>ppt_h</p:attrName>
                                        </p:attrNameLst>
                                      </p:cBhvr>
                                      <p:tavLst>
                                        <p:tav tm="0">
                                          <p:val>
                                            <p:fltVal val="0"/>
                                          </p:val>
                                        </p:tav>
                                        <p:tav tm="100000">
                                          <p:val>
                                            <p:strVal val="#ppt_h"/>
                                          </p:val>
                                        </p:tav>
                                      </p:tavLst>
                                    </p:anim>
                                    <p:animEffect transition="in" filter="fade">
                                      <p:cBhvr>
                                        <p:cTn id="94" dur="500"/>
                                        <p:tgtEl>
                                          <p:spTgt spid="31"/>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32"/>
                                        </p:tgtEl>
                                        <p:attrNameLst>
                                          <p:attrName>style.visibility</p:attrName>
                                        </p:attrNameLst>
                                      </p:cBhvr>
                                      <p:to>
                                        <p:strVal val="visible"/>
                                      </p:to>
                                    </p:set>
                                    <p:anim calcmode="lin" valueType="num">
                                      <p:cBhvr>
                                        <p:cTn id="97" dur="500" fill="hold"/>
                                        <p:tgtEl>
                                          <p:spTgt spid="32"/>
                                        </p:tgtEl>
                                        <p:attrNameLst>
                                          <p:attrName>ppt_w</p:attrName>
                                        </p:attrNameLst>
                                      </p:cBhvr>
                                      <p:tavLst>
                                        <p:tav tm="0">
                                          <p:val>
                                            <p:fltVal val="0"/>
                                          </p:val>
                                        </p:tav>
                                        <p:tav tm="100000">
                                          <p:val>
                                            <p:strVal val="#ppt_w"/>
                                          </p:val>
                                        </p:tav>
                                      </p:tavLst>
                                    </p:anim>
                                    <p:anim calcmode="lin" valueType="num">
                                      <p:cBhvr>
                                        <p:cTn id="98" dur="500" fill="hold"/>
                                        <p:tgtEl>
                                          <p:spTgt spid="32"/>
                                        </p:tgtEl>
                                        <p:attrNameLst>
                                          <p:attrName>ppt_h</p:attrName>
                                        </p:attrNameLst>
                                      </p:cBhvr>
                                      <p:tavLst>
                                        <p:tav tm="0">
                                          <p:val>
                                            <p:fltVal val="0"/>
                                          </p:val>
                                        </p:tav>
                                        <p:tav tm="100000">
                                          <p:val>
                                            <p:strVal val="#ppt_h"/>
                                          </p:val>
                                        </p:tav>
                                      </p:tavLst>
                                    </p:anim>
                                    <p:animEffect transition="in" filter="fade">
                                      <p:cBhvr>
                                        <p:cTn id="99" dur="500"/>
                                        <p:tgtEl>
                                          <p:spTgt spid="32"/>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33"/>
                                        </p:tgtEl>
                                        <p:attrNameLst>
                                          <p:attrName>style.visibility</p:attrName>
                                        </p:attrNameLst>
                                      </p:cBhvr>
                                      <p:to>
                                        <p:strVal val="visible"/>
                                      </p:to>
                                    </p:set>
                                    <p:anim calcmode="lin" valueType="num">
                                      <p:cBhvr>
                                        <p:cTn id="102" dur="500" fill="hold"/>
                                        <p:tgtEl>
                                          <p:spTgt spid="33"/>
                                        </p:tgtEl>
                                        <p:attrNameLst>
                                          <p:attrName>ppt_w</p:attrName>
                                        </p:attrNameLst>
                                      </p:cBhvr>
                                      <p:tavLst>
                                        <p:tav tm="0">
                                          <p:val>
                                            <p:fltVal val="0"/>
                                          </p:val>
                                        </p:tav>
                                        <p:tav tm="100000">
                                          <p:val>
                                            <p:strVal val="#ppt_w"/>
                                          </p:val>
                                        </p:tav>
                                      </p:tavLst>
                                    </p:anim>
                                    <p:anim calcmode="lin" valueType="num">
                                      <p:cBhvr>
                                        <p:cTn id="103" dur="500" fill="hold"/>
                                        <p:tgtEl>
                                          <p:spTgt spid="33"/>
                                        </p:tgtEl>
                                        <p:attrNameLst>
                                          <p:attrName>ppt_h</p:attrName>
                                        </p:attrNameLst>
                                      </p:cBhvr>
                                      <p:tavLst>
                                        <p:tav tm="0">
                                          <p:val>
                                            <p:fltVal val="0"/>
                                          </p:val>
                                        </p:tav>
                                        <p:tav tm="100000">
                                          <p:val>
                                            <p:strVal val="#ppt_h"/>
                                          </p:val>
                                        </p:tav>
                                      </p:tavLst>
                                    </p:anim>
                                    <p:animEffect transition="in" filter="fade">
                                      <p:cBhvr>
                                        <p:cTn id="104" dur="500"/>
                                        <p:tgtEl>
                                          <p:spTgt spid="33"/>
                                        </p:tgtEl>
                                      </p:cBhvr>
                                    </p:animEffect>
                                  </p:childTnLst>
                                </p:cTn>
                              </p:par>
                              <p:par>
                                <p:cTn id="105" presetID="53" presetClass="entr" presetSubtype="16" fill="hold" nodeType="withEffect">
                                  <p:stCondLst>
                                    <p:cond delay="0"/>
                                  </p:stCondLst>
                                  <p:childTnLst>
                                    <p:set>
                                      <p:cBhvr>
                                        <p:cTn id="106" dur="1" fill="hold">
                                          <p:stCondLst>
                                            <p:cond delay="0"/>
                                          </p:stCondLst>
                                        </p:cTn>
                                        <p:tgtEl>
                                          <p:spTgt spid="37"/>
                                        </p:tgtEl>
                                        <p:attrNameLst>
                                          <p:attrName>style.visibility</p:attrName>
                                        </p:attrNameLst>
                                      </p:cBhvr>
                                      <p:to>
                                        <p:strVal val="visible"/>
                                      </p:to>
                                    </p:set>
                                    <p:anim calcmode="lin" valueType="num">
                                      <p:cBhvr>
                                        <p:cTn id="107" dur="500" fill="hold"/>
                                        <p:tgtEl>
                                          <p:spTgt spid="37"/>
                                        </p:tgtEl>
                                        <p:attrNameLst>
                                          <p:attrName>ppt_w</p:attrName>
                                        </p:attrNameLst>
                                      </p:cBhvr>
                                      <p:tavLst>
                                        <p:tav tm="0">
                                          <p:val>
                                            <p:fltVal val="0"/>
                                          </p:val>
                                        </p:tav>
                                        <p:tav tm="100000">
                                          <p:val>
                                            <p:strVal val="#ppt_w"/>
                                          </p:val>
                                        </p:tav>
                                      </p:tavLst>
                                    </p:anim>
                                    <p:anim calcmode="lin" valueType="num">
                                      <p:cBhvr>
                                        <p:cTn id="108" dur="500" fill="hold"/>
                                        <p:tgtEl>
                                          <p:spTgt spid="37"/>
                                        </p:tgtEl>
                                        <p:attrNameLst>
                                          <p:attrName>ppt_h</p:attrName>
                                        </p:attrNameLst>
                                      </p:cBhvr>
                                      <p:tavLst>
                                        <p:tav tm="0">
                                          <p:val>
                                            <p:fltVal val="0"/>
                                          </p:val>
                                        </p:tav>
                                        <p:tav tm="100000">
                                          <p:val>
                                            <p:strVal val="#ppt_h"/>
                                          </p:val>
                                        </p:tav>
                                      </p:tavLst>
                                    </p:anim>
                                    <p:animEffect transition="in" filter="fade">
                                      <p:cBhvr>
                                        <p:cTn id="109" dur="500"/>
                                        <p:tgtEl>
                                          <p:spTgt spid="37"/>
                                        </p:tgtEl>
                                      </p:cBhvr>
                                    </p:animEffect>
                                  </p:childTnLst>
                                </p:cTn>
                              </p:par>
                              <p:par>
                                <p:cTn id="110" presetID="53" presetClass="entr" presetSubtype="16" fill="hold" nodeType="withEffect">
                                  <p:stCondLst>
                                    <p:cond delay="0"/>
                                  </p:stCondLst>
                                  <p:childTnLst>
                                    <p:set>
                                      <p:cBhvr>
                                        <p:cTn id="111" dur="1" fill="hold">
                                          <p:stCondLst>
                                            <p:cond delay="0"/>
                                          </p:stCondLst>
                                        </p:cTn>
                                        <p:tgtEl>
                                          <p:spTgt spid="38"/>
                                        </p:tgtEl>
                                        <p:attrNameLst>
                                          <p:attrName>style.visibility</p:attrName>
                                        </p:attrNameLst>
                                      </p:cBhvr>
                                      <p:to>
                                        <p:strVal val="visible"/>
                                      </p:to>
                                    </p:set>
                                    <p:anim calcmode="lin" valueType="num">
                                      <p:cBhvr>
                                        <p:cTn id="112" dur="500" fill="hold"/>
                                        <p:tgtEl>
                                          <p:spTgt spid="38"/>
                                        </p:tgtEl>
                                        <p:attrNameLst>
                                          <p:attrName>ppt_w</p:attrName>
                                        </p:attrNameLst>
                                      </p:cBhvr>
                                      <p:tavLst>
                                        <p:tav tm="0">
                                          <p:val>
                                            <p:fltVal val="0"/>
                                          </p:val>
                                        </p:tav>
                                        <p:tav tm="100000">
                                          <p:val>
                                            <p:strVal val="#ppt_w"/>
                                          </p:val>
                                        </p:tav>
                                      </p:tavLst>
                                    </p:anim>
                                    <p:anim calcmode="lin" valueType="num">
                                      <p:cBhvr>
                                        <p:cTn id="113" dur="500" fill="hold"/>
                                        <p:tgtEl>
                                          <p:spTgt spid="38"/>
                                        </p:tgtEl>
                                        <p:attrNameLst>
                                          <p:attrName>ppt_h</p:attrName>
                                        </p:attrNameLst>
                                      </p:cBhvr>
                                      <p:tavLst>
                                        <p:tav tm="0">
                                          <p:val>
                                            <p:fltVal val="0"/>
                                          </p:val>
                                        </p:tav>
                                        <p:tav tm="100000">
                                          <p:val>
                                            <p:strVal val="#ppt_h"/>
                                          </p:val>
                                        </p:tav>
                                      </p:tavLst>
                                    </p:anim>
                                    <p:animEffect transition="in" filter="fade">
                                      <p:cBhvr>
                                        <p:cTn id="114" dur="500"/>
                                        <p:tgtEl>
                                          <p:spTgt spid="38"/>
                                        </p:tgtEl>
                                      </p:cBhvr>
                                    </p:animEffect>
                                  </p:childTnLst>
                                </p:cTn>
                              </p:par>
                              <p:par>
                                <p:cTn id="115" presetID="53" presetClass="entr" presetSubtype="16" fill="hold" nodeType="withEffect">
                                  <p:stCondLst>
                                    <p:cond delay="0"/>
                                  </p:stCondLst>
                                  <p:childTnLst>
                                    <p:set>
                                      <p:cBhvr>
                                        <p:cTn id="116" dur="1" fill="hold">
                                          <p:stCondLst>
                                            <p:cond delay="0"/>
                                          </p:stCondLst>
                                        </p:cTn>
                                        <p:tgtEl>
                                          <p:spTgt spid="39"/>
                                        </p:tgtEl>
                                        <p:attrNameLst>
                                          <p:attrName>style.visibility</p:attrName>
                                        </p:attrNameLst>
                                      </p:cBhvr>
                                      <p:to>
                                        <p:strVal val="visible"/>
                                      </p:to>
                                    </p:set>
                                    <p:anim calcmode="lin" valueType="num">
                                      <p:cBhvr>
                                        <p:cTn id="117" dur="500" fill="hold"/>
                                        <p:tgtEl>
                                          <p:spTgt spid="39"/>
                                        </p:tgtEl>
                                        <p:attrNameLst>
                                          <p:attrName>ppt_w</p:attrName>
                                        </p:attrNameLst>
                                      </p:cBhvr>
                                      <p:tavLst>
                                        <p:tav tm="0">
                                          <p:val>
                                            <p:fltVal val="0"/>
                                          </p:val>
                                        </p:tav>
                                        <p:tav tm="100000">
                                          <p:val>
                                            <p:strVal val="#ppt_w"/>
                                          </p:val>
                                        </p:tav>
                                      </p:tavLst>
                                    </p:anim>
                                    <p:anim calcmode="lin" valueType="num">
                                      <p:cBhvr>
                                        <p:cTn id="118" dur="500" fill="hold"/>
                                        <p:tgtEl>
                                          <p:spTgt spid="39"/>
                                        </p:tgtEl>
                                        <p:attrNameLst>
                                          <p:attrName>ppt_h</p:attrName>
                                        </p:attrNameLst>
                                      </p:cBhvr>
                                      <p:tavLst>
                                        <p:tav tm="0">
                                          <p:val>
                                            <p:fltVal val="0"/>
                                          </p:val>
                                        </p:tav>
                                        <p:tav tm="100000">
                                          <p:val>
                                            <p:strVal val="#ppt_h"/>
                                          </p:val>
                                        </p:tav>
                                      </p:tavLst>
                                    </p:anim>
                                    <p:animEffect transition="in" filter="fade">
                                      <p:cBhvr>
                                        <p:cTn id="119" dur="500"/>
                                        <p:tgtEl>
                                          <p:spTgt spid="39"/>
                                        </p:tgtEl>
                                      </p:cBhvr>
                                    </p:animEffect>
                                  </p:childTnLst>
                                </p:cTn>
                              </p:par>
                              <p:par>
                                <p:cTn id="120" presetID="53" presetClass="entr" presetSubtype="16" fill="hold" nodeType="withEffect">
                                  <p:stCondLst>
                                    <p:cond delay="0"/>
                                  </p:stCondLst>
                                  <p:childTnLst>
                                    <p:set>
                                      <p:cBhvr>
                                        <p:cTn id="121" dur="1" fill="hold">
                                          <p:stCondLst>
                                            <p:cond delay="0"/>
                                          </p:stCondLst>
                                        </p:cTn>
                                        <p:tgtEl>
                                          <p:spTgt spid="40"/>
                                        </p:tgtEl>
                                        <p:attrNameLst>
                                          <p:attrName>style.visibility</p:attrName>
                                        </p:attrNameLst>
                                      </p:cBhvr>
                                      <p:to>
                                        <p:strVal val="visible"/>
                                      </p:to>
                                    </p:set>
                                    <p:anim calcmode="lin" valueType="num">
                                      <p:cBhvr>
                                        <p:cTn id="122" dur="500" fill="hold"/>
                                        <p:tgtEl>
                                          <p:spTgt spid="40"/>
                                        </p:tgtEl>
                                        <p:attrNameLst>
                                          <p:attrName>ppt_w</p:attrName>
                                        </p:attrNameLst>
                                      </p:cBhvr>
                                      <p:tavLst>
                                        <p:tav tm="0">
                                          <p:val>
                                            <p:fltVal val="0"/>
                                          </p:val>
                                        </p:tav>
                                        <p:tav tm="100000">
                                          <p:val>
                                            <p:strVal val="#ppt_w"/>
                                          </p:val>
                                        </p:tav>
                                      </p:tavLst>
                                    </p:anim>
                                    <p:anim calcmode="lin" valueType="num">
                                      <p:cBhvr>
                                        <p:cTn id="123" dur="500" fill="hold"/>
                                        <p:tgtEl>
                                          <p:spTgt spid="40"/>
                                        </p:tgtEl>
                                        <p:attrNameLst>
                                          <p:attrName>ppt_h</p:attrName>
                                        </p:attrNameLst>
                                      </p:cBhvr>
                                      <p:tavLst>
                                        <p:tav tm="0">
                                          <p:val>
                                            <p:fltVal val="0"/>
                                          </p:val>
                                        </p:tav>
                                        <p:tav tm="100000">
                                          <p:val>
                                            <p:strVal val="#ppt_h"/>
                                          </p:val>
                                        </p:tav>
                                      </p:tavLst>
                                    </p:anim>
                                    <p:animEffect transition="in" filter="fade">
                                      <p:cBhvr>
                                        <p:cTn id="124" dur="500"/>
                                        <p:tgtEl>
                                          <p:spTgt spid="40"/>
                                        </p:tgtEl>
                                      </p:cBhvr>
                                    </p:animEffect>
                                  </p:childTnLst>
                                </p:cTn>
                              </p:par>
                              <p:par>
                                <p:cTn id="125" presetID="53" presetClass="entr" presetSubtype="16" fill="hold" nodeType="withEffect">
                                  <p:stCondLst>
                                    <p:cond delay="0"/>
                                  </p:stCondLst>
                                  <p:childTnLst>
                                    <p:set>
                                      <p:cBhvr>
                                        <p:cTn id="126" dur="1" fill="hold">
                                          <p:stCondLst>
                                            <p:cond delay="0"/>
                                          </p:stCondLst>
                                        </p:cTn>
                                        <p:tgtEl>
                                          <p:spTgt spid="43"/>
                                        </p:tgtEl>
                                        <p:attrNameLst>
                                          <p:attrName>style.visibility</p:attrName>
                                        </p:attrNameLst>
                                      </p:cBhvr>
                                      <p:to>
                                        <p:strVal val="visible"/>
                                      </p:to>
                                    </p:set>
                                    <p:anim calcmode="lin" valueType="num">
                                      <p:cBhvr>
                                        <p:cTn id="127" dur="500" fill="hold"/>
                                        <p:tgtEl>
                                          <p:spTgt spid="43"/>
                                        </p:tgtEl>
                                        <p:attrNameLst>
                                          <p:attrName>ppt_w</p:attrName>
                                        </p:attrNameLst>
                                      </p:cBhvr>
                                      <p:tavLst>
                                        <p:tav tm="0">
                                          <p:val>
                                            <p:fltVal val="0"/>
                                          </p:val>
                                        </p:tav>
                                        <p:tav tm="100000">
                                          <p:val>
                                            <p:strVal val="#ppt_w"/>
                                          </p:val>
                                        </p:tav>
                                      </p:tavLst>
                                    </p:anim>
                                    <p:anim calcmode="lin" valueType="num">
                                      <p:cBhvr>
                                        <p:cTn id="128" dur="500" fill="hold"/>
                                        <p:tgtEl>
                                          <p:spTgt spid="43"/>
                                        </p:tgtEl>
                                        <p:attrNameLst>
                                          <p:attrName>ppt_h</p:attrName>
                                        </p:attrNameLst>
                                      </p:cBhvr>
                                      <p:tavLst>
                                        <p:tav tm="0">
                                          <p:val>
                                            <p:fltVal val="0"/>
                                          </p:val>
                                        </p:tav>
                                        <p:tav tm="100000">
                                          <p:val>
                                            <p:strVal val="#ppt_h"/>
                                          </p:val>
                                        </p:tav>
                                      </p:tavLst>
                                    </p:anim>
                                    <p:animEffect transition="in" filter="fade">
                                      <p:cBhvr>
                                        <p:cTn id="129" dur="500"/>
                                        <p:tgtEl>
                                          <p:spTgt spid="43"/>
                                        </p:tgtEl>
                                      </p:cBhvr>
                                    </p:animEffect>
                                  </p:childTnLst>
                                </p:cTn>
                              </p:par>
                              <p:par>
                                <p:cTn id="130" presetID="53" presetClass="entr" presetSubtype="16" fill="hold" nodeType="withEffect">
                                  <p:stCondLst>
                                    <p:cond delay="0"/>
                                  </p:stCondLst>
                                  <p:childTnLst>
                                    <p:set>
                                      <p:cBhvr>
                                        <p:cTn id="131" dur="1" fill="hold">
                                          <p:stCondLst>
                                            <p:cond delay="0"/>
                                          </p:stCondLst>
                                        </p:cTn>
                                        <p:tgtEl>
                                          <p:spTgt spid="44"/>
                                        </p:tgtEl>
                                        <p:attrNameLst>
                                          <p:attrName>style.visibility</p:attrName>
                                        </p:attrNameLst>
                                      </p:cBhvr>
                                      <p:to>
                                        <p:strVal val="visible"/>
                                      </p:to>
                                    </p:set>
                                    <p:anim calcmode="lin" valueType="num">
                                      <p:cBhvr>
                                        <p:cTn id="132" dur="500" fill="hold"/>
                                        <p:tgtEl>
                                          <p:spTgt spid="44"/>
                                        </p:tgtEl>
                                        <p:attrNameLst>
                                          <p:attrName>ppt_w</p:attrName>
                                        </p:attrNameLst>
                                      </p:cBhvr>
                                      <p:tavLst>
                                        <p:tav tm="0">
                                          <p:val>
                                            <p:fltVal val="0"/>
                                          </p:val>
                                        </p:tav>
                                        <p:tav tm="100000">
                                          <p:val>
                                            <p:strVal val="#ppt_w"/>
                                          </p:val>
                                        </p:tav>
                                      </p:tavLst>
                                    </p:anim>
                                    <p:anim calcmode="lin" valueType="num">
                                      <p:cBhvr>
                                        <p:cTn id="133" dur="500" fill="hold"/>
                                        <p:tgtEl>
                                          <p:spTgt spid="44"/>
                                        </p:tgtEl>
                                        <p:attrNameLst>
                                          <p:attrName>ppt_h</p:attrName>
                                        </p:attrNameLst>
                                      </p:cBhvr>
                                      <p:tavLst>
                                        <p:tav tm="0">
                                          <p:val>
                                            <p:fltVal val="0"/>
                                          </p:val>
                                        </p:tav>
                                        <p:tav tm="100000">
                                          <p:val>
                                            <p:strVal val="#ppt_h"/>
                                          </p:val>
                                        </p:tav>
                                      </p:tavLst>
                                    </p:anim>
                                    <p:animEffect transition="in" filter="fade">
                                      <p:cBhvr>
                                        <p:cTn id="134" dur="500"/>
                                        <p:tgtEl>
                                          <p:spTgt spid="44"/>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2"/>
                                        </p:tgtEl>
                                        <p:attrNameLst>
                                          <p:attrName>style.visibility</p:attrName>
                                        </p:attrNameLst>
                                      </p:cBhvr>
                                      <p:to>
                                        <p:strVal val="visible"/>
                                      </p:to>
                                    </p:set>
                                    <p:anim calcmode="lin" valueType="num">
                                      <p:cBhvr>
                                        <p:cTn id="137" dur="500" fill="hold"/>
                                        <p:tgtEl>
                                          <p:spTgt spid="2"/>
                                        </p:tgtEl>
                                        <p:attrNameLst>
                                          <p:attrName>ppt_w</p:attrName>
                                        </p:attrNameLst>
                                      </p:cBhvr>
                                      <p:tavLst>
                                        <p:tav tm="0">
                                          <p:val>
                                            <p:fltVal val="0"/>
                                          </p:val>
                                        </p:tav>
                                        <p:tav tm="100000">
                                          <p:val>
                                            <p:strVal val="#ppt_w"/>
                                          </p:val>
                                        </p:tav>
                                      </p:tavLst>
                                    </p:anim>
                                    <p:anim calcmode="lin" valueType="num">
                                      <p:cBhvr>
                                        <p:cTn id="138" dur="500" fill="hold"/>
                                        <p:tgtEl>
                                          <p:spTgt spid="2"/>
                                        </p:tgtEl>
                                        <p:attrNameLst>
                                          <p:attrName>ppt_h</p:attrName>
                                        </p:attrNameLst>
                                      </p:cBhvr>
                                      <p:tavLst>
                                        <p:tav tm="0">
                                          <p:val>
                                            <p:fltVal val="0"/>
                                          </p:val>
                                        </p:tav>
                                        <p:tav tm="100000">
                                          <p:val>
                                            <p:strVal val="#ppt_h"/>
                                          </p:val>
                                        </p:tav>
                                      </p:tavLst>
                                    </p:anim>
                                    <p:animEffect transition="in" filter="fade">
                                      <p:cBhvr>
                                        <p:cTn id="139" dur="500"/>
                                        <p:tgtEl>
                                          <p:spTgt spid="2"/>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3"/>
                                        </p:tgtEl>
                                        <p:attrNameLst>
                                          <p:attrName>style.visibility</p:attrName>
                                        </p:attrNameLst>
                                      </p:cBhvr>
                                      <p:to>
                                        <p:strVal val="visible"/>
                                      </p:to>
                                    </p:set>
                                    <p:anim calcmode="lin" valueType="num">
                                      <p:cBhvr>
                                        <p:cTn id="142" dur="500" fill="hold"/>
                                        <p:tgtEl>
                                          <p:spTgt spid="3"/>
                                        </p:tgtEl>
                                        <p:attrNameLst>
                                          <p:attrName>ppt_w</p:attrName>
                                        </p:attrNameLst>
                                      </p:cBhvr>
                                      <p:tavLst>
                                        <p:tav tm="0">
                                          <p:val>
                                            <p:fltVal val="0"/>
                                          </p:val>
                                        </p:tav>
                                        <p:tav tm="100000">
                                          <p:val>
                                            <p:strVal val="#ppt_w"/>
                                          </p:val>
                                        </p:tav>
                                      </p:tavLst>
                                    </p:anim>
                                    <p:anim calcmode="lin" valueType="num">
                                      <p:cBhvr>
                                        <p:cTn id="143" dur="500" fill="hold"/>
                                        <p:tgtEl>
                                          <p:spTgt spid="3"/>
                                        </p:tgtEl>
                                        <p:attrNameLst>
                                          <p:attrName>ppt_h</p:attrName>
                                        </p:attrNameLst>
                                      </p:cBhvr>
                                      <p:tavLst>
                                        <p:tav tm="0">
                                          <p:val>
                                            <p:fltVal val="0"/>
                                          </p:val>
                                        </p:tav>
                                        <p:tav tm="100000">
                                          <p:val>
                                            <p:strVal val="#ppt_h"/>
                                          </p:val>
                                        </p:tav>
                                      </p:tavLst>
                                    </p:anim>
                                    <p:animEffect transition="in" filter="fade">
                                      <p:cBhvr>
                                        <p:cTn id="144" dur="500"/>
                                        <p:tgtEl>
                                          <p:spTgt spid="3"/>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5"/>
                                        </p:tgtEl>
                                        <p:attrNameLst>
                                          <p:attrName>style.visibility</p:attrName>
                                        </p:attrNameLst>
                                      </p:cBhvr>
                                      <p:to>
                                        <p:strVal val="visible"/>
                                      </p:to>
                                    </p:set>
                                    <p:anim calcmode="lin" valueType="num">
                                      <p:cBhvr>
                                        <p:cTn id="147" dur="500" fill="hold"/>
                                        <p:tgtEl>
                                          <p:spTgt spid="5"/>
                                        </p:tgtEl>
                                        <p:attrNameLst>
                                          <p:attrName>ppt_w</p:attrName>
                                        </p:attrNameLst>
                                      </p:cBhvr>
                                      <p:tavLst>
                                        <p:tav tm="0">
                                          <p:val>
                                            <p:fltVal val="0"/>
                                          </p:val>
                                        </p:tav>
                                        <p:tav tm="100000">
                                          <p:val>
                                            <p:strVal val="#ppt_w"/>
                                          </p:val>
                                        </p:tav>
                                      </p:tavLst>
                                    </p:anim>
                                    <p:anim calcmode="lin" valueType="num">
                                      <p:cBhvr>
                                        <p:cTn id="148" dur="500" fill="hold"/>
                                        <p:tgtEl>
                                          <p:spTgt spid="5"/>
                                        </p:tgtEl>
                                        <p:attrNameLst>
                                          <p:attrName>ppt_h</p:attrName>
                                        </p:attrNameLst>
                                      </p:cBhvr>
                                      <p:tavLst>
                                        <p:tav tm="0">
                                          <p:val>
                                            <p:fltVal val="0"/>
                                          </p:val>
                                        </p:tav>
                                        <p:tav tm="100000">
                                          <p:val>
                                            <p:strVal val="#ppt_h"/>
                                          </p:val>
                                        </p:tav>
                                      </p:tavLst>
                                    </p:anim>
                                    <p:animEffect transition="in" filter="fade">
                                      <p:cBhvr>
                                        <p:cTn id="149" dur="500"/>
                                        <p:tgtEl>
                                          <p:spTgt spid="5"/>
                                        </p:tgtEl>
                                      </p:cBhvr>
                                    </p:animEffect>
                                  </p:childTnLst>
                                </p:cTn>
                              </p:par>
                            </p:childTnLst>
                          </p:cTn>
                        </p:par>
                      </p:childTnLst>
                    </p:cTn>
                  </p:par>
                  <p:par>
                    <p:cTn id="150" fill="hold">
                      <p:stCondLst>
                        <p:cond delay="indefinite"/>
                      </p:stCondLst>
                      <p:childTnLst>
                        <p:par>
                          <p:cTn id="151" fill="hold">
                            <p:stCondLst>
                              <p:cond delay="0"/>
                            </p:stCondLst>
                            <p:childTnLst>
                              <p:par>
                                <p:cTn id="152" presetID="1" presetClass="entr" presetSubtype="0" fill="hold" grpId="0" nodeType="clickEffect">
                                  <p:stCondLst>
                                    <p:cond delay="0"/>
                                  </p:stCondLst>
                                  <p:childTnLst>
                                    <p:set>
                                      <p:cBhvr>
                                        <p:cTn id="153" dur="1" fill="hold">
                                          <p:stCondLst>
                                            <p:cond delay="0"/>
                                          </p:stCondLst>
                                        </p:cTn>
                                        <p:tgtEl>
                                          <p:spTgt spid="6"/>
                                        </p:tgtEl>
                                        <p:attrNameLst>
                                          <p:attrName>style.visibility</p:attrName>
                                        </p:attrNameLst>
                                      </p:cBhvr>
                                      <p:to>
                                        <p:strVal val="visible"/>
                                      </p:to>
                                    </p:set>
                                  </p:childTnLst>
                                </p:cTn>
                              </p:par>
                              <p:par>
                                <p:cTn id="154" presetID="1" presetClass="entr" presetSubtype="0" fill="hold" grpId="0" nodeType="withEffect">
                                  <p:stCondLst>
                                    <p:cond delay="0"/>
                                  </p:stCondLst>
                                  <p:childTnLst>
                                    <p:set>
                                      <p:cBhvr>
                                        <p:cTn id="155" dur="1" fill="hold">
                                          <p:stCondLst>
                                            <p:cond delay="0"/>
                                          </p:stCondLst>
                                        </p:cTn>
                                        <p:tgtEl>
                                          <p:spTgt spid="7"/>
                                        </p:tgtEl>
                                        <p:attrNameLst>
                                          <p:attrName>style.visibility</p:attrName>
                                        </p:attrNameLst>
                                      </p:cBhvr>
                                      <p:to>
                                        <p:strVal val="visible"/>
                                      </p:to>
                                    </p:set>
                                  </p:childTnLst>
                                </p:cTn>
                              </p:par>
                              <p:par>
                                <p:cTn id="156" presetID="1" presetClass="entr" presetSubtype="0" fill="hold" grpId="0" nodeType="withEffect">
                                  <p:stCondLst>
                                    <p:cond delay="0"/>
                                  </p:stCondLst>
                                  <p:childTnLst>
                                    <p:set>
                                      <p:cBhvr>
                                        <p:cTn id="157" dur="1" fill="hold">
                                          <p:stCondLst>
                                            <p:cond delay="0"/>
                                          </p:stCondLst>
                                        </p:cTn>
                                        <p:tgtEl>
                                          <p:spTgt spid="8"/>
                                        </p:tgtEl>
                                        <p:attrNameLst>
                                          <p:attrName>style.visibility</p:attrName>
                                        </p:attrNameLst>
                                      </p:cBhvr>
                                      <p:to>
                                        <p:strVal val="visible"/>
                                      </p:to>
                                    </p:set>
                                  </p:childTnLst>
                                </p:cTn>
                              </p:par>
                            </p:childTnLst>
                          </p:cTn>
                        </p:par>
                      </p:childTnLst>
                    </p:cTn>
                  </p:par>
                  <p:par>
                    <p:cTn id="158" fill="hold">
                      <p:stCondLst>
                        <p:cond delay="indefinite"/>
                      </p:stCondLst>
                      <p:childTnLst>
                        <p:par>
                          <p:cTn id="159" fill="hold">
                            <p:stCondLst>
                              <p:cond delay="0"/>
                            </p:stCondLst>
                            <p:childTnLst>
                              <p:par>
                                <p:cTn id="160" presetID="10" presetClass="emph" presetSubtype="0" fill="hold" grpId="1" nodeType="clickEffect">
                                  <p:stCondLst>
                                    <p:cond delay="0"/>
                                  </p:stCondLst>
                                  <p:childTnLst>
                                    <p:anim calcmode="discrete" valueType="str">
                                      <p:cBhvr override="childStyle">
                                        <p:cTn id="161" dur="2000" fill="hold"/>
                                        <p:tgtEl>
                                          <p:spTgt spid="5"/>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childTnLst>
                    </p:cTn>
                  </p:par>
                  <p:par>
                    <p:cTn id="162" fill="hold">
                      <p:stCondLst>
                        <p:cond delay="indefinite"/>
                      </p:stCondLst>
                      <p:childTnLst>
                        <p:par>
                          <p:cTn id="163" fill="hold">
                            <p:stCondLst>
                              <p:cond delay="0"/>
                            </p:stCondLst>
                            <p:childTnLst>
                              <p:par>
                                <p:cTn id="164" presetID="1" presetClass="entr" presetSubtype="0" fill="hold" nodeType="clickEffect">
                                  <p:stCondLst>
                                    <p:cond delay="0"/>
                                  </p:stCondLst>
                                  <p:childTnLst>
                                    <p:set>
                                      <p:cBhvr>
                                        <p:cTn id="165" dur="1" fill="hold">
                                          <p:stCondLst>
                                            <p:cond delay="0"/>
                                          </p:stCondLst>
                                        </p:cTn>
                                        <p:tgtEl>
                                          <p:spTgt spid="9"/>
                                        </p:tgtEl>
                                        <p:attrNameLst>
                                          <p:attrName>style.visibility</p:attrName>
                                        </p:attrNameLst>
                                      </p:cBhvr>
                                      <p:to>
                                        <p:strVal val="visible"/>
                                      </p:to>
                                    </p:set>
                                  </p:childTnLst>
                                </p:cTn>
                              </p:par>
                              <p:par>
                                <p:cTn id="166" presetID="1" presetClass="entr" presetSubtype="0" fill="hold" nodeType="withEffect">
                                  <p:stCondLst>
                                    <p:cond delay="0"/>
                                  </p:stCondLst>
                                  <p:childTnLst>
                                    <p:set>
                                      <p:cBhvr>
                                        <p:cTn id="167" dur="1" fill="hold">
                                          <p:stCondLst>
                                            <p:cond delay="0"/>
                                          </p:stCondLst>
                                        </p:cTn>
                                        <p:tgtEl>
                                          <p:spTgt spid="10"/>
                                        </p:tgtEl>
                                        <p:attrNameLst>
                                          <p:attrName>style.visibility</p:attrName>
                                        </p:attrNameLst>
                                      </p:cBhvr>
                                      <p:to>
                                        <p:strVal val="visible"/>
                                      </p:to>
                                    </p:set>
                                  </p:childTnLst>
                                </p:cTn>
                              </p:par>
                              <p:par>
                                <p:cTn id="168" presetID="1" presetClass="entr" presetSubtype="0" fill="hold" nodeType="withEffect">
                                  <p:stCondLst>
                                    <p:cond delay="0"/>
                                  </p:stCondLst>
                                  <p:childTnLst>
                                    <p:set>
                                      <p:cBhvr>
                                        <p:cTn id="169" dur="1" fill="hold">
                                          <p:stCondLst>
                                            <p:cond delay="0"/>
                                          </p:stCondLst>
                                        </p:cTn>
                                        <p:tgtEl>
                                          <p:spTgt spid="21"/>
                                        </p:tgtEl>
                                        <p:attrNameLst>
                                          <p:attrName>style.visibility</p:attrName>
                                        </p:attrNameLst>
                                      </p:cBhvr>
                                      <p:to>
                                        <p:strVal val="visible"/>
                                      </p:to>
                                    </p:set>
                                  </p:childTnLst>
                                </p:cTn>
                              </p:par>
                              <p:par>
                                <p:cTn id="170" presetID="1" presetClass="entr" presetSubtype="0" fill="hold" nodeType="withEffect">
                                  <p:stCondLst>
                                    <p:cond delay="0"/>
                                  </p:stCondLst>
                                  <p:childTnLst>
                                    <p:set>
                                      <p:cBhvr>
                                        <p:cTn id="171" dur="1" fill="hold">
                                          <p:stCondLst>
                                            <p:cond delay="0"/>
                                          </p:stCondLst>
                                        </p:cTn>
                                        <p:tgtEl>
                                          <p:spTgt spid="25"/>
                                        </p:tgtEl>
                                        <p:attrNameLst>
                                          <p:attrName>style.visibility</p:attrName>
                                        </p:attrNameLst>
                                      </p:cBhvr>
                                      <p:to>
                                        <p:strVal val="visible"/>
                                      </p:to>
                                    </p:set>
                                  </p:childTnLst>
                                </p:cTn>
                              </p:par>
                            </p:childTnLst>
                          </p:cTn>
                        </p:par>
                      </p:childTnLst>
                    </p:cTn>
                  </p:par>
                  <p:par>
                    <p:cTn id="172" fill="hold">
                      <p:stCondLst>
                        <p:cond delay="indefinite"/>
                      </p:stCondLst>
                      <p:childTnLst>
                        <p:par>
                          <p:cTn id="173" fill="hold">
                            <p:stCondLst>
                              <p:cond delay="0"/>
                            </p:stCondLst>
                            <p:childTnLst>
                              <p:par>
                                <p:cTn id="174" presetID="1" presetClass="entr" presetSubtype="0" fill="hold" grpId="0" nodeType="clickEffect">
                                  <p:stCondLst>
                                    <p:cond delay="0"/>
                                  </p:stCondLst>
                                  <p:childTnLst>
                                    <p:set>
                                      <p:cBhvr>
                                        <p:cTn id="175" dur="1" fill="hold">
                                          <p:stCondLst>
                                            <p:cond delay="0"/>
                                          </p:stCondLst>
                                        </p:cTn>
                                        <p:tgtEl>
                                          <p:spTgt spid="30"/>
                                        </p:tgtEl>
                                        <p:attrNameLst>
                                          <p:attrName>style.visibility</p:attrName>
                                        </p:attrNameLst>
                                      </p:cBhvr>
                                      <p:to>
                                        <p:strVal val="visible"/>
                                      </p:to>
                                    </p:set>
                                  </p:childTnLst>
                                </p:cTn>
                              </p:par>
                            </p:childTnLst>
                          </p:cTn>
                        </p:par>
                      </p:childTnLst>
                    </p:cTn>
                  </p:par>
                  <p:par>
                    <p:cTn id="176" fill="hold">
                      <p:stCondLst>
                        <p:cond delay="indefinite"/>
                      </p:stCondLst>
                      <p:childTnLst>
                        <p:par>
                          <p:cTn id="177" fill="hold">
                            <p:stCondLst>
                              <p:cond delay="0"/>
                            </p:stCondLst>
                            <p:childTnLst>
                              <p:par>
                                <p:cTn id="178" presetID="26" presetClass="emph" presetSubtype="0" fill="hold" grpId="1" nodeType="clickEffect">
                                  <p:stCondLst>
                                    <p:cond delay="0"/>
                                  </p:stCondLst>
                                  <p:childTnLst>
                                    <p:animEffect transition="out" filter="fade">
                                      <p:cBhvr>
                                        <p:cTn id="179" dur="500" tmFilter="0, 0; .2, .5; .8, .5; 1, 0"/>
                                        <p:tgtEl>
                                          <p:spTgt spid="8"/>
                                        </p:tgtEl>
                                      </p:cBhvr>
                                    </p:animEffect>
                                    <p:animScale>
                                      <p:cBhvr>
                                        <p:cTn id="180" dur="250" autoRev="1" fill="hold"/>
                                        <p:tgtEl>
                                          <p:spTgt spid="8"/>
                                        </p:tgtEl>
                                      </p:cBhvr>
                                      <p:by x="105000" y="105000"/>
                                    </p:animScale>
                                  </p:childTnLst>
                                </p:cTn>
                              </p:par>
                              <p:par>
                                <p:cTn id="181" presetID="1" presetClass="entr" presetSubtype="0" fill="hold" grpId="0" nodeType="withEffect">
                                  <p:stCondLst>
                                    <p:cond delay="0"/>
                                  </p:stCondLst>
                                  <p:childTnLst>
                                    <p:set>
                                      <p:cBhvr>
                                        <p:cTn id="182" dur="1" fill="hold">
                                          <p:stCondLst>
                                            <p:cond delay="0"/>
                                          </p:stCondLst>
                                        </p:cTn>
                                        <p:tgtEl>
                                          <p:spTgt spid="49"/>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45"/>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presetID="1" presetClass="entr" presetSubtype="0" fill="hold" grpId="0" nodeType="clickEffect">
                                  <p:stCondLst>
                                    <p:cond delay="0"/>
                                  </p:stCondLst>
                                  <p:childTnLst>
                                    <p:set>
                                      <p:cBhvr>
                                        <p:cTn id="188" dur="1" fill="hold">
                                          <p:stCondLst>
                                            <p:cond delay="0"/>
                                          </p:stCondLst>
                                        </p:cTn>
                                        <p:tgtEl>
                                          <p:spTgt spid="51"/>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50"/>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grpId="0" nodeType="clickEffect">
                                  <p:stCondLst>
                                    <p:cond delay="0"/>
                                  </p:stCondLst>
                                  <p:childTnLst>
                                    <p:set>
                                      <p:cBhvr>
                                        <p:cTn id="194" dur="1" fill="hold">
                                          <p:stCondLst>
                                            <p:cond delay="0"/>
                                          </p:stCondLst>
                                        </p:cTn>
                                        <p:tgtEl>
                                          <p:spTgt spid="52"/>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grpId="0" nodeType="clickEffect">
                                  <p:stCondLst>
                                    <p:cond delay="0"/>
                                  </p:stCondLst>
                                  <p:childTnLst>
                                    <p:set>
                                      <p:cBhvr>
                                        <p:cTn id="19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27" grpId="0" animBg="1"/>
      <p:bldP spid="11" grpId="0" animBg="1"/>
      <p:bldP spid="12" grpId="0" animBg="1"/>
      <p:bldP spid="13" grpId="0" animBg="1"/>
      <p:bldP spid="14" grpId="0" animBg="1"/>
      <p:bldP spid="15" grpId="0" animBg="1"/>
      <p:bldP spid="16" grpId="0" animBg="1"/>
      <p:bldP spid="17" grpId="0" animBg="1"/>
      <p:bldP spid="22" grpId="0" animBg="1"/>
      <p:bldP spid="23" grpId="0" animBg="1"/>
      <p:bldP spid="24" grpId="0" animBg="1"/>
      <p:bldP spid="26" grpId="0" animBg="1"/>
      <p:bldP spid="31" grpId="0"/>
      <p:bldP spid="32" grpId="0"/>
      <p:bldP spid="33" grpId="0"/>
      <p:bldP spid="2" grpId="0" animBg="1"/>
      <p:bldP spid="3" grpId="0" animBg="1"/>
      <p:bldP spid="5" grpId="0" bldLvl="0" animBg="1"/>
      <p:bldP spid="6" grpId="0"/>
      <p:bldP spid="7" grpId="0"/>
      <p:bldP spid="8" grpId="0" animBg="1"/>
      <p:bldP spid="5" grpId="1" animBg="1"/>
      <p:bldP spid="30" grpId="0"/>
      <p:bldP spid="8" grpId="1" animBg="1"/>
      <p:bldP spid="49" grpId="0"/>
      <p:bldP spid="45" grpId="0"/>
      <p:bldP spid="51" grpId="0" animBg="1"/>
      <p:bldP spid="50" grpId="0" animBg="1"/>
      <p:bldP spid="52" grpId="0"/>
      <p:bldP spid="53"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8582025" cy="960755"/>
          </a:xfrm>
        </p:spPr>
        <p:txBody>
          <a:bodyPr>
            <a:normAutofit/>
          </a:bodyPr>
          <a:p>
            <a:r>
              <a:rPr lang="en-US" sz="4000">
                <a:ea typeface="+mn-ea"/>
                <a:sym typeface="+mn-ea"/>
              </a:rPr>
              <a:t>Chandy–Lamport algorithm</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35" name="Content Placeholder 34"/>
          <p:cNvSpPr/>
          <p:nvPr>
            <p:ph sz="half" idx="1"/>
          </p:nvPr>
        </p:nvSpPr>
        <p:spPr>
          <a:xfrm>
            <a:off x="838200" y="1691005"/>
            <a:ext cx="10720705" cy="4826635"/>
          </a:xfrm>
        </p:spPr>
        <p:txBody>
          <a:bodyPr>
            <a:normAutofit/>
          </a:bodyPr>
          <a:p>
            <a:pPr marL="342900" indent="-342900" algn="l" fontAlgn="base">
              <a:lnSpc>
                <a:spcPct val="100000"/>
              </a:lnSpc>
              <a:spcBef>
                <a:spcPts val="0"/>
              </a:spcBef>
              <a:buClrTx/>
              <a:buSzTx/>
              <a:buFont typeface="Wingdings" panose="05000000000000000000" charset="0"/>
              <a:buChar char="q"/>
            </a:pPr>
            <a:r>
              <a:rPr lang="en-US" sz="1800">
                <a:ea typeface="+mn-ea"/>
              </a:rPr>
              <a:t>Flink implements checkpointing based on the Chandy–Lamport algorithm for distributed snapshots.</a:t>
            </a:r>
            <a:endParaRPr lang="en-US" sz="1800">
              <a:ea typeface="+mn-ea"/>
            </a:endParaRPr>
          </a:p>
          <a:p>
            <a:pPr marL="342900" indent="-342900" algn="l" fontAlgn="base">
              <a:lnSpc>
                <a:spcPct val="100000"/>
              </a:lnSpc>
              <a:spcBef>
                <a:spcPts val="0"/>
              </a:spcBef>
              <a:buClrTx/>
              <a:buSzTx/>
              <a:buFont typeface="Wingdings" panose="05000000000000000000" charset="0"/>
              <a:buChar char="q"/>
            </a:pPr>
            <a:r>
              <a:rPr lang="en-US" sz="1800">
                <a:ea typeface="+mn-ea"/>
              </a:rPr>
              <a:t>Flink’s checkpointing algorithm uses a special type of record called a checkpoint barrier. Similar to watermarks, checkpoint barriers are injected by source operators into the regular stream of records and cannot overtake or be passed by other records. A checkpoint barrier carries a checkpoint ID to identify the checkpoint it belongs to and logically splits a stream into two parts.</a:t>
            </a:r>
            <a:endParaRPr lang="en-US" sz="1800">
              <a:ea typeface="+mn-ea"/>
            </a:endParaRPr>
          </a:p>
        </p:txBody>
      </p:sp>
      <p:pic>
        <p:nvPicPr>
          <p:cNvPr id="100" name="Picture 99"/>
          <p:cNvPicPr/>
          <p:nvPr/>
        </p:nvPicPr>
        <p:blipFill>
          <a:blip r:embed="rId2">
            <a:extLst>
              <a:ext uri="{96DAC541-7B7A-43D3-8B79-37D633B846F1}">
                <asvg:svgBlip xmlns:asvg="http://schemas.microsoft.com/office/drawing/2016/SVG/main" r:embed="rId3"/>
              </a:ext>
            </a:extLst>
          </a:blip>
          <a:stretch>
            <a:fillRect/>
          </a:stretch>
        </p:blipFill>
        <p:spPr>
          <a:xfrm>
            <a:off x="2852420" y="3482975"/>
            <a:ext cx="6692265" cy="2648585"/>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00"/>
                                        </p:tgtEl>
                                        <p:attrNameLst>
                                          <p:attrName>style.visibility</p:attrName>
                                        </p:attrNameLst>
                                      </p:cBhvr>
                                      <p:to>
                                        <p:strVal val="visible"/>
                                      </p:to>
                                    </p:set>
                                    <p:anim calcmode="lin" valueType="num">
                                      <p:cBhvr additive="base">
                                        <p:cTn id="15" dur="500" fill="hold"/>
                                        <p:tgtEl>
                                          <p:spTgt spid="100"/>
                                        </p:tgtEl>
                                        <p:attrNameLst>
                                          <p:attrName>ppt_x</p:attrName>
                                        </p:attrNameLst>
                                      </p:cBhvr>
                                      <p:tavLst>
                                        <p:tav tm="0">
                                          <p:val>
                                            <p:strVal val="#ppt_x"/>
                                          </p:val>
                                        </p:tav>
                                        <p:tav tm="100000">
                                          <p:val>
                                            <p:strVal val="#ppt_x"/>
                                          </p:val>
                                        </p:tav>
                                      </p:tavLst>
                                    </p:anim>
                                    <p:anim calcmode="lin" valueType="num">
                                      <p:cBhvr additive="base">
                                        <p:cTn id="16"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a:bodyPr>
          <a:p>
            <a:r>
              <a:rPr lang="en-US" sz="4000">
                <a:ea typeface="+mn-ea"/>
                <a:sym typeface="+mn-ea"/>
              </a:rPr>
              <a:t>Chandy–Lamport algorithm - I</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pic>
        <p:nvPicPr>
          <p:cNvPr id="10" name="Content Placeholder 9" descr="Flink-checkpoint-1.drawio"/>
          <p:cNvPicPr>
            <a:picLocks noChangeAspect="1"/>
          </p:cNvPicPr>
          <p:nvPr>
            <p:ph sz="half" idx="1"/>
          </p:nvPr>
        </p:nvPicPr>
        <p:blipFill>
          <a:blip r:embed="rId2"/>
          <a:stretch>
            <a:fillRect/>
          </a:stretch>
        </p:blipFill>
        <p:spPr>
          <a:xfrm>
            <a:off x="645795" y="1525905"/>
            <a:ext cx="5181600" cy="2464435"/>
          </a:xfrm>
          <a:prstGeom prst="rect">
            <a:avLst/>
          </a:prstGeom>
          <a:ln w="3175">
            <a:solidFill>
              <a:schemeClr val="tx1"/>
            </a:solidFill>
            <a:prstDash val="sysDot"/>
          </a:ln>
        </p:spPr>
      </p:pic>
      <p:pic>
        <p:nvPicPr>
          <p:cNvPr id="3" name="Content Placeholder 2" descr="Flink-checkpoint-2.drawio"/>
          <p:cNvPicPr>
            <a:picLocks noChangeAspect="1"/>
          </p:cNvPicPr>
          <p:nvPr>
            <p:ph sz="half" idx="2"/>
          </p:nvPr>
        </p:nvPicPr>
        <p:blipFill>
          <a:blip r:embed="rId3"/>
          <a:stretch>
            <a:fillRect/>
          </a:stretch>
        </p:blipFill>
        <p:spPr>
          <a:xfrm>
            <a:off x="6172200" y="1525905"/>
            <a:ext cx="5181600" cy="2467610"/>
          </a:xfrm>
          <a:prstGeom prst="rect">
            <a:avLst/>
          </a:prstGeom>
          <a:ln w="3175">
            <a:solidFill>
              <a:schemeClr val="tx1"/>
            </a:solidFill>
            <a:prstDash val="sysDot"/>
          </a:ln>
        </p:spPr>
      </p:pic>
      <p:pic>
        <p:nvPicPr>
          <p:cNvPr id="7" name="Picture 6" descr="Flink-checkpoint-3.drawio"/>
          <p:cNvPicPr>
            <a:picLocks noChangeAspect="1"/>
          </p:cNvPicPr>
          <p:nvPr/>
        </p:nvPicPr>
        <p:blipFill>
          <a:blip r:embed="rId4"/>
          <a:stretch>
            <a:fillRect/>
          </a:stretch>
        </p:blipFill>
        <p:spPr>
          <a:xfrm>
            <a:off x="645795" y="4095750"/>
            <a:ext cx="5180965" cy="2458085"/>
          </a:xfrm>
          <a:prstGeom prst="rect">
            <a:avLst/>
          </a:prstGeom>
          <a:ln w="3175">
            <a:solidFill>
              <a:schemeClr val="tx1"/>
            </a:solidFill>
            <a:prstDash val="sysDot"/>
          </a:ln>
        </p:spPr>
      </p:pic>
      <p:pic>
        <p:nvPicPr>
          <p:cNvPr id="8" name="Picture 7" descr="Flink-checkpoint-4.drawio"/>
          <p:cNvPicPr>
            <a:picLocks noChangeAspect="1"/>
          </p:cNvPicPr>
          <p:nvPr/>
        </p:nvPicPr>
        <p:blipFill>
          <a:blip r:embed="rId5"/>
          <a:stretch>
            <a:fillRect/>
          </a:stretch>
        </p:blipFill>
        <p:spPr>
          <a:xfrm>
            <a:off x="6172200" y="4090670"/>
            <a:ext cx="5181600" cy="2458720"/>
          </a:xfrm>
          <a:prstGeom prst="rect">
            <a:avLst/>
          </a:prstGeom>
          <a:ln w="3175">
            <a:solidFill>
              <a:schemeClr val="tx1"/>
            </a:solidFill>
            <a:prstDash val="sysDot"/>
          </a:ln>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ppt_w</p:attrName>
                                        </p:attrNameLst>
                                      </p:cBhvr>
                                      <p:tavLst>
                                        <p:tav tm="0">
                                          <p:val>
                                            <p:fltVal val="0"/>
                                          </p:val>
                                        </p:tav>
                                        <p:tav tm="100000">
                                          <p:val>
                                            <p:strVal val="#ppt_w"/>
                                          </p:val>
                                        </p:tav>
                                      </p:tavLst>
                                    </p:anim>
                                    <p:anim calcmode="lin" valueType="num">
                                      <p:cBhvr>
                                        <p:cTn id="29" dur="500" fill="hold"/>
                                        <p:tgtEl>
                                          <p:spTgt spid="8"/>
                                        </p:tgtEl>
                                        <p:attrNameLst>
                                          <p:attrName>ppt_h</p:attrName>
                                        </p:attrNameLst>
                                      </p:cBhvr>
                                      <p:tavLst>
                                        <p:tav tm="0">
                                          <p:val>
                                            <p:fltVal val="0"/>
                                          </p:val>
                                        </p:tav>
                                        <p:tav tm="100000">
                                          <p:val>
                                            <p:strVal val="#ppt_h"/>
                                          </p:val>
                                        </p:tav>
                                      </p:tavLst>
                                    </p:anim>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a:bodyPr>
          <a:p>
            <a:r>
              <a:rPr lang="en-US" sz="4000">
                <a:ea typeface="+mn-ea"/>
                <a:sym typeface="+mn-ea"/>
              </a:rPr>
              <a:t>Chandy–Lamport algorithm - II</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18" name="Content Placeholder 34"/>
          <p:cNvSpPr/>
          <p:nvPr/>
        </p:nvSpPr>
        <p:spPr>
          <a:xfrm>
            <a:off x="491490" y="5118735"/>
            <a:ext cx="11192510" cy="1398905"/>
          </a:xfrm>
          <a:prstGeom prst="rect">
            <a:avLst/>
          </a:prstGeom>
          <a:solidFill>
            <a:schemeClr val="accent1"/>
          </a:solidFill>
          <a:ln>
            <a:solidFill>
              <a:schemeClr val="tx1"/>
            </a:solidFill>
            <a:prstDash val="sysDash"/>
          </a:ln>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l" fontAlgn="base">
              <a:lnSpc>
                <a:spcPct val="100000"/>
              </a:lnSpc>
              <a:spcBef>
                <a:spcPts val="0"/>
              </a:spcBef>
              <a:buClrTx/>
              <a:buSzTx/>
              <a:buFont typeface="Wingdings" panose="05000000000000000000" charset="0"/>
              <a:buChar char="q"/>
            </a:pPr>
            <a:r>
              <a:rPr lang="en-US" sz="1800" i="1">
                <a:ea typeface="+mn-ea"/>
                <a:sym typeface="+mn-ea"/>
              </a:rPr>
              <a:t>After an application is restarted from a checkpoint, its internal state is exactly the same as when the checkpoint was taken. It then starts to consume and process all data that was processed between the checkpoint and the failure. Although this means Flink processes some messages twice (before and after the failure), the mechanism still achieves exactly-once state consistency because the state of all operators was reset to a point that had not seen this data yet.</a:t>
            </a:r>
            <a:endParaRPr lang="en-US" sz="1800" i="1">
              <a:ea typeface="+mn-ea"/>
              <a:sym typeface="+mn-ea"/>
            </a:endParaRPr>
          </a:p>
        </p:txBody>
      </p:sp>
      <p:pic>
        <p:nvPicPr>
          <p:cNvPr id="5" name="Content Placeholder 4" descr="Flink-checkpoint-5.drawio"/>
          <p:cNvPicPr>
            <a:picLocks noChangeAspect="1"/>
          </p:cNvPicPr>
          <p:nvPr>
            <p:ph sz="half" idx="1"/>
          </p:nvPr>
        </p:nvPicPr>
        <p:blipFill>
          <a:blip r:embed="rId2"/>
          <a:stretch>
            <a:fillRect/>
          </a:stretch>
        </p:blipFill>
        <p:spPr>
          <a:xfrm>
            <a:off x="491490" y="1646555"/>
            <a:ext cx="5502910" cy="3255645"/>
          </a:xfrm>
          <a:prstGeom prst="rect">
            <a:avLst/>
          </a:prstGeom>
          <a:ln w="3175">
            <a:solidFill>
              <a:schemeClr val="tx1"/>
            </a:solidFill>
            <a:prstDash val="sysDot"/>
          </a:ln>
        </p:spPr>
      </p:pic>
      <p:pic>
        <p:nvPicPr>
          <p:cNvPr id="6" name="Content Placeholder 5" descr="Flink-checkpoint-6.drawio"/>
          <p:cNvPicPr>
            <a:picLocks noChangeAspect="1"/>
          </p:cNvPicPr>
          <p:nvPr>
            <p:ph sz="half" idx="2"/>
          </p:nvPr>
        </p:nvPicPr>
        <p:blipFill>
          <a:blip r:embed="rId3"/>
          <a:stretch>
            <a:fillRect/>
          </a:stretch>
        </p:blipFill>
        <p:spPr>
          <a:xfrm>
            <a:off x="6228080" y="1646555"/>
            <a:ext cx="5455920" cy="3255010"/>
          </a:xfrm>
          <a:prstGeom prst="rect">
            <a:avLst/>
          </a:prstGeom>
          <a:ln w="3175">
            <a:solidFill>
              <a:schemeClr val="tx1"/>
            </a:solidFill>
            <a:prstDash val="sysDot"/>
          </a:ln>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8582025" cy="960755"/>
          </a:xfrm>
        </p:spPr>
        <p:txBody>
          <a:bodyPr>
            <a:normAutofit/>
          </a:bodyPr>
          <a:p>
            <a:r>
              <a:rPr lang="en-US" sz="4000">
                <a:ea typeface="+mn-ea"/>
                <a:sym typeface="+mn-ea"/>
              </a:rPr>
              <a:t>How checkpoint coordinator work</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3" name="Rounded Rectangle 2"/>
          <p:cNvSpPr/>
          <p:nvPr/>
        </p:nvSpPr>
        <p:spPr>
          <a:xfrm>
            <a:off x="929005" y="1635125"/>
            <a:ext cx="1890395" cy="882650"/>
          </a:xfrm>
          <a:prstGeom prst="roundRect">
            <a:avLst/>
          </a:prstGeom>
        </p:spPr>
        <p:style>
          <a:lnRef idx="0">
            <a:srgbClr val="FFFFFF"/>
          </a:lnRef>
          <a:fillRef idx="1">
            <a:schemeClr val="accent2"/>
          </a:fillRef>
          <a:effectRef idx="0">
            <a:srgbClr val="FFFFFF"/>
          </a:effectRef>
          <a:fontRef idx="minor">
            <a:schemeClr val="lt1"/>
          </a:fontRef>
        </p:style>
        <p:txBody>
          <a:bodyPr rtlCol="0" anchor="ctr"/>
          <a:p>
            <a:pPr algn="ctr"/>
            <a:endParaRPr lang="en-US"/>
          </a:p>
        </p:txBody>
      </p:sp>
      <p:sp>
        <p:nvSpPr>
          <p:cNvPr id="5" name="Oval 4"/>
          <p:cNvSpPr/>
          <p:nvPr/>
        </p:nvSpPr>
        <p:spPr>
          <a:xfrm>
            <a:off x="1599565" y="1725295"/>
            <a:ext cx="1172845" cy="702945"/>
          </a:xfrm>
          <a:prstGeom prst="ellipse">
            <a:avLst/>
          </a:prstGeom>
        </p:spPr>
        <p:style>
          <a:lnRef idx="0">
            <a:srgbClr val="FFFFFF"/>
          </a:lnRef>
          <a:fillRef idx="1">
            <a:schemeClr val="accent4"/>
          </a:fillRef>
          <a:effectRef idx="0">
            <a:srgbClr val="FFFFFF"/>
          </a:effectRef>
          <a:fontRef idx="minor">
            <a:schemeClr val="lt1"/>
          </a:fontRef>
        </p:style>
        <p:txBody>
          <a:bodyPr rtlCol="0" anchor="ctr"/>
          <a:p>
            <a:pPr algn="ctr"/>
            <a:r>
              <a:rPr lang="en-US" sz="1000" b="1"/>
              <a:t>checkpoint</a:t>
            </a:r>
            <a:endParaRPr lang="en-US" sz="1000" b="1"/>
          </a:p>
          <a:p>
            <a:pPr algn="ctr"/>
            <a:r>
              <a:rPr lang="en-US" sz="1000" b="1"/>
              <a:t>coordinator</a:t>
            </a:r>
            <a:endParaRPr lang="en-US" sz="1000" b="1"/>
          </a:p>
        </p:txBody>
      </p:sp>
      <p:sp>
        <p:nvSpPr>
          <p:cNvPr id="9" name="Flowchart: Magnetic Disk 8"/>
          <p:cNvSpPr/>
          <p:nvPr/>
        </p:nvSpPr>
        <p:spPr>
          <a:xfrm>
            <a:off x="5189855" y="5245735"/>
            <a:ext cx="1811655" cy="791210"/>
          </a:xfrm>
          <a:prstGeom prst="flowChartMagneticDisk">
            <a:avLst/>
          </a:prstGeom>
          <a:ln w="3175">
            <a:solidFill>
              <a:schemeClr val="tx1"/>
            </a:solidFill>
          </a:ln>
        </p:spPr>
        <p:style>
          <a:lnRef idx="0">
            <a:srgbClr val="FFFFFF"/>
          </a:lnRef>
          <a:fillRef idx="1">
            <a:schemeClr val="accent6"/>
          </a:fillRef>
          <a:effectRef idx="0">
            <a:srgbClr val="FFFFFF"/>
          </a:effectRef>
          <a:fontRef idx="minor">
            <a:schemeClr val="lt1"/>
          </a:fontRef>
        </p:style>
        <p:txBody>
          <a:bodyPr rtlCol="0" anchor="ctr"/>
          <a:p>
            <a:pPr algn="ctr"/>
            <a:r>
              <a:rPr lang="en-US" sz="1600"/>
              <a:t>checkpoint storage</a:t>
            </a:r>
            <a:endParaRPr lang="en-US" sz="1600"/>
          </a:p>
        </p:txBody>
      </p:sp>
      <p:sp>
        <p:nvSpPr>
          <p:cNvPr id="10" name="Text Box 9"/>
          <p:cNvSpPr txBox="1"/>
          <p:nvPr/>
        </p:nvSpPr>
        <p:spPr>
          <a:xfrm>
            <a:off x="929005" y="1725930"/>
            <a:ext cx="851535" cy="245110"/>
          </a:xfrm>
          <a:prstGeom prst="rect">
            <a:avLst/>
          </a:prstGeom>
          <a:noFill/>
        </p:spPr>
        <p:txBody>
          <a:bodyPr wrap="square" rtlCol="0">
            <a:spAutoFit/>
          </a:bodyPr>
          <a:p>
            <a:r>
              <a:rPr lang="en-US" sz="1000">
                <a:solidFill>
                  <a:schemeClr val="bg1"/>
                </a:solidFill>
              </a:rPr>
              <a:t>Job Manager</a:t>
            </a:r>
            <a:endParaRPr lang="en-US" sz="1000">
              <a:solidFill>
                <a:schemeClr val="bg1"/>
              </a:solidFill>
            </a:endParaRPr>
          </a:p>
        </p:txBody>
      </p:sp>
      <p:sp>
        <p:nvSpPr>
          <p:cNvPr id="11" name="Oval 10"/>
          <p:cNvSpPr/>
          <p:nvPr/>
        </p:nvSpPr>
        <p:spPr>
          <a:xfrm>
            <a:off x="2174875" y="3536315"/>
            <a:ext cx="1430655" cy="876935"/>
          </a:xfrm>
          <a:prstGeom prst="ellipse">
            <a:avLst/>
          </a:prstGeom>
        </p:spPr>
        <p:style>
          <a:lnRef idx="0">
            <a:srgbClr val="FFFFFF"/>
          </a:lnRef>
          <a:fillRef idx="2">
            <a:schemeClr val="accent2"/>
          </a:fillRef>
          <a:effectRef idx="0">
            <a:srgbClr val="FFFFFF"/>
          </a:effectRef>
          <a:fontRef idx="minor">
            <a:schemeClr val="lt1"/>
          </a:fontRef>
        </p:style>
        <p:txBody>
          <a:bodyPr rtlCol="0" anchor="ctr"/>
          <a:p>
            <a:pPr algn="ctr"/>
            <a:r>
              <a:rPr lang="en-US" sz="1600"/>
              <a:t>Source</a:t>
            </a:r>
            <a:endParaRPr lang="en-US" sz="1600"/>
          </a:p>
        </p:txBody>
      </p:sp>
      <p:sp>
        <p:nvSpPr>
          <p:cNvPr id="12" name="Oval 11"/>
          <p:cNvSpPr/>
          <p:nvPr/>
        </p:nvSpPr>
        <p:spPr>
          <a:xfrm>
            <a:off x="4304665" y="3536315"/>
            <a:ext cx="1430655" cy="876935"/>
          </a:xfrm>
          <a:prstGeom prst="ellipse">
            <a:avLst/>
          </a:prstGeom>
        </p:spPr>
        <p:style>
          <a:lnRef idx="0">
            <a:srgbClr val="FFFFFF"/>
          </a:lnRef>
          <a:fillRef idx="2">
            <a:schemeClr val="accent2"/>
          </a:fillRef>
          <a:effectRef idx="0">
            <a:srgbClr val="FFFFFF"/>
          </a:effectRef>
          <a:fontRef idx="minor">
            <a:schemeClr val="lt1"/>
          </a:fontRef>
        </p:style>
        <p:txBody>
          <a:bodyPr rtlCol="0" anchor="ctr"/>
          <a:p>
            <a:pPr algn="ctr"/>
            <a:r>
              <a:rPr lang="en-US" sz="1600"/>
              <a:t>Operator</a:t>
            </a:r>
            <a:endParaRPr lang="en-US" sz="1600"/>
          </a:p>
        </p:txBody>
      </p:sp>
      <p:sp>
        <p:nvSpPr>
          <p:cNvPr id="13" name="Oval 12"/>
          <p:cNvSpPr/>
          <p:nvPr/>
        </p:nvSpPr>
        <p:spPr>
          <a:xfrm>
            <a:off x="6590030" y="3536315"/>
            <a:ext cx="1430655" cy="876935"/>
          </a:xfrm>
          <a:prstGeom prst="ellipse">
            <a:avLst/>
          </a:prstGeom>
        </p:spPr>
        <p:style>
          <a:lnRef idx="0">
            <a:srgbClr val="FFFFFF"/>
          </a:lnRef>
          <a:fillRef idx="2">
            <a:schemeClr val="accent2"/>
          </a:fillRef>
          <a:effectRef idx="0">
            <a:srgbClr val="FFFFFF"/>
          </a:effectRef>
          <a:fontRef idx="minor">
            <a:schemeClr val="lt1"/>
          </a:fontRef>
        </p:style>
        <p:txBody>
          <a:bodyPr rtlCol="0" anchor="ctr"/>
          <a:p>
            <a:pPr algn="ctr"/>
            <a:r>
              <a:rPr lang="en-US" sz="1600"/>
              <a:t>Operator</a:t>
            </a:r>
            <a:endParaRPr lang="en-US" sz="1600"/>
          </a:p>
        </p:txBody>
      </p:sp>
      <p:sp>
        <p:nvSpPr>
          <p:cNvPr id="14" name="Oval 13"/>
          <p:cNvSpPr/>
          <p:nvPr/>
        </p:nvSpPr>
        <p:spPr>
          <a:xfrm>
            <a:off x="8875395" y="3536315"/>
            <a:ext cx="1430655" cy="876935"/>
          </a:xfrm>
          <a:prstGeom prst="ellipse">
            <a:avLst/>
          </a:prstGeom>
        </p:spPr>
        <p:style>
          <a:lnRef idx="0">
            <a:srgbClr val="FFFFFF"/>
          </a:lnRef>
          <a:fillRef idx="2">
            <a:schemeClr val="accent2"/>
          </a:fillRef>
          <a:effectRef idx="0">
            <a:srgbClr val="FFFFFF"/>
          </a:effectRef>
          <a:fontRef idx="minor">
            <a:schemeClr val="lt1"/>
          </a:fontRef>
        </p:style>
        <p:txBody>
          <a:bodyPr rtlCol="0" anchor="ctr"/>
          <a:p>
            <a:pPr algn="ctr"/>
            <a:r>
              <a:rPr lang="en-US" sz="1600"/>
              <a:t>Sink</a:t>
            </a:r>
            <a:endParaRPr lang="en-US" sz="1600"/>
          </a:p>
        </p:txBody>
      </p:sp>
      <p:cxnSp>
        <p:nvCxnSpPr>
          <p:cNvPr id="15" name="Curved Connector 14"/>
          <p:cNvCxnSpPr>
            <a:stCxn id="5" idx="6"/>
            <a:endCxn id="11" idx="7"/>
          </p:cNvCxnSpPr>
          <p:nvPr/>
        </p:nvCxnSpPr>
        <p:spPr>
          <a:xfrm>
            <a:off x="2772410" y="2077085"/>
            <a:ext cx="623570" cy="1587500"/>
          </a:xfrm>
          <a:prstGeom prst="curvedConnector2">
            <a:avLst/>
          </a:prstGeom>
          <a:ln w="31750" cap="rnd">
            <a:solidFill>
              <a:schemeClr val="accent4"/>
            </a:solidFill>
            <a:prstDash val="sysDot"/>
            <a:round/>
            <a:tailEnd type="arrow" w="med" len="med"/>
          </a:ln>
        </p:spPr>
        <p:style>
          <a:lnRef idx="0">
            <a:srgbClr val="FFFFFF"/>
          </a:lnRef>
          <a:fillRef idx="0">
            <a:srgbClr val="FFFFFF"/>
          </a:fillRef>
          <a:effectRef idx="0">
            <a:srgbClr val="FFFFFF"/>
          </a:effectRef>
          <a:fontRef idx="minor">
            <a:schemeClr val="tx1"/>
          </a:fontRef>
        </p:style>
      </p:cxnSp>
      <p:sp>
        <p:nvSpPr>
          <p:cNvPr id="16" name="Text Box 15"/>
          <p:cNvSpPr txBox="1"/>
          <p:nvPr/>
        </p:nvSpPr>
        <p:spPr>
          <a:xfrm>
            <a:off x="2685415" y="2292985"/>
            <a:ext cx="1351280" cy="275590"/>
          </a:xfrm>
          <a:prstGeom prst="rect">
            <a:avLst/>
          </a:prstGeom>
          <a:noFill/>
        </p:spPr>
        <p:txBody>
          <a:bodyPr wrap="square" rtlCol="0">
            <a:spAutoFit/>
          </a:bodyPr>
          <a:p>
            <a:r>
              <a:rPr lang="en-US" sz="1200"/>
              <a:t>trigger checkpoint</a:t>
            </a:r>
            <a:endParaRPr lang="en-US" sz="1200"/>
          </a:p>
        </p:txBody>
      </p:sp>
      <p:cxnSp>
        <p:nvCxnSpPr>
          <p:cNvPr id="17" name="Straight Arrow Connector 16"/>
          <p:cNvCxnSpPr/>
          <p:nvPr/>
        </p:nvCxnSpPr>
        <p:spPr>
          <a:xfrm>
            <a:off x="3395980" y="4284980"/>
            <a:ext cx="2700020" cy="960755"/>
          </a:xfrm>
          <a:prstGeom prst="straightConnector1">
            <a:avLst/>
          </a:prstGeom>
          <a:ln w="31750" cap="rnd">
            <a:solidFill>
              <a:schemeClr val="accent4"/>
            </a:solidFill>
            <a:prstDash val="sysDot"/>
            <a:round/>
            <a:tailEnd type="arrow" w="med" len="med"/>
          </a:ln>
        </p:spPr>
        <p:style>
          <a:lnRef idx="0">
            <a:srgbClr val="FFFFFF"/>
          </a:lnRef>
          <a:fillRef idx="0">
            <a:srgbClr val="FFFFFF"/>
          </a:fillRef>
          <a:effectRef idx="0">
            <a:srgbClr val="FFFFFF"/>
          </a:effectRef>
          <a:fontRef idx="minor">
            <a:schemeClr val="tx1"/>
          </a:fontRef>
        </p:style>
      </p:cxnSp>
      <p:sp>
        <p:nvSpPr>
          <p:cNvPr id="18" name="Text Box 17"/>
          <p:cNvSpPr txBox="1"/>
          <p:nvPr/>
        </p:nvSpPr>
        <p:spPr>
          <a:xfrm>
            <a:off x="4177030" y="4627880"/>
            <a:ext cx="1012825" cy="275590"/>
          </a:xfrm>
          <a:prstGeom prst="rect">
            <a:avLst/>
          </a:prstGeom>
          <a:noFill/>
        </p:spPr>
        <p:txBody>
          <a:bodyPr wrap="square" rtlCol="0">
            <a:spAutoFit/>
          </a:bodyPr>
          <a:p>
            <a:r>
              <a:rPr lang="en-US" sz="1200"/>
              <a:t>snapshotted</a:t>
            </a:r>
            <a:endParaRPr lang="en-US" sz="1200"/>
          </a:p>
        </p:txBody>
      </p:sp>
      <p:cxnSp>
        <p:nvCxnSpPr>
          <p:cNvPr id="19" name="Straight Arrow Connector 18"/>
          <p:cNvCxnSpPr>
            <a:stCxn id="11" idx="0"/>
            <a:endCxn id="5" idx="4"/>
          </p:cNvCxnSpPr>
          <p:nvPr/>
        </p:nvCxnSpPr>
        <p:spPr>
          <a:xfrm flipH="1" flipV="1">
            <a:off x="2186305" y="2428240"/>
            <a:ext cx="704215" cy="1108075"/>
          </a:xfrm>
          <a:prstGeom prst="straightConnector1">
            <a:avLst/>
          </a:prstGeom>
          <a:ln w="31750" cap="rnd">
            <a:solidFill>
              <a:schemeClr val="accent4"/>
            </a:solidFill>
            <a:prstDash val="sysDot"/>
            <a:round/>
            <a:tailEnd type="arrow" w="med" len="med"/>
          </a:ln>
        </p:spPr>
        <p:style>
          <a:lnRef idx="0">
            <a:srgbClr val="FFFFFF"/>
          </a:lnRef>
          <a:fillRef idx="0">
            <a:srgbClr val="FFFFFF"/>
          </a:fillRef>
          <a:effectRef idx="0">
            <a:srgbClr val="FFFFFF"/>
          </a:effectRef>
          <a:fontRef idx="minor">
            <a:schemeClr val="tx1"/>
          </a:fontRef>
        </p:style>
      </p:cxnSp>
      <p:sp>
        <p:nvSpPr>
          <p:cNvPr id="20" name="Text Box 19"/>
          <p:cNvSpPr txBox="1"/>
          <p:nvPr/>
        </p:nvSpPr>
        <p:spPr>
          <a:xfrm>
            <a:off x="2404745" y="3085465"/>
            <a:ext cx="567055" cy="275590"/>
          </a:xfrm>
          <a:prstGeom prst="rect">
            <a:avLst/>
          </a:prstGeom>
          <a:noFill/>
        </p:spPr>
        <p:txBody>
          <a:bodyPr wrap="square" rtlCol="0">
            <a:spAutoFit/>
          </a:bodyPr>
          <a:p>
            <a:r>
              <a:rPr lang="en-US" sz="1200"/>
              <a:t>ACK</a:t>
            </a:r>
            <a:endParaRPr lang="en-US" sz="1200"/>
          </a:p>
        </p:txBody>
      </p:sp>
      <p:cxnSp>
        <p:nvCxnSpPr>
          <p:cNvPr id="21" name="Straight Arrow Connector 20"/>
          <p:cNvCxnSpPr>
            <a:stCxn id="11" idx="6"/>
            <a:endCxn id="12" idx="2"/>
          </p:cNvCxnSpPr>
          <p:nvPr/>
        </p:nvCxnSpPr>
        <p:spPr>
          <a:xfrm>
            <a:off x="3605530" y="3975100"/>
            <a:ext cx="699135" cy="0"/>
          </a:xfrm>
          <a:prstGeom prst="straightConnector1">
            <a:avLst/>
          </a:prstGeom>
          <a:ln w="31750" cap="rnd">
            <a:solidFill>
              <a:schemeClr val="accent4"/>
            </a:solidFill>
            <a:prstDash val="sysDot"/>
            <a:round/>
            <a:tailEnd type="arrow" w="med" len="med"/>
          </a:ln>
        </p:spPr>
        <p:style>
          <a:lnRef idx="0">
            <a:srgbClr val="FFFFFF"/>
          </a:lnRef>
          <a:fillRef idx="0">
            <a:srgbClr val="FFFFFF"/>
          </a:fillRef>
          <a:effectRef idx="0">
            <a:srgbClr val="FFFFFF"/>
          </a:effectRef>
          <a:fontRef idx="minor">
            <a:schemeClr val="tx1"/>
          </a:fontRef>
        </p:style>
      </p:cxnSp>
      <p:sp>
        <p:nvSpPr>
          <p:cNvPr id="22" name="Text Box 21"/>
          <p:cNvSpPr txBox="1"/>
          <p:nvPr/>
        </p:nvSpPr>
        <p:spPr>
          <a:xfrm>
            <a:off x="3544570" y="3664585"/>
            <a:ext cx="821055" cy="275590"/>
          </a:xfrm>
          <a:prstGeom prst="rect">
            <a:avLst/>
          </a:prstGeom>
          <a:noFill/>
        </p:spPr>
        <p:txBody>
          <a:bodyPr wrap="square" rtlCol="0">
            <a:spAutoFit/>
          </a:bodyPr>
          <a:p>
            <a:r>
              <a:rPr lang="en-US" sz="1200"/>
              <a:t>broadcast</a:t>
            </a:r>
            <a:endParaRPr lang="en-US" sz="1200"/>
          </a:p>
        </p:txBody>
      </p:sp>
      <p:sp>
        <p:nvSpPr>
          <p:cNvPr id="23" name="Text Box 22"/>
          <p:cNvSpPr txBox="1"/>
          <p:nvPr/>
        </p:nvSpPr>
        <p:spPr>
          <a:xfrm>
            <a:off x="5189855" y="4627880"/>
            <a:ext cx="1012825" cy="275590"/>
          </a:xfrm>
          <a:prstGeom prst="rect">
            <a:avLst/>
          </a:prstGeom>
          <a:noFill/>
        </p:spPr>
        <p:txBody>
          <a:bodyPr wrap="square" rtlCol="0">
            <a:spAutoFit/>
          </a:bodyPr>
          <a:p>
            <a:r>
              <a:rPr lang="en-US" sz="1200"/>
              <a:t>snapshotted</a:t>
            </a:r>
            <a:endParaRPr lang="en-US" sz="1200"/>
          </a:p>
        </p:txBody>
      </p:sp>
      <p:cxnSp>
        <p:nvCxnSpPr>
          <p:cNvPr id="24" name="Straight Arrow Connector 23"/>
          <p:cNvCxnSpPr>
            <a:stCxn id="12" idx="4"/>
            <a:endCxn id="9" idx="1"/>
          </p:cNvCxnSpPr>
          <p:nvPr/>
        </p:nvCxnSpPr>
        <p:spPr>
          <a:xfrm>
            <a:off x="5020310" y="4413250"/>
            <a:ext cx="1075690" cy="832485"/>
          </a:xfrm>
          <a:prstGeom prst="straightConnector1">
            <a:avLst/>
          </a:prstGeom>
          <a:ln w="31750" cap="rnd">
            <a:solidFill>
              <a:schemeClr val="accent4"/>
            </a:solidFill>
            <a:prstDash val="sysDot"/>
            <a:round/>
            <a:tailEnd type="arrow" w="med" len="med"/>
          </a:ln>
        </p:spPr>
        <p:style>
          <a:lnRef idx="0">
            <a:srgbClr val="FFFFFF"/>
          </a:lnRef>
          <a:fillRef idx="0">
            <a:srgbClr val="FFFFFF"/>
          </a:fillRef>
          <a:effectRef idx="0">
            <a:srgbClr val="FFFFFF"/>
          </a:effectRef>
          <a:fontRef idx="minor">
            <a:schemeClr val="tx1"/>
          </a:fontRef>
        </p:style>
      </p:cxnSp>
      <p:cxnSp>
        <p:nvCxnSpPr>
          <p:cNvPr id="25" name="Curved Connector 24"/>
          <p:cNvCxnSpPr>
            <a:stCxn id="12" idx="0"/>
          </p:cNvCxnSpPr>
          <p:nvPr/>
        </p:nvCxnSpPr>
        <p:spPr>
          <a:xfrm rot="16200000" flipV="1">
            <a:off x="3176270" y="1692910"/>
            <a:ext cx="1449070" cy="2238375"/>
          </a:xfrm>
          <a:prstGeom prst="curvedConnector2">
            <a:avLst/>
          </a:prstGeom>
          <a:ln w="31750" cap="rnd">
            <a:solidFill>
              <a:schemeClr val="accent4"/>
            </a:solidFill>
            <a:prstDash val="sysDot"/>
            <a:round/>
            <a:tailEnd type="arrow" w="med" len="med"/>
          </a:ln>
        </p:spPr>
        <p:style>
          <a:lnRef idx="0">
            <a:srgbClr val="FFFFFF"/>
          </a:lnRef>
          <a:fillRef idx="0">
            <a:srgbClr val="FFFFFF"/>
          </a:fillRef>
          <a:effectRef idx="0">
            <a:srgbClr val="FFFFFF"/>
          </a:effectRef>
          <a:fontRef idx="minor">
            <a:schemeClr val="tx1"/>
          </a:fontRef>
        </p:style>
      </p:cxnSp>
      <p:sp>
        <p:nvSpPr>
          <p:cNvPr id="26" name="Text Box 25"/>
          <p:cNvSpPr txBox="1"/>
          <p:nvPr/>
        </p:nvSpPr>
        <p:spPr>
          <a:xfrm>
            <a:off x="4365625" y="2663825"/>
            <a:ext cx="567055" cy="275590"/>
          </a:xfrm>
          <a:prstGeom prst="rect">
            <a:avLst/>
          </a:prstGeom>
          <a:noFill/>
        </p:spPr>
        <p:txBody>
          <a:bodyPr wrap="square" rtlCol="0">
            <a:spAutoFit/>
          </a:bodyPr>
          <a:p>
            <a:r>
              <a:rPr lang="en-US" sz="1200"/>
              <a:t>ACK</a:t>
            </a:r>
            <a:endParaRPr lang="en-US" sz="1200"/>
          </a:p>
        </p:txBody>
      </p:sp>
      <p:cxnSp>
        <p:nvCxnSpPr>
          <p:cNvPr id="27" name="Straight Arrow Connector 26"/>
          <p:cNvCxnSpPr>
            <a:endCxn id="13" idx="2"/>
          </p:cNvCxnSpPr>
          <p:nvPr/>
        </p:nvCxnSpPr>
        <p:spPr>
          <a:xfrm flipV="1">
            <a:off x="5764530" y="3975100"/>
            <a:ext cx="825500" cy="18415"/>
          </a:xfrm>
          <a:prstGeom prst="straightConnector1">
            <a:avLst/>
          </a:prstGeom>
          <a:ln w="31750" cap="rnd">
            <a:solidFill>
              <a:schemeClr val="accent4"/>
            </a:solidFill>
            <a:prstDash val="sysDot"/>
            <a:round/>
            <a:tailEnd type="arrow" w="med" len="med"/>
          </a:ln>
        </p:spPr>
        <p:style>
          <a:lnRef idx="0">
            <a:srgbClr val="FFFFFF"/>
          </a:lnRef>
          <a:fillRef idx="0">
            <a:srgbClr val="FFFFFF"/>
          </a:fillRef>
          <a:effectRef idx="0">
            <a:srgbClr val="FFFFFF"/>
          </a:effectRef>
          <a:fontRef idx="minor">
            <a:schemeClr val="tx1"/>
          </a:fontRef>
        </p:style>
      </p:cxnSp>
      <p:sp>
        <p:nvSpPr>
          <p:cNvPr id="28" name="Text Box 27"/>
          <p:cNvSpPr txBox="1"/>
          <p:nvPr/>
        </p:nvSpPr>
        <p:spPr>
          <a:xfrm>
            <a:off x="5735320" y="3699510"/>
            <a:ext cx="821055" cy="275590"/>
          </a:xfrm>
          <a:prstGeom prst="rect">
            <a:avLst/>
          </a:prstGeom>
          <a:noFill/>
        </p:spPr>
        <p:txBody>
          <a:bodyPr wrap="square" rtlCol="0">
            <a:spAutoFit/>
          </a:bodyPr>
          <a:p>
            <a:r>
              <a:rPr lang="en-US" sz="1200"/>
              <a:t>broadcast</a:t>
            </a:r>
            <a:endParaRPr lang="en-US" sz="1200"/>
          </a:p>
        </p:txBody>
      </p:sp>
      <p:sp>
        <p:nvSpPr>
          <p:cNvPr id="29" name="Text Box 28"/>
          <p:cNvSpPr txBox="1"/>
          <p:nvPr/>
        </p:nvSpPr>
        <p:spPr>
          <a:xfrm>
            <a:off x="6202680" y="4692015"/>
            <a:ext cx="1012825" cy="275590"/>
          </a:xfrm>
          <a:prstGeom prst="rect">
            <a:avLst/>
          </a:prstGeom>
          <a:noFill/>
        </p:spPr>
        <p:txBody>
          <a:bodyPr wrap="square" rtlCol="0">
            <a:spAutoFit/>
          </a:bodyPr>
          <a:p>
            <a:r>
              <a:rPr lang="en-US" sz="1200"/>
              <a:t>snapshotted</a:t>
            </a:r>
            <a:endParaRPr lang="en-US" sz="1200"/>
          </a:p>
        </p:txBody>
      </p:sp>
      <p:cxnSp>
        <p:nvCxnSpPr>
          <p:cNvPr id="30" name="Straight Arrow Connector 29"/>
          <p:cNvCxnSpPr>
            <a:stCxn id="13" idx="4"/>
            <a:endCxn id="9" idx="1"/>
          </p:cNvCxnSpPr>
          <p:nvPr/>
        </p:nvCxnSpPr>
        <p:spPr>
          <a:xfrm flipH="1">
            <a:off x="6096000" y="4413250"/>
            <a:ext cx="1209675" cy="832485"/>
          </a:xfrm>
          <a:prstGeom prst="straightConnector1">
            <a:avLst/>
          </a:prstGeom>
          <a:ln w="31750" cap="rnd">
            <a:solidFill>
              <a:schemeClr val="accent4"/>
            </a:solidFill>
            <a:prstDash val="sysDot"/>
            <a:round/>
            <a:tailEnd type="arrow" w="med" len="med"/>
          </a:ln>
        </p:spPr>
        <p:style>
          <a:lnRef idx="0">
            <a:srgbClr val="FFFFFF"/>
          </a:lnRef>
          <a:fillRef idx="0">
            <a:srgbClr val="FFFFFF"/>
          </a:fillRef>
          <a:effectRef idx="0">
            <a:srgbClr val="FFFFFF"/>
          </a:effectRef>
          <a:fontRef idx="minor">
            <a:schemeClr val="tx1"/>
          </a:fontRef>
        </p:style>
      </p:cxnSp>
      <p:cxnSp>
        <p:nvCxnSpPr>
          <p:cNvPr id="31" name="Curved Connector 30"/>
          <p:cNvCxnSpPr>
            <a:stCxn id="13" idx="0"/>
          </p:cNvCxnSpPr>
          <p:nvPr/>
        </p:nvCxnSpPr>
        <p:spPr>
          <a:xfrm rot="16200000" flipV="1">
            <a:off x="4337685" y="568325"/>
            <a:ext cx="1457325" cy="4478020"/>
          </a:xfrm>
          <a:prstGeom prst="curvedConnector2">
            <a:avLst/>
          </a:prstGeom>
          <a:ln w="31750" cap="rnd">
            <a:solidFill>
              <a:schemeClr val="accent4"/>
            </a:solidFill>
            <a:prstDash val="sysDot"/>
            <a:round/>
            <a:tailEnd type="arrow" w="med" len="med"/>
          </a:ln>
        </p:spPr>
        <p:style>
          <a:lnRef idx="0">
            <a:srgbClr val="FFFFFF"/>
          </a:lnRef>
          <a:fillRef idx="0">
            <a:srgbClr val="FFFFFF"/>
          </a:fillRef>
          <a:effectRef idx="0">
            <a:srgbClr val="FFFFFF"/>
          </a:effectRef>
          <a:fontRef idx="minor">
            <a:schemeClr val="tx1"/>
          </a:fontRef>
        </p:style>
      </p:cxnSp>
      <p:sp>
        <p:nvSpPr>
          <p:cNvPr id="32" name="Text Box 31"/>
          <p:cNvSpPr txBox="1"/>
          <p:nvPr/>
        </p:nvSpPr>
        <p:spPr>
          <a:xfrm>
            <a:off x="5735320" y="2388235"/>
            <a:ext cx="567055" cy="275590"/>
          </a:xfrm>
          <a:prstGeom prst="rect">
            <a:avLst/>
          </a:prstGeom>
          <a:noFill/>
        </p:spPr>
        <p:txBody>
          <a:bodyPr wrap="square" rtlCol="0">
            <a:spAutoFit/>
          </a:bodyPr>
          <a:p>
            <a:r>
              <a:rPr lang="en-US" sz="1200"/>
              <a:t>ACK</a:t>
            </a:r>
            <a:endParaRPr lang="en-US" sz="1200"/>
          </a:p>
        </p:txBody>
      </p:sp>
      <p:cxnSp>
        <p:nvCxnSpPr>
          <p:cNvPr id="33" name="Straight Arrow Connector 32"/>
          <p:cNvCxnSpPr/>
          <p:nvPr/>
        </p:nvCxnSpPr>
        <p:spPr>
          <a:xfrm flipV="1">
            <a:off x="8083550" y="3940175"/>
            <a:ext cx="825500" cy="18415"/>
          </a:xfrm>
          <a:prstGeom prst="straightConnector1">
            <a:avLst/>
          </a:prstGeom>
          <a:ln w="31750" cap="rnd">
            <a:solidFill>
              <a:schemeClr val="accent4"/>
            </a:solidFill>
            <a:prstDash val="sysDot"/>
            <a:round/>
            <a:tailEnd type="arrow" w="med" len="med"/>
          </a:ln>
        </p:spPr>
        <p:style>
          <a:lnRef idx="0">
            <a:srgbClr val="FFFFFF"/>
          </a:lnRef>
          <a:fillRef idx="0">
            <a:srgbClr val="FFFFFF"/>
          </a:fillRef>
          <a:effectRef idx="0">
            <a:srgbClr val="FFFFFF"/>
          </a:effectRef>
          <a:fontRef idx="minor">
            <a:schemeClr val="tx1"/>
          </a:fontRef>
        </p:style>
      </p:cxnSp>
      <p:sp>
        <p:nvSpPr>
          <p:cNvPr id="36" name="Text Box 35"/>
          <p:cNvSpPr txBox="1"/>
          <p:nvPr/>
        </p:nvSpPr>
        <p:spPr>
          <a:xfrm>
            <a:off x="8054340" y="3664585"/>
            <a:ext cx="821055" cy="275590"/>
          </a:xfrm>
          <a:prstGeom prst="rect">
            <a:avLst/>
          </a:prstGeom>
          <a:noFill/>
        </p:spPr>
        <p:txBody>
          <a:bodyPr wrap="square" rtlCol="0">
            <a:spAutoFit/>
          </a:bodyPr>
          <a:p>
            <a:r>
              <a:rPr lang="en-US" sz="1200"/>
              <a:t>broadcast</a:t>
            </a:r>
            <a:endParaRPr lang="en-US" sz="1200"/>
          </a:p>
        </p:txBody>
      </p:sp>
      <p:sp>
        <p:nvSpPr>
          <p:cNvPr id="37" name="Text Box 36"/>
          <p:cNvSpPr txBox="1"/>
          <p:nvPr/>
        </p:nvSpPr>
        <p:spPr>
          <a:xfrm>
            <a:off x="8020685" y="4522470"/>
            <a:ext cx="1012825" cy="275590"/>
          </a:xfrm>
          <a:prstGeom prst="rect">
            <a:avLst/>
          </a:prstGeom>
          <a:noFill/>
        </p:spPr>
        <p:txBody>
          <a:bodyPr wrap="square" rtlCol="0">
            <a:spAutoFit/>
          </a:bodyPr>
          <a:p>
            <a:r>
              <a:rPr lang="en-US" sz="1200"/>
              <a:t>snapshotted</a:t>
            </a:r>
            <a:endParaRPr lang="en-US" sz="1200"/>
          </a:p>
        </p:txBody>
      </p:sp>
      <p:cxnSp>
        <p:nvCxnSpPr>
          <p:cNvPr id="38" name="Straight Arrow Connector 37"/>
          <p:cNvCxnSpPr>
            <a:stCxn id="14" idx="4"/>
          </p:cNvCxnSpPr>
          <p:nvPr/>
        </p:nvCxnSpPr>
        <p:spPr>
          <a:xfrm flipH="1">
            <a:off x="6233795" y="4413250"/>
            <a:ext cx="3357245" cy="802640"/>
          </a:xfrm>
          <a:prstGeom prst="straightConnector1">
            <a:avLst/>
          </a:prstGeom>
          <a:ln w="31750" cap="rnd">
            <a:solidFill>
              <a:schemeClr val="accent4"/>
            </a:solidFill>
            <a:prstDash val="sysDot"/>
            <a:round/>
            <a:tailEnd type="arrow" w="med" len="med"/>
          </a:ln>
        </p:spPr>
        <p:style>
          <a:lnRef idx="0">
            <a:srgbClr val="FFFFFF"/>
          </a:lnRef>
          <a:fillRef idx="0">
            <a:srgbClr val="FFFFFF"/>
          </a:fillRef>
          <a:effectRef idx="0">
            <a:srgbClr val="FFFFFF"/>
          </a:effectRef>
          <a:fontRef idx="minor">
            <a:schemeClr val="tx1"/>
          </a:fontRef>
        </p:style>
      </p:cxnSp>
      <p:cxnSp>
        <p:nvCxnSpPr>
          <p:cNvPr id="39" name="Curved Connector 38"/>
          <p:cNvCxnSpPr>
            <a:stCxn id="14" idx="0"/>
          </p:cNvCxnSpPr>
          <p:nvPr/>
        </p:nvCxnSpPr>
        <p:spPr>
          <a:xfrm rot="16200000" flipV="1">
            <a:off x="5484495" y="-570230"/>
            <a:ext cx="1465580" cy="6747510"/>
          </a:xfrm>
          <a:prstGeom prst="curvedConnector2">
            <a:avLst/>
          </a:prstGeom>
          <a:ln w="31750" cap="rnd">
            <a:solidFill>
              <a:schemeClr val="accent4"/>
            </a:solidFill>
            <a:prstDash val="sysDot"/>
            <a:round/>
            <a:tailEnd type="arrow" w="med" len="med"/>
          </a:ln>
        </p:spPr>
        <p:style>
          <a:lnRef idx="0">
            <a:srgbClr val="FFFFFF"/>
          </a:lnRef>
          <a:fillRef idx="0">
            <a:srgbClr val="FFFFFF"/>
          </a:fillRef>
          <a:effectRef idx="0">
            <a:srgbClr val="FFFFFF"/>
          </a:effectRef>
          <a:fontRef idx="minor">
            <a:schemeClr val="tx1"/>
          </a:fontRef>
        </p:style>
      </p:cxnSp>
      <p:sp>
        <p:nvSpPr>
          <p:cNvPr id="40" name="Text Box 39"/>
          <p:cNvSpPr txBox="1"/>
          <p:nvPr/>
        </p:nvSpPr>
        <p:spPr>
          <a:xfrm>
            <a:off x="7516495" y="2428240"/>
            <a:ext cx="567055" cy="275590"/>
          </a:xfrm>
          <a:prstGeom prst="rect">
            <a:avLst/>
          </a:prstGeom>
          <a:noFill/>
        </p:spPr>
        <p:txBody>
          <a:bodyPr wrap="square" rtlCol="0">
            <a:spAutoFit/>
          </a:bodyPr>
          <a:p>
            <a:r>
              <a:rPr lang="en-US" sz="1200"/>
              <a:t>ACK</a:t>
            </a:r>
            <a:endParaRPr lang="en-US" sz="1200"/>
          </a:p>
        </p:txBody>
      </p:sp>
      <p:cxnSp>
        <p:nvCxnSpPr>
          <p:cNvPr id="41" name="Elbow Connector 40"/>
          <p:cNvCxnSpPr>
            <a:stCxn id="3" idx="2"/>
            <a:endCxn id="9" idx="2"/>
          </p:cNvCxnSpPr>
          <p:nvPr/>
        </p:nvCxnSpPr>
        <p:spPr>
          <a:xfrm rot="5400000" flipV="1">
            <a:off x="1970405" y="2421255"/>
            <a:ext cx="3123565" cy="3315335"/>
          </a:xfrm>
          <a:prstGeom prst="bentConnector2">
            <a:avLst/>
          </a:prstGeom>
          <a:ln w="31750" cap="rnd">
            <a:solidFill>
              <a:schemeClr val="accent6"/>
            </a:solidFill>
            <a:prstDash val="sysDot"/>
            <a:round/>
            <a:tailEnd type="arrow" w="med" len="med"/>
          </a:ln>
        </p:spPr>
        <p:style>
          <a:lnRef idx="0">
            <a:srgbClr val="FFFFFF"/>
          </a:lnRef>
          <a:fillRef idx="0">
            <a:srgbClr val="FFFFFF"/>
          </a:fillRef>
          <a:effectRef idx="0">
            <a:srgbClr val="FFFFFF"/>
          </a:effectRef>
          <a:fontRef idx="minor">
            <a:schemeClr val="tx1"/>
          </a:fontRef>
        </p:style>
      </p:cxnSp>
      <p:sp>
        <p:nvSpPr>
          <p:cNvPr id="43" name="Text Box 42"/>
          <p:cNvSpPr txBox="1"/>
          <p:nvPr/>
        </p:nvSpPr>
        <p:spPr>
          <a:xfrm>
            <a:off x="2404745" y="5706745"/>
            <a:ext cx="2206625" cy="337185"/>
          </a:xfrm>
          <a:prstGeom prst="rect">
            <a:avLst/>
          </a:prstGeom>
          <a:noFill/>
        </p:spPr>
        <p:txBody>
          <a:bodyPr wrap="square" rtlCol="0">
            <a:spAutoFit/>
          </a:bodyPr>
          <a:p>
            <a:r>
              <a:rPr lang="en-US" sz="1600" i="1" u="sng">
                <a:effectLst>
                  <a:outerShdw blurRad="38100" dist="38100" dir="2700000" algn="tl">
                    <a:srgbClr val="000000">
                      <a:alpha val="43137"/>
                    </a:srgbClr>
                  </a:outerShdw>
                </a:effectLst>
              </a:rPr>
              <a:t>latest success: chk-1</a:t>
            </a:r>
            <a:endParaRPr lang="en-US" sz="1600" i="1" u="sng">
              <a:effectLst>
                <a:outerShdw blurRad="38100" dist="38100" dir="2700000" algn="tl">
                  <a:srgbClr val="000000">
                    <a:alpha val="43137"/>
                  </a:srgbClr>
                </a:outerShdw>
              </a:effectLst>
            </a:endParaRPr>
          </a:p>
        </p:txBody>
      </p:sp>
      <p:cxnSp>
        <p:nvCxnSpPr>
          <p:cNvPr id="44" name="Straight Arrow Connector 43"/>
          <p:cNvCxnSpPr/>
          <p:nvPr/>
        </p:nvCxnSpPr>
        <p:spPr>
          <a:xfrm>
            <a:off x="2190115" y="2425065"/>
            <a:ext cx="445770" cy="1199515"/>
          </a:xfrm>
          <a:prstGeom prst="straightConnector1">
            <a:avLst/>
          </a:prstGeom>
          <a:ln w="31750">
            <a:gradFill>
              <a:gsLst>
                <a:gs pos="0">
                  <a:schemeClr val="accent2">
                    <a:hueOff val="-4200000"/>
                  </a:schemeClr>
                </a:gs>
                <a:gs pos="100000">
                  <a:schemeClr val="accent2"/>
                </a:gs>
              </a:gsLst>
            </a:gradFill>
            <a:tailEnd type="arrow" w="med" len="med"/>
          </a:ln>
        </p:spPr>
        <p:style>
          <a:lnRef idx="0">
            <a:srgbClr val="FFFFFF"/>
          </a:lnRef>
          <a:fillRef idx="0">
            <a:srgbClr val="FFFFFF"/>
          </a:fillRef>
          <a:effectRef idx="0">
            <a:srgbClr val="FFFFFF"/>
          </a:effectRef>
          <a:fontRef idx="minor">
            <a:schemeClr val="tx1"/>
          </a:fontRef>
        </p:style>
      </p:cxnSp>
      <p:cxnSp>
        <p:nvCxnSpPr>
          <p:cNvPr id="45" name="Straight Arrow Connector 44"/>
          <p:cNvCxnSpPr>
            <a:stCxn id="5" idx="5"/>
          </p:cNvCxnSpPr>
          <p:nvPr/>
        </p:nvCxnSpPr>
        <p:spPr>
          <a:xfrm>
            <a:off x="2600960" y="2325370"/>
            <a:ext cx="2149475" cy="1207135"/>
          </a:xfrm>
          <a:prstGeom prst="straightConnector1">
            <a:avLst/>
          </a:prstGeom>
          <a:ln w="31750">
            <a:gradFill>
              <a:gsLst>
                <a:gs pos="0">
                  <a:schemeClr val="accent2">
                    <a:hueOff val="-4200000"/>
                  </a:schemeClr>
                </a:gs>
                <a:gs pos="100000">
                  <a:schemeClr val="accent2"/>
                </a:gs>
              </a:gsLst>
            </a:gradFill>
            <a:tailEnd type="arrow" w="med" len="med"/>
          </a:ln>
        </p:spPr>
        <p:style>
          <a:lnRef idx="0">
            <a:srgbClr val="FFFFFF"/>
          </a:lnRef>
          <a:fillRef idx="0">
            <a:srgbClr val="FFFFFF"/>
          </a:fillRef>
          <a:effectRef idx="0">
            <a:srgbClr val="FFFFFF"/>
          </a:effectRef>
          <a:fontRef idx="minor">
            <a:schemeClr val="tx1"/>
          </a:fontRef>
        </p:style>
      </p:cxnSp>
      <p:cxnSp>
        <p:nvCxnSpPr>
          <p:cNvPr id="46" name="Straight Arrow Connector 45"/>
          <p:cNvCxnSpPr>
            <a:stCxn id="5" idx="6"/>
          </p:cNvCxnSpPr>
          <p:nvPr/>
        </p:nvCxnSpPr>
        <p:spPr>
          <a:xfrm>
            <a:off x="2772410" y="2077085"/>
            <a:ext cx="4222115" cy="1478280"/>
          </a:xfrm>
          <a:prstGeom prst="straightConnector1">
            <a:avLst/>
          </a:prstGeom>
          <a:ln w="31750">
            <a:gradFill>
              <a:gsLst>
                <a:gs pos="0">
                  <a:schemeClr val="accent2">
                    <a:hueOff val="-4200000"/>
                  </a:schemeClr>
                </a:gs>
                <a:gs pos="100000">
                  <a:schemeClr val="accent2"/>
                </a:gs>
              </a:gsLst>
            </a:gradFill>
            <a:tailEnd type="arrow" w="med" len="med"/>
          </a:ln>
        </p:spPr>
        <p:style>
          <a:lnRef idx="0">
            <a:srgbClr val="FFFFFF"/>
          </a:lnRef>
          <a:fillRef idx="0">
            <a:srgbClr val="FFFFFF"/>
          </a:fillRef>
          <a:effectRef idx="0">
            <a:srgbClr val="FFFFFF"/>
          </a:effectRef>
          <a:fontRef idx="minor">
            <a:schemeClr val="tx1"/>
          </a:fontRef>
        </p:style>
      </p:cxnSp>
      <p:cxnSp>
        <p:nvCxnSpPr>
          <p:cNvPr id="47" name="Straight Arrow Connector 46"/>
          <p:cNvCxnSpPr>
            <a:stCxn id="5" idx="6"/>
          </p:cNvCxnSpPr>
          <p:nvPr/>
        </p:nvCxnSpPr>
        <p:spPr>
          <a:xfrm>
            <a:off x="2772410" y="2077085"/>
            <a:ext cx="6551930" cy="1493520"/>
          </a:xfrm>
          <a:prstGeom prst="straightConnector1">
            <a:avLst/>
          </a:prstGeom>
          <a:ln w="31750">
            <a:gradFill>
              <a:gsLst>
                <a:gs pos="0">
                  <a:schemeClr val="accent2">
                    <a:hueOff val="-4200000"/>
                  </a:schemeClr>
                </a:gs>
                <a:gs pos="100000">
                  <a:schemeClr val="accent2"/>
                </a:gs>
              </a:gsLst>
            </a:gradFill>
            <a:tailEnd type="arrow" w="med" len="med"/>
          </a:ln>
        </p:spPr>
        <p:style>
          <a:lnRef idx="0">
            <a:srgbClr val="FFFFFF"/>
          </a:lnRef>
          <a:fillRef idx="0">
            <a:srgbClr val="FFFFFF"/>
          </a:fillRef>
          <a:effectRef idx="0">
            <a:srgbClr val="FFFFFF"/>
          </a:effectRef>
          <a:fontRef idx="minor">
            <a:schemeClr val="tx1"/>
          </a:fontRef>
        </p:style>
      </p:cxnSp>
      <p:sp>
        <p:nvSpPr>
          <p:cNvPr id="48" name="Text Box 47"/>
          <p:cNvSpPr txBox="1"/>
          <p:nvPr/>
        </p:nvSpPr>
        <p:spPr>
          <a:xfrm>
            <a:off x="1792605" y="2778760"/>
            <a:ext cx="808355" cy="306705"/>
          </a:xfrm>
          <a:prstGeom prst="rect">
            <a:avLst/>
          </a:prstGeom>
          <a:noFill/>
        </p:spPr>
        <p:txBody>
          <a:bodyPr wrap="square" rtlCol="0">
            <a:spAutoFit/>
          </a:bodyPr>
          <a:p>
            <a:r>
              <a:rPr lang="en-US" sz="1400" i="1" u="sng">
                <a:solidFill>
                  <a:srgbClr val="FF0000"/>
                </a:solidFill>
                <a:effectLst>
                  <a:outerShdw blurRad="38100" dist="38100" dir="2700000" algn="tl">
                    <a:srgbClr val="000000">
                      <a:alpha val="43137"/>
                    </a:srgbClr>
                  </a:outerShdw>
                </a:effectLst>
              </a:rPr>
              <a:t>callback</a:t>
            </a:r>
            <a:endParaRPr lang="en-US" sz="1400" i="1" u="sng">
              <a:solidFill>
                <a:srgbClr val="FF0000"/>
              </a:solidFill>
              <a:effectLst>
                <a:outerShdw blurRad="38100" dist="38100" dir="2700000" algn="tl">
                  <a:srgbClr val="000000">
                    <a:alpha val="43137"/>
                  </a:srgbClr>
                </a:outerShdw>
              </a:effectLst>
            </a:endParaRPr>
          </a:p>
        </p:txBody>
      </p:sp>
      <p:sp>
        <p:nvSpPr>
          <p:cNvPr id="49" name="Text Box 48"/>
          <p:cNvSpPr txBox="1"/>
          <p:nvPr/>
        </p:nvSpPr>
        <p:spPr>
          <a:xfrm>
            <a:off x="7660005" y="3085465"/>
            <a:ext cx="808355" cy="306705"/>
          </a:xfrm>
          <a:prstGeom prst="rect">
            <a:avLst/>
          </a:prstGeom>
          <a:noFill/>
        </p:spPr>
        <p:txBody>
          <a:bodyPr wrap="square" rtlCol="0">
            <a:spAutoFit/>
          </a:bodyPr>
          <a:p>
            <a:r>
              <a:rPr lang="en-US" sz="1400" i="1" u="sng">
                <a:solidFill>
                  <a:srgbClr val="FF0000"/>
                </a:solidFill>
                <a:effectLst>
                  <a:outerShdw blurRad="38100" dist="38100" dir="2700000" algn="tl">
                    <a:srgbClr val="000000">
                      <a:alpha val="43137"/>
                    </a:srgbClr>
                  </a:outerShdw>
                </a:effectLst>
              </a:rPr>
              <a:t>callback</a:t>
            </a:r>
            <a:endParaRPr lang="en-US" sz="1400" i="1" u="sng">
              <a:solidFill>
                <a:srgbClr val="FF0000"/>
              </a:solidFill>
              <a:effectLst>
                <a:outerShdw blurRad="38100" dist="38100" dir="2700000" algn="tl">
                  <a:srgbClr val="000000">
                    <a:alpha val="43137"/>
                  </a:srgbClr>
                </a:outerShdw>
              </a:effectLst>
            </a:endParaRPr>
          </a:p>
        </p:txBody>
      </p:sp>
      <p:sp>
        <p:nvSpPr>
          <p:cNvPr id="50" name="Text Box 49"/>
          <p:cNvSpPr txBox="1"/>
          <p:nvPr/>
        </p:nvSpPr>
        <p:spPr>
          <a:xfrm>
            <a:off x="5394325" y="2990215"/>
            <a:ext cx="808355" cy="306705"/>
          </a:xfrm>
          <a:prstGeom prst="rect">
            <a:avLst/>
          </a:prstGeom>
          <a:noFill/>
        </p:spPr>
        <p:txBody>
          <a:bodyPr wrap="square" rtlCol="0">
            <a:spAutoFit/>
          </a:bodyPr>
          <a:p>
            <a:r>
              <a:rPr lang="en-US" sz="1400" i="1" u="sng">
                <a:solidFill>
                  <a:srgbClr val="FF0000"/>
                </a:solidFill>
                <a:effectLst>
                  <a:outerShdw blurRad="38100" dist="38100" dir="2700000" algn="tl">
                    <a:srgbClr val="000000">
                      <a:alpha val="43137"/>
                    </a:srgbClr>
                  </a:outerShdw>
                </a:effectLst>
              </a:rPr>
              <a:t>callback</a:t>
            </a:r>
            <a:endParaRPr lang="en-US" sz="1400" i="1" u="sng">
              <a:solidFill>
                <a:srgbClr val="FF0000"/>
              </a:solidFill>
              <a:effectLst>
                <a:outerShdw blurRad="38100" dist="38100" dir="2700000" algn="tl">
                  <a:srgbClr val="000000">
                    <a:alpha val="43137"/>
                  </a:srgbClr>
                </a:outerShdw>
              </a:effectLst>
            </a:endParaRPr>
          </a:p>
        </p:txBody>
      </p:sp>
      <p:sp>
        <p:nvSpPr>
          <p:cNvPr id="51" name="Text Box 50"/>
          <p:cNvSpPr txBox="1"/>
          <p:nvPr/>
        </p:nvSpPr>
        <p:spPr>
          <a:xfrm>
            <a:off x="3803015" y="2990215"/>
            <a:ext cx="808355" cy="306705"/>
          </a:xfrm>
          <a:prstGeom prst="rect">
            <a:avLst/>
          </a:prstGeom>
          <a:noFill/>
        </p:spPr>
        <p:txBody>
          <a:bodyPr wrap="square" rtlCol="0">
            <a:spAutoFit/>
          </a:bodyPr>
          <a:p>
            <a:r>
              <a:rPr lang="en-US" sz="1400" i="1" u="sng">
                <a:solidFill>
                  <a:srgbClr val="FF0000"/>
                </a:solidFill>
                <a:effectLst>
                  <a:outerShdw blurRad="38100" dist="38100" dir="2700000" algn="tl">
                    <a:srgbClr val="000000">
                      <a:alpha val="43137"/>
                    </a:srgbClr>
                  </a:outerShdw>
                </a:effectLst>
              </a:rPr>
              <a:t>callback</a:t>
            </a:r>
            <a:endParaRPr lang="en-US" sz="1400" i="1" u="sng">
              <a:solidFill>
                <a:srgbClr val="FF0000"/>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Effect transition="in" filter="fade">
                                      <p:cBhvr>
                                        <p:cTn id="24" dur="500"/>
                                        <p:tgtEl>
                                          <p:spTgt spid="10"/>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fltVal val="0"/>
                                          </p:val>
                                        </p:tav>
                                        <p:tav tm="100000">
                                          <p:val>
                                            <p:strVal val="#ppt_h"/>
                                          </p:val>
                                        </p:tav>
                                      </p:tavLst>
                                    </p:anim>
                                    <p:animEffect transition="in" filter="fade">
                                      <p:cBhvr>
                                        <p:cTn id="29" dur="500"/>
                                        <p:tgtEl>
                                          <p:spTgt spid="11"/>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p:cTn id="32" dur="500" fill="hold"/>
                                        <p:tgtEl>
                                          <p:spTgt spid="12"/>
                                        </p:tgtEl>
                                        <p:attrNameLst>
                                          <p:attrName>ppt_w</p:attrName>
                                        </p:attrNameLst>
                                      </p:cBhvr>
                                      <p:tavLst>
                                        <p:tav tm="0">
                                          <p:val>
                                            <p:fltVal val="0"/>
                                          </p:val>
                                        </p:tav>
                                        <p:tav tm="100000">
                                          <p:val>
                                            <p:strVal val="#ppt_w"/>
                                          </p:val>
                                        </p:tav>
                                      </p:tavLst>
                                    </p:anim>
                                    <p:anim calcmode="lin" valueType="num">
                                      <p:cBhvr>
                                        <p:cTn id="33" dur="500" fill="hold"/>
                                        <p:tgtEl>
                                          <p:spTgt spid="12"/>
                                        </p:tgtEl>
                                        <p:attrNameLst>
                                          <p:attrName>ppt_h</p:attrName>
                                        </p:attrNameLst>
                                      </p:cBhvr>
                                      <p:tavLst>
                                        <p:tav tm="0">
                                          <p:val>
                                            <p:fltVal val="0"/>
                                          </p:val>
                                        </p:tav>
                                        <p:tav tm="100000">
                                          <p:val>
                                            <p:strVal val="#ppt_h"/>
                                          </p:val>
                                        </p:tav>
                                      </p:tavLst>
                                    </p:anim>
                                    <p:animEffect transition="in" filter="fade">
                                      <p:cBhvr>
                                        <p:cTn id="34" dur="500"/>
                                        <p:tgtEl>
                                          <p:spTgt spid="12"/>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500" fill="hold"/>
                                        <p:tgtEl>
                                          <p:spTgt spid="13"/>
                                        </p:tgtEl>
                                        <p:attrNameLst>
                                          <p:attrName>ppt_w</p:attrName>
                                        </p:attrNameLst>
                                      </p:cBhvr>
                                      <p:tavLst>
                                        <p:tav tm="0">
                                          <p:val>
                                            <p:fltVal val="0"/>
                                          </p:val>
                                        </p:tav>
                                        <p:tav tm="100000">
                                          <p:val>
                                            <p:strVal val="#ppt_w"/>
                                          </p:val>
                                        </p:tav>
                                      </p:tavLst>
                                    </p:anim>
                                    <p:anim calcmode="lin" valueType="num">
                                      <p:cBhvr>
                                        <p:cTn id="38" dur="500" fill="hold"/>
                                        <p:tgtEl>
                                          <p:spTgt spid="13"/>
                                        </p:tgtEl>
                                        <p:attrNameLst>
                                          <p:attrName>ppt_h</p:attrName>
                                        </p:attrNameLst>
                                      </p:cBhvr>
                                      <p:tavLst>
                                        <p:tav tm="0">
                                          <p:val>
                                            <p:fltVal val="0"/>
                                          </p:val>
                                        </p:tav>
                                        <p:tav tm="100000">
                                          <p:val>
                                            <p:strVal val="#ppt_h"/>
                                          </p:val>
                                        </p:tav>
                                      </p:tavLst>
                                    </p:anim>
                                    <p:animEffect transition="in" filter="fade">
                                      <p:cBhvr>
                                        <p:cTn id="39" dur="500"/>
                                        <p:tgtEl>
                                          <p:spTgt spid="13"/>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5"/>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2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9"/>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0"/>
                                        </p:tgtEl>
                                        <p:attrNameLst>
                                          <p:attrName>style.visibility</p:attrName>
                                        </p:attrNameLst>
                                      </p:cBhvr>
                                      <p:to>
                                        <p:strVal val="visible"/>
                                      </p:to>
                                    </p:set>
                                  </p:childTnLst>
                                </p:cTn>
                              </p:par>
                              <p:par>
                                <p:cTn id="93" presetID="1" presetClass="entr" presetSubtype="0" fill="hold" nodeType="withEffect">
                                  <p:stCondLst>
                                    <p:cond delay="200"/>
                                  </p:stCondLst>
                                  <p:childTnLst>
                                    <p:set>
                                      <p:cBhvr>
                                        <p:cTn id="94" dur="1" fill="hold">
                                          <p:stCondLst>
                                            <p:cond delay="0"/>
                                          </p:stCondLst>
                                        </p:cTn>
                                        <p:tgtEl>
                                          <p:spTgt spid="31"/>
                                        </p:tgtEl>
                                        <p:attrNameLst>
                                          <p:attrName>style.visibility</p:attrName>
                                        </p:attrNameLst>
                                      </p:cBhvr>
                                      <p:to>
                                        <p:strVal val="visible"/>
                                      </p:to>
                                    </p:set>
                                  </p:childTnLst>
                                </p:cTn>
                              </p:par>
                              <p:par>
                                <p:cTn id="95" presetID="1" presetClass="entr" presetSubtype="0" fill="hold" grpId="0" nodeType="withEffect">
                                  <p:stCondLst>
                                    <p:cond delay="400"/>
                                  </p:stCondLst>
                                  <p:childTnLst>
                                    <p:set>
                                      <p:cBhvr>
                                        <p:cTn id="96" dur="1" fill="hold">
                                          <p:stCondLst>
                                            <p:cond delay="0"/>
                                          </p:stCondLst>
                                        </p:cTn>
                                        <p:tgtEl>
                                          <p:spTgt spid="32"/>
                                        </p:tgtEl>
                                        <p:attrNameLst>
                                          <p:attrName>style.visibility</p:attrName>
                                        </p:attrNameLst>
                                      </p:cBhvr>
                                      <p:to>
                                        <p:strVal val="visible"/>
                                      </p:to>
                                    </p:set>
                                  </p:childTnLst>
                                </p:cTn>
                              </p:par>
                              <p:par>
                                <p:cTn id="97" presetID="1" presetClass="entr" presetSubtype="0" fill="hold" nodeType="withEffect">
                                  <p:stCondLst>
                                    <p:cond delay="600"/>
                                  </p:stCondLst>
                                  <p:childTnLst>
                                    <p:set>
                                      <p:cBhvr>
                                        <p:cTn id="98" dur="1" fill="hold">
                                          <p:stCondLst>
                                            <p:cond delay="0"/>
                                          </p:stCondLst>
                                        </p:cTn>
                                        <p:tgtEl>
                                          <p:spTgt spid="33"/>
                                        </p:tgtEl>
                                        <p:attrNameLst>
                                          <p:attrName>style.visibility</p:attrName>
                                        </p:attrNameLst>
                                      </p:cBhvr>
                                      <p:to>
                                        <p:strVal val="visible"/>
                                      </p:to>
                                    </p:set>
                                  </p:childTnLst>
                                </p:cTn>
                              </p:par>
                              <p:par>
                                <p:cTn id="99" presetID="1" presetClass="entr" presetSubtype="0" fill="hold" grpId="0" nodeType="withEffect">
                                  <p:stCondLst>
                                    <p:cond delay="700"/>
                                  </p:stCondLst>
                                  <p:childTnLst>
                                    <p:set>
                                      <p:cBhvr>
                                        <p:cTn id="100" dur="1" fill="hold">
                                          <p:stCondLst>
                                            <p:cond delay="0"/>
                                          </p:stCondLst>
                                        </p:cTn>
                                        <p:tgtEl>
                                          <p:spTgt spid="36"/>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37"/>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38"/>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39"/>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40"/>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41"/>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nodeType="clickEffect">
                                  <p:stCondLst>
                                    <p:cond delay="0"/>
                                  </p:stCondLst>
                                  <p:childTnLst>
                                    <p:set>
                                      <p:cBhvr>
                                        <p:cTn id="118" dur="1" fill="hold">
                                          <p:stCondLst>
                                            <p:cond delay="0"/>
                                          </p:stCondLst>
                                        </p:cTn>
                                        <p:tgtEl>
                                          <p:spTgt spid="43">
                                            <p:txEl>
                                              <p:pRg st="0" end="0"/>
                                            </p:txEl>
                                          </p:spTgt>
                                        </p:tgtEl>
                                        <p:attrNameLst>
                                          <p:attrName>style.visibility</p:attrName>
                                        </p:attrNameLst>
                                      </p:cBhvr>
                                      <p:to>
                                        <p:strVal val="visible"/>
                                      </p:to>
                                    </p:set>
                                    <p:anim calcmode="lin" valueType="num">
                                      <p:cBhvr additive="base">
                                        <p:cTn id="119"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120" dur="500" fill="hold"/>
                                        <p:tgtEl>
                                          <p:spTgt spid="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49"/>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47"/>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46"/>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50"/>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51"/>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45"/>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44"/>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9" grpId="0" animBg="1"/>
      <p:bldP spid="10" grpId="0"/>
      <p:bldP spid="11" grpId="0" animBg="1"/>
      <p:bldP spid="12" grpId="0" animBg="1"/>
      <p:bldP spid="13" grpId="0" animBg="1"/>
      <p:bldP spid="14" grpId="0" animBg="1"/>
      <p:bldP spid="16" grpId="0"/>
      <p:bldP spid="18" grpId="0"/>
      <p:bldP spid="20" grpId="0"/>
      <p:bldP spid="22" grpId="0"/>
      <p:bldP spid="23" grpId="0"/>
      <p:bldP spid="26" grpId="0"/>
      <p:bldP spid="28" grpId="0"/>
      <p:bldP spid="29" grpId="0"/>
      <p:bldP spid="32" grpId="0"/>
      <p:bldP spid="36" grpId="0"/>
      <p:bldP spid="37" grpId="0"/>
      <p:bldP spid="40" grpId="0"/>
      <p:bldP spid="49" grpId="0"/>
      <p:bldP spid="50" grpId="0"/>
      <p:bldP spid="51" grpId="0"/>
      <p:bldP spid="48"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8582025" cy="960755"/>
          </a:xfrm>
        </p:spPr>
        <p:txBody>
          <a:bodyPr>
            <a:normAutofit/>
          </a:bodyPr>
          <a:p>
            <a:r>
              <a:rPr lang="en-US" sz="4000">
                <a:ea typeface="+mn-ea"/>
                <a:sym typeface="+mn-ea"/>
              </a:rPr>
              <a:t>Checkpoint Configuration</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35" name="Content Placeholder 34"/>
          <p:cNvSpPr/>
          <p:nvPr>
            <p:ph sz="half" idx="1"/>
          </p:nvPr>
        </p:nvSpPr>
        <p:spPr>
          <a:xfrm>
            <a:off x="600710" y="1428115"/>
            <a:ext cx="11219815" cy="5304155"/>
          </a:xfrm>
        </p:spPr>
        <p:txBody>
          <a:bodyPr>
            <a:noAutofit/>
          </a:bodyPr>
          <a:p>
            <a:pPr marL="342900" indent="-342900" algn="l" fontAlgn="base">
              <a:lnSpc>
                <a:spcPct val="100000"/>
              </a:lnSpc>
              <a:spcBef>
                <a:spcPts val="0"/>
              </a:spcBef>
              <a:buClrTx/>
              <a:buSzTx/>
              <a:buFont typeface="Wingdings" panose="05000000000000000000" charset="0"/>
              <a:buChar char="q"/>
            </a:pPr>
            <a:r>
              <a:rPr lang="en-US" sz="1600">
                <a:ea typeface="+mn-ea"/>
              </a:rPr>
              <a:t>checkpoint storage: You can set the location where checkpoint snapshots are made durable. By default Flink will use the JobManager’s heap. For production deployments it is recommended to instead use a durable filesystem. See checkpoint storage for more details on the available options for job-wide and cluster-wide configuration.</a:t>
            </a:r>
            <a:endParaRPr lang="en-US" sz="1600">
              <a:ea typeface="+mn-ea"/>
            </a:endParaRPr>
          </a:p>
          <a:p>
            <a:pPr marL="342900" indent="-342900" algn="l" fontAlgn="base">
              <a:lnSpc>
                <a:spcPct val="100000"/>
              </a:lnSpc>
              <a:spcBef>
                <a:spcPts val="0"/>
              </a:spcBef>
              <a:buClrTx/>
              <a:buSzTx/>
              <a:buFont typeface="Wingdings" panose="05000000000000000000" charset="0"/>
              <a:buChar char="q"/>
            </a:pPr>
            <a:r>
              <a:rPr lang="en-US" sz="1600">
                <a:ea typeface="+mn-ea"/>
              </a:rPr>
              <a:t>exactly-once vs. at-least-once: You can optionally pass a mode to the enableCheckpointing(n) method to choose between the two guarantee levels. Exactly-once is preferable for most applications. At-least-once may be relevant for certain super-low-latency (consistently few milliseconds) applications.</a:t>
            </a:r>
            <a:endParaRPr lang="en-US" sz="1600">
              <a:ea typeface="+mn-ea"/>
            </a:endParaRPr>
          </a:p>
          <a:p>
            <a:pPr marL="342900" indent="-342900" algn="l" fontAlgn="base">
              <a:lnSpc>
                <a:spcPct val="100000"/>
              </a:lnSpc>
              <a:spcBef>
                <a:spcPts val="0"/>
              </a:spcBef>
              <a:buClrTx/>
              <a:buSzTx/>
              <a:buFont typeface="Wingdings" panose="05000000000000000000" charset="0"/>
              <a:buChar char="q"/>
            </a:pPr>
            <a:r>
              <a:rPr lang="en-US" sz="1600">
                <a:ea typeface="+mn-ea"/>
              </a:rPr>
              <a:t>checkpoint timeout: The time after which a checkpoint-in-progress is aborted, if it did not complete by then.</a:t>
            </a:r>
            <a:endParaRPr lang="en-US" sz="1600">
              <a:ea typeface="+mn-ea"/>
            </a:endParaRPr>
          </a:p>
          <a:p>
            <a:pPr marL="342900" indent="-342900" algn="l" fontAlgn="base">
              <a:lnSpc>
                <a:spcPct val="100000"/>
              </a:lnSpc>
              <a:spcBef>
                <a:spcPts val="0"/>
              </a:spcBef>
              <a:buClrTx/>
              <a:buSzTx/>
              <a:buFont typeface="Wingdings" panose="05000000000000000000" charset="0"/>
              <a:buChar char="q"/>
            </a:pPr>
            <a:r>
              <a:rPr lang="en-US" sz="1600">
                <a:ea typeface="+mn-ea"/>
              </a:rPr>
              <a:t>minimum time between checkpoints: To make sure that the streaming application makes a certain amount of progress between checkpoints, one can define how much time needs to pass between checkpoints. If this value is set for example to 5000, the next checkpoint will be started no sooner than 5 seconds after the previous checkpoint completed, regardless of the checkpoint duration and the checkpoint interval. Note that this implies that the checkpoint interval will never be smaller than this parameter.</a:t>
            </a:r>
            <a:endParaRPr lang="en-US" sz="1600">
              <a:ea typeface="+mn-ea"/>
            </a:endParaRPr>
          </a:p>
          <a:p>
            <a:pPr marL="342900" indent="-342900" algn="l" fontAlgn="base">
              <a:lnSpc>
                <a:spcPct val="100000"/>
              </a:lnSpc>
              <a:spcBef>
                <a:spcPts val="0"/>
              </a:spcBef>
              <a:buClrTx/>
              <a:buSzTx/>
              <a:buFont typeface="Wingdings" panose="05000000000000000000" charset="0"/>
              <a:buChar char="q"/>
            </a:pPr>
            <a:r>
              <a:rPr lang="en-US" sz="1600">
                <a:ea typeface="+mn-ea"/>
              </a:rPr>
              <a:t>tolerable checkpoint failure number: This defines how many consecutive checkpoint failures will be tolerated, before the whole job is failed over. The default value is 0, which means no checkpoint failures will be tolerated, and the job will fail on first reported checkpoint failure.</a:t>
            </a:r>
            <a:endParaRPr lang="en-US" sz="1600">
              <a:ea typeface="+mn-ea"/>
            </a:endParaRPr>
          </a:p>
          <a:p>
            <a:pPr marL="342900" indent="-342900" algn="l" fontAlgn="base">
              <a:lnSpc>
                <a:spcPct val="100000"/>
              </a:lnSpc>
              <a:spcBef>
                <a:spcPts val="0"/>
              </a:spcBef>
              <a:buClrTx/>
              <a:buSzTx/>
              <a:buFont typeface="Wingdings" panose="05000000000000000000" charset="0"/>
              <a:buChar char="q"/>
            </a:pPr>
            <a:r>
              <a:rPr lang="en-US" sz="1600">
                <a:ea typeface="+mn-ea"/>
              </a:rPr>
              <a:t>number of concurrent checkpoints: By default, the system will not trigger another checkpoint while one is still in progress.</a:t>
            </a:r>
            <a:endParaRPr lang="en-US" sz="1600">
              <a:ea typeface="+mn-ea"/>
            </a:endParaRPr>
          </a:p>
          <a:p>
            <a:pPr marL="342900" indent="-342900" algn="l" fontAlgn="base">
              <a:lnSpc>
                <a:spcPct val="100000"/>
              </a:lnSpc>
              <a:spcBef>
                <a:spcPts val="0"/>
              </a:spcBef>
              <a:buClrTx/>
              <a:buSzTx/>
              <a:buFont typeface="Wingdings" panose="05000000000000000000" charset="0"/>
              <a:buChar char="q"/>
            </a:pPr>
            <a:r>
              <a:rPr lang="en-US" sz="1600">
                <a:ea typeface="+mn-ea"/>
              </a:rPr>
              <a:t>externalized checkpoints: You can configure periodic checkpoints to be persisted externally. Externalized checkpoints write their meta data out to persistent storage and are not automatically cleaned up when the job fails. </a:t>
            </a:r>
            <a:endParaRPr lang="en-US" sz="1600">
              <a:ea typeface="+mn-ea"/>
            </a:endParaRPr>
          </a:p>
          <a:p>
            <a:pPr marL="342900" indent="-342900" algn="l" fontAlgn="base">
              <a:lnSpc>
                <a:spcPct val="100000"/>
              </a:lnSpc>
              <a:spcBef>
                <a:spcPts val="0"/>
              </a:spcBef>
              <a:buClrTx/>
              <a:buSzTx/>
              <a:buFont typeface="Wingdings" panose="05000000000000000000" charset="0"/>
              <a:buChar char="q"/>
            </a:pPr>
            <a:r>
              <a:rPr lang="en-US" sz="1600">
                <a:ea typeface="+mn-ea"/>
              </a:rPr>
              <a:t>unaligned checkpoints: You can enable unaligned checkpoints to greatly reduce checkpointing times under backpressure. This only works for exactly-once checkpoints and with one concurrent checkpoint.</a:t>
            </a:r>
            <a:endParaRPr lang="en-US" sz="1600">
              <a:ea typeface="+mn-ea"/>
            </a:endParaRPr>
          </a:p>
          <a:p>
            <a:pPr marL="342900" indent="-342900" algn="l" fontAlgn="base">
              <a:lnSpc>
                <a:spcPct val="100000"/>
              </a:lnSpc>
              <a:spcBef>
                <a:spcPts val="0"/>
              </a:spcBef>
              <a:buClrTx/>
              <a:buSzTx/>
              <a:buFont typeface="Wingdings" panose="05000000000000000000" charset="0"/>
              <a:buChar char="q"/>
            </a:pPr>
            <a:r>
              <a:rPr lang="en-US" sz="1600">
                <a:ea typeface="+mn-ea"/>
              </a:rPr>
              <a:t>checkpoints with finished tasks: By default Flink will continue performing checkpoints even if parts of the DAG have finished processing all of their records. Please refer to important considerations for details.</a:t>
            </a:r>
            <a:endParaRPr lang="en-US" sz="1600">
              <a:ea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8582025" cy="960755"/>
          </a:xfrm>
        </p:spPr>
        <p:txBody>
          <a:bodyPr>
            <a:normAutofit/>
          </a:bodyPr>
          <a:p>
            <a:r>
              <a:rPr lang="en-US" sz="4000">
                <a:sym typeface="+mn-ea"/>
              </a:rPr>
              <a:t>Checkpoint barrier alignment</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3" name="Oval 2"/>
          <p:cNvSpPr/>
          <p:nvPr/>
        </p:nvSpPr>
        <p:spPr>
          <a:xfrm>
            <a:off x="722630" y="2262505"/>
            <a:ext cx="1583690" cy="1199515"/>
          </a:xfrm>
          <a:prstGeom prst="ellipse">
            <a:avLst/>
          </a:prstGeom>
        </p:spPr>
        <p:style>
          <a:lnRef idx="2">
            <a:schemeClr val="lt1"/>
          </a:lnRef>
          <a:fillRef idx="1">
            <a:schemeClr val="accent2"/>
          </a:fillRef>
          <a:effectRef idx="1">
            <a:schemeClr val="accent2"/>
          </a:effectRef>
          <a:fontRef idx="minor">
            <a:schemeClr val="lt1"/>
          </a:fontRef>
        </p:style>
        <p:txBody>
          <a:bodyPr rtlCol="0" anchor="ctr"/>
          <a:p>
            <a:pPr algn="ctr"/>
            <a:r>
              <a:rPr lang="en-US" sz="1400" b="1">
                <a:effectLst>
                  <a:outerShdw blurRad="38100" dist="38100" dir="2700000" algn="tl">
                    <a:srgbClr val="000000">
                      <a:alpha val="43137"/>
                    </a:srgbClr>
                  </a:outerShdw>
                </a:effectLst>
              </a:rPr>
              <a:t>Upstream-1</a:t>
            </a:r>
            <a:endParaRPr lang="en-US" sz="1400" b="1">
              <a:effectLst>
                <a:outerShdw blurRad="38100" dist="38100" dir="2700000" algn="tl">
                  <a:srgbClr val="000000">
                    <a:alpha val="43137"/>
                  </a:srgbClr>
                </a:outerShdw>
              </a:effectLst>
            </a:endParaRPr>
          </a:p>
        </p:txBody>
      </p:sp>
      <p:sp>
        <p:nvSpPr>
          <p:cNvPr id="5" name="Oval 4"/>
          <p:cNvSpPr/>
          <p:nvPr/>
        </p:nvSpPr>
        <p:spPr>
          <a:xfrm>
            <a:off x="722630" y="3959860"/>
            <a:ext cx="1583690" cy="1199515"/>
          </a:xfrm>
          <a:prstGeom prst="ellipse">
            <a:avLst/>
          </a:prstGeom>
        </p:spPr>
        <p:style>
          <a:lnRef idx="2">
            <a:schemeClr val="lt1"/>
          </a:lnRef>
          <a:fillRef idx="1">
            <a:schemeClr val="accent2"/>
          </a:fillRef>
          <a:effectRef idx="1">
            <a:schemeClr val="accent2"/>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400" b="1">
                <a:effectLst>
                  <a:outerShdw blurRad="38100" dist="38100" dir="2700000" algn="tl">
                    <a:srgbClr val="000000">
                      <a:alpha val="43137"/>
                    </a:srgbClr>
                  </a:outerShdw>
                </a:effectLst>
                <a:sym typeface="+mn-ea"/>
              </a:rPr>
              <a:t>Upstream-</a:t>
            </a:r>
            <a:r>
              <a:rPr lang="en-US" sz="1400" b="1">
                <a:effectLst>
                  <a:outerShdw blurRad="38100" dist="38100" dir="2700000" algn="tl">
                    <a:srgbClr val="000000">
                      <a:alpha val="43137"/>
                    </a:srgbClr>
                  </a:outerShdw>
                </a:effectLst>
                <a:sym typeface="+mn-ea"/>
              </a:rPr>
              <a:t>2</a:t>
            </a:r>
            <a:endParaRPr lang="en-US" sz="1400" b="1">
              <a:effectLst>
                <a:outerShdw blurRad="38100" dist="38100" dir="2700000" algn="tl">
                  <a:srgbClr val="000000">
                    <a:alpha val="43137"/>
                  </a:srgbClr>
                </a:outerShdw>
              </a:effectLst>
              <a:sym typeface="+mn-ea"/>
            </a:endParaRPr>
          </a:p>
        </p:txBody>
      </p:sp>
      <p:sp>
        <p:nvSpPr>
          <p:cNvPr id="6" name="Oval 5"/>
          <p:cNvSpPr/>
          <p:nvPr/>
        </p:nvSpPr>
        <p:spPr>
          <a:xfrm>
            <a:off x="5551805" y="2964180"/>
            <a:ext cx="2044065" cy="1628775"/>
          </a:xfrm>
          <a:prstGeom prst="ellipse">
            <a:avLst/>
          </a:prstGeom>
        </p:spPr>
        <p:style>
          <a:lnRef idx="2">
            <a:schemeClr val="lt1"/>
          </a:lnRef>
          <a:fillRef idx="1">
            <a:schemeClr val="accent2"/>
          </a:fillRef>
          <a:effectRef idx="1">
            <a:schemeClr val="accent2"/>
          </a:effectRef>
          <a:fontRef idx="minor">
            <a:schemeClr val="lt1"/>
          </a:fontRef>
        </p:style>
        <p:txBody>
          <a:bodyPr rtlCol="0" anchor="ctr"/>
          <a:p>
            <a:pPr algn="ctr"/>
            <a:r>
              <a:rPr lang="en-US" i="1">
                <a:effectLst>
                  <a:outerShdw blurRad="38100" dist="38100" dir="2700000" algn="tl">
                    <a:srgbClr val="000000">
                      <a:alpha val="43137"/>
                    </a:srgbClr>
                  </a:outerShdw>
                </a:effectLst>
              </a:rPr>
              <a:t>Operator</a:t>
            </a:r>
            <a:endParaRPr lang="en-US" i="1">
              <a:effectLst>
                <a:outerShdw blurRad="38100" dist="38100" dir="2700000" algn="tl">
                  <a:srgbClr val="000000">
                    <a:alpha val="43137"/>
                  </a:srgbClr>
                </a:outerShdw>
              </a:effectLst>
            </a:endParaRPr>
          </a:p>
        </p:txBody>
      </p:sp>
      <p:sp>
        <p:nvSpPr>
          <p:cNvPr id="7" name="Flowchart: Magnetic Disk 6"/>
          <p:cNvSpPr/>
          <p:nvPr/>
        </p:nvSpPr>
        <p:spPr>
          <a:xfrm>
            <a:off x="6358255" y="4116705"/>
            <a:ext cx="737870" cy="368935"/>
          </a:xfrm>
          <a:prstGeom prst="flowChartMagneticDisk">
            <a:avLst/>
          </a:prstGeom>
          <a:ln>
            <a:solidFill>
              <a:schemeClr val="tx1"/>
            </a:solidFill>
            <a:prstDash val="sysDot"/>
          </a:ln>
        </p:spPr>
        <p:style>
          <a:lnRef idx="0">
            <a:srgbClr val="FFFFFF"/>
          </a:lnRef>
          <a:fillRef idx="1">
            <a:schemeClr val="accent6"/>
          </a:fillRef>
          <a:effectRef idx="0">
            <a:srgbClr val="FFFFFF"/>
          </a:effectRef>
          <a:fontRef idx="minor">
            <a:schemeClr val="lt1"/>
          </a:fontRef>
        </p:style>
        <p:txBody>
          <a:bodyPr rtlCol="0" anchor="ctr"/>
          <a:p>
            <a:pPr algn="ctr"/>
            <a:r>
              <a:rPr lang="en-US" sz="1600"/>
              <a:t>state</a:t>
            </a:r>
            <a:endParaRPr lang="en-US" sz="1600"/>
          </a:p>
        </p:txBody>
      </p:sp>
      <p:cxnSp>
        <p:nvCxnSpPr>
          <p:cNvPr id="8" name="Straight Connector 7"/>
          <p:cNvCxnSpPr>
            <a:endCxn id="6" idx="2"/>
          </p:cNvCxnSpPr>
          <p:nvPr/>
        </p:nvCxnSpPr>
        <p:spPr>
          <a:xfrm>
            <a:off x="1084580" y="3778250"/>
            <a:ext cx="4467225" cy="635"/>
          </a:xfrm>
          <a:prstGeom prst="line">
            <a:avLst/>
          </a:prstGeom>
          <a:ln w="6350" cap="flat" cmpd="sng" algn="ctr">
            <a:solidFill>
              <a:schemeClr val="accent2"/>
            </a:solidFill>
            <a:prstDash val="dash"/>
            <a:miter lim="800000"/>
          </a:ln>
        </p:spPr>
        <p:style>
          <a:lnRef idx="0">
            <a:schemeClr val="accent2"/>
          </a:lnRef>
          <a:fillRef idx="0">
            <a:srgbClr val="FFFFFF"/>
          </a:fillRef>
          <a:effectRef idx="0">
            <a:srgbClr val="FFFFFF"/>
          </a:effectRef>
          <a:fontRef idx="minor">
            <a:schemeClr val="tx1"/>
          </a:fontRef>
        </p:style>
      </p:cxnSp>
      <p:sp>
        <p:nvSpPr>
          <p:cNvPr id="9" name="Rectangles 8"/>
          <p:cNvSpPr/>
          <p:nvPr/>
        </p:nvSpPr>
        <p:spPr>
          <a:xfrm>
            <a:off x="4538345" y="3959860"/>
            <a:ext cx="361315" cy="45910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600"/>
              <a:t>b</a:t>
            </a:r>
            <a:endParaRPr lang="en-US" sz="1600"/>
          </a:p>
        </p:txBody>
      </p:sp>
      <p:sp>
        <p:nvSpPr>
          <p:cNvPr id="10" name="Rectangles 9"/>
          <p:cNvSpPr/>
          <p:nvPr/>
        </p:nvSpPr>
        <p:spPr>
          <a:xfrm>
            <a:off x="4972685" y="3959860"/>
            <a:ext cx="361315" cy="45910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600"/>
              <a:t>a</a:t>
            </a:r>
            <a:endParaRPr lang="en-US" sz="1600"/>
          </a:p>
        </p:txBody>
      </p:sp>
      <p:sp>
        <p:nvSpPr>
          <p:cNvPr id="11" name="Rectangles 10"/>
          <p:cNvSpPr/>
          <p:nvPr/>
        </p:nvSpPr>
        <p:spPr>
          <a:xfrm>
            <a:off x="4104005" y="3959860"/>
            <a:ext cx="361315" cy="45910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600"/>
              <a:t>c</a:t>
            </a:r>
            <a:endParaRPr lang="en-US" sz="1600"/>
          </a:p>
        </p:txBody>
      </p:sp>
      <p:sp>
        <p:nvSpPr>
          <p:cNvPr id="12" name="Rectangles 11"/>
          <p:cNvSpPr/>
          <p:nvPr/>
        </p:nvSpPr>
        <p:spPr>
          <a:xfrm>
            <a:off x="3838575" y="3914140"/>
            <a:ext cx="192405" cy="571500"/>
          </a:xfrm>
          <a:prstGeom prst="rect">
            <a:avLst/>
          </a:prstGeom>
        </p:spPr>
        <p:style>
          <a:lnRef idx="0">
            <a:srgbClr val="FFFFFF"/>
          </a:lnRef>
          <a:fillRef idx="1">
            <a:schemeClr val="accent4"/>
          </a:fillRef>
          <a:effectRef idx="0">
            <a:srgbClr val="FFFFFF"/>
          </a:effectRef>
          <a:fontRef idx="minor">
            <a:schemeClr val="lt1"/>
          </a:fontRef>
        </p:style>
        <p:txBody>
          <a:bodyPr rtlCol="0" anchor="ctr"/>
          <a:p>
            <a:pPr algn="ctr"/>
            <a:endParaRPr lang="en-US" sz="1600"/>
          </a:p>
        </p:txBody>
      </p:sp>
      <p:sp>
        <p:nvSpPr>
          <p:cNvPr id="13" name="Rectangles 12"/>
          <p:cNvSpPr/>
          <p:nvPr/>
        </p:nvSpPr>
        <p:spPr>
          <a:xfrm>
            <a:off x="2927985" y="3959860"/>
            <a:ext cx="361315" cy="45910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600"/>
              <a:t>e</a:t>
            </a:r>
            <a:endParaRPr lang="en-US" sz="1600"/>
          </a:p>
        </p:txBody>
      </p:sp>
      <p:sp>
        <p:nvSpPr>
          <p:cNvPr id="14" name="Rectangles 13"/>
          <p:cNvSpPr/>
          <p:nvPr/>
        </p:nvSpPr>
        <p:spPr>
          <a:xfrm>
            <a:off x="3362325" y="3959860"/>
            <a:ext cx="361315" cy="45910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600"/>
              <a:t>d</a:t>
            </a:r>
            <a:endParaRPr lang="en-US" sz="1600"/>
          </a:p>
        </p:txBody>
      </p:sp>
      <p:sp>
        <p:nvSpPr>
          <p:cNvPr id="15" name="Rectangles 14"/>
          <p:cNvSpPr/>
          <p:nvPr/>
        </p:nvSpPr>
        <p:spPr>
          <a:xfrm>
            <a:off x="2493645" y="3959860"/>
            <a:ext cx="361315" cy="45910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600"/>
              <a:t>f</a:t>
            </a:r>
            <a:endParaRPr lang="en-US" sz="1600"/>
          </a:p>
        </p:txBody>
      </p:sp>
      <p:sp>
        <p:nvSpPr>
          <p:cNvPr id="16" name="Rectangles 15"/>
          <p:cNvSpPr/>
          <p:nvPr/>
        </p:nvSpPr>
        <p:spPr>
          <a:xfrm>
            <a:off x="8070850" y="3500755"/>
            <a:ext cx="361315" cy="45910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600"/>
              <a:t>2</a:t>
            </a:r>
            <a:endParaRPr lang="en-US" sz="1600"/>
          </a:p>
        </p:txBody>
      </p:sp>
      <p:sp>
        <p:nvSpPr>
          <p:cNvPr id="17" name="Rectangles 16"/>
          <p:cNvSpPr/>
          <p:nvPr/>
        </p:nvSpPr>
        <p:spPr>
          <a:xfrm>
            <a:off x="8505190" y="3500755"/>
            <a:ext cx="361315" cy="45910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600"/>
              <a:t>1</a:t>
            </a:r>
            <a:endParaRPr lang="en-US" sz="1600"/>
          </a:p>
        </p:txBody>
      </p:sp>
      <p:sp>
        <p:nvSpPr>
          <p:cNvPr id="18" name="Rectangles 17"/>
          <p:cNvSpPr/>
          <p:nvPr/>
        </p:nvSpPr>
        <p:spPr>
          <a:xfrm>
            <a:off x="7636510" y="3500755"/>
            <a:ext cx="361315" cy="45910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600"/>
              <a:t>3</a:t>
            </a:r>
            <a:endParaRPr lang="en-US" sz="1600"/>
          </a:p>
        </p:txBody>
      </p:sp>
      <p:sp>
        <p:nvSpPr>
          <p:cNvPr id="19" name="Rectangles 18"/>
          <p:cNvSpPr/>
          <p:nvPr/>
        </p:nvSpPr>
        <p:spPr>
          <a:xfrm>
            <a:off x="5309235" y="3143250"/>
            <a:ext cx="192405" cy="571500"/>
          </a:xfrm>
          <a:prstGeom prst="rect">
            <a:avLst/>
          </a:prstGeom>
        </p:spPr>
        <p:style>
          <a:lnRef idx="0">
            <a:srgbClr val="FFFFFF"/>
          </a:lnRef>
          <a:fillRef idx="1">
            <a:schemeClr val="accent4"/>
          </a:fillRef>
          <a:effectRef idx="0">
            <a:srgbClr val="FFFFFF"/>
          </a:effectRef>
          <a:fontRef idx="minor">
            <a:schemeClr val="lt1"/>
          </a:fontRef>
        </p:style>
        <p:txBody>
          <a:bodyPr rtlCol="0" anchor="ctr"/>
          <a:p>
            <a:pPr algn="ctr"/>
            <a:endParaRPr lang="en-US" sz="1600"/>
          </a:p>
        </p:txBody>
      </p:sp>
      <p:sp>
        <p:nvSpPr>
          <p:cNvPr id="20" name="Rectangles 19"/>
          <p:cNvSpPr/>
          <p:nvPr/>
        </p:nvSpPr>
        <p:spPr>
          <a:xfrm>
            <a:off x="4463415" y="3183890"/>
            <a:ext cx="361315" cy="45910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600"/>
              <a:t>5</a:t>
            </a:r>
            <a:endParaRPr lang="en-US" sz="1600"/>
          </a:p>
        </p:txBody>
      </p:sp>
      <p:sp>
        <p:nvSpPr>
          <p:cNvPr id="21" name="Rectangles 20"/>
          <p:cNvSpPr/>
          <p:nvPr/>
        </p:nvSpPr>
        <p:spPr>
          <a:xfrm>
            <a:off x="4897755" y="3183890"/>
            <a:ext cx="361315" cy="45910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600"/>
              <a:t>4</a:t>
            </a:r>
            <a:endParaRPr lang="en-US" sz="1600"/>
          </a:p>
        </p:txBody>
      </p:sp>
      <p:sp>
        <p:nvSpPr>
          <p:cNvPr id="22" name="Rectangles 21"/>
          <p:cNvSpPr/>
          <p:nvPr/>
        </p:nvSpPr>
        <p:spPr>
          <a:xfrm>
            <a:off x="4029075" y="3183890"/>
            <a:ext cx="361315" cy="45910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600"/>
              <a:t>6</a:t>
            </a:r>
            <a:endParaRPr lang="en-US" sz="1600"/>
          </a:p>
        </p:txBody>
      </p:sp>
      <p:sp>
        <p:nvSpPr>
          <p:cNvPr id="23" name="Rectangles 22"/>
          <p:cNvSpPr/>
          <p:nvPr/>
        </p:nvSpPr>
        <p:spPr>
          <a:xfrm>
            <a:off x="3050540" y="3183890"/>
            <a:ext cx="361315" cy="45910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600"/>
              <a:t>8</a:t>
            </a:r>
            <a:endParaRPr lang="en-US" sz="1600"/>
          </a:p>
        </p:txBody>
      </p:sp>
      <p:sp>
        <p:nvSpPr>
          <p:cNvPr id="24" name="Rectangles 23"/>
          <p:cNvSpPr/>
          <p:nvPr/>
        </p:nvSpPr>
        <p:spPr>
          <a:xfrm>
            <a:off x="3484880" y="3183890"/>
            <a:ext cx="361315" cy="45910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600"/>
              <a:t>7</a:t>
            </a:r>
            <a:endParaRPr lang="en-US" sz="1600"/>
          </a:p>
        </p:txBody>
      </p:sp>
      <p:sp>
        <p:nvSpPr>
          <p:cNvPr id="25" name="Rectangles 24"/>
          <p:cNvSpPr/>
          <p:nvPr/>
        </p:nvSpPr>
        <p:spPr>
          <a:xfrm>
            <a:off x="2577465" y="3183890"/>
            <a:ext cx="361315" cy="45910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600"/>
              <a:t>9</a:t>
            </a:r>
            <a:endParaRPr lang="en-US" sz="1600"/>
          </a:p>
        </p:txBody>
      </p:sp>
      <p:sp>
        <p:nvSpPr>
          <p:cNvPr id="26" name="Text Box 25"/>
          <p:cNvSpPr txBox="1"/>
          <p:nvPr/>
        </p:nvSpPr>
        <p:spPr>
          <a:xfrm>
            <a:off x="3289300" y="2187575"/>
            <a:ext cx="1561465" cy="306705"/>
          </a:xfrm>
          <a:prstGeom prst="rect">
            <a:avLst/>
          </a:prstGeom>
          <a:noFill/>
        </p:spPr>
        <p:txBody>
          <a:bodyPr wrap="square" rtlCol="0">
            <a:spAutoFit/>
          </a:bodyPr>
          <a:p>
            <a:r>
              <a:rPr lang="en-US" sz="1400"/>
              <a:t>checkpoint barrier</a:t>
            </a:r>
            <a:endParaRPr lang="en-US" sz="1400"/>
          </a:p>
        </p:txBody>
      </p:sp>
      <p:cxnSp>
        <p:nvCxnSpPr>
          <p:cNvPr id="27" name="Straight Arrow Connector 26"/>
          <p:cNvCxnSpPr>
            <a:endCxn id="19" idx="0"/>
          </p:cNvCxnSpPr>
          <p:nvPr/>
        </p:nvCxnSpPr>
        <p:spPr>
          <a:xfrm>
            <a:off x="4258310" y="2479040"/>
            <a:ext cx="1147445" cy="664210"/>
          </a:xfrm>
          <a:prstGeom prst="straightConnector1">
            <a:avLst/>
          </a:prstGeom>
          <a:ln w="6350" cap="flat" cmpd="sng" algn="ctr">
            <a:solidFill>
              <a:schemeClr val="accent2"/>
            </a:solidFill>
            <a:prstDash val="dash"/>
            <a:miter lim="800000"/>
            <a:tailEnd type="arrow" w="med" len="med"/>
          </a:ln>
        </p:spPr>
        <p:style>
          <a:lnRef idx="0">
            <a:schemeClr val="accent2"/>
          </a:lnRef>
          <a:fillRef idx="0">
            <a:srgbClr val="FFFFFF"/>
          </a:fillRef>
          <a:effectRef idx="0">
            <a:srgbClr val="FFFFFF"/>
          </a:effectRef>
          <a:fontRef idx="minor">
            <a:schemeClr val="tx1"/>
          </a:fontRef>
        </p:style>
      </p:cxnSp>
      <p:cxnSp>
        <p:nvCxnSpPr>
          <p:cNvPr id="28" name="Straight Arrow Connector 27"/>
          <p:cNvCxnSpPr>
            <a:endCxn id="12" idx="0"/>
          </p:cNvCxnSpPr>
          <p:nvPr/>
        </p:nvCxnSpPr>
        <p:spPr>
          <a:xfrm flipH="1">
            <a:off x="3935095" y="2494280"/>
            <a:ext cx="307975" cy="1419860"/>
          </a:xfrm>
          <a:prstGeom prst="straightConnector1">
            <a:avLst/>
          </a:prstGeom>
          <a:ln w="6350" cap="flat" cmpd="sng" algn="ctr">
            <a:solidFill>
              <a:schemeClr val="accent2"/>
            </a:solidFill>
            <a:prstDash val="dash"/>
            <a:miter lim="800000"/>
            <a:tailEnd type="arrow" w="med" len="med"/>
          </a:ln>
        </p:spPr>
        <p:style>
          <a:lnRef idx="0">
            <a:schemeClr val="accent2"/>
          </a:lnRef>
          <a:fillRef idx="0">
            <a:srgbClr val="FFFFFF"/>
          </a:fillRef>
          <a:effectRef idx="0">
            <a:srgbClr val="FFFFFF"/>
          </a:effectRef>
          <a:fontRef idx="minor">
            <a:schemeClr val="tx1"/>
          </a:fontRef>
        </p:style>
      </p:cxnSp>
      <p:sp>
        <p:nvSpPr>
          <p:cNvPr id="29" name="Content Placeholder 34"/>
          <p:cNvSpPr/>
          <p:nvPr/>
        </p:nvSpPr>
        <p:spPr>
          <a:xfrm>
            <a:off x="9116695" y="2052320"/>
            <a:ext cx="2823845" cy="3620770"/>
          </a:xfrm>
          <a:prstGeom prst="rect">
            <a:avLst/>
          </a:prstGeom>
          <a:solidFill>
            <a:schemeClr val="accent1"/>
          </a:solidFill>
          <a:ln>
            <a:solidFill>
              <a:schemeClr val="tx1"/>
            </a:solidFill>
            <a:prstDash val="sysDash"/>
          </a:ln>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l" fontAlgn="base">
              <a:lnSpc>
                <a:spcPct val="100000"/>
              </a:lnSpc>
              <a:spcBef>
                <a:spcPts val="0"/>
              </a:spcBef>
              <a:buClrTx/>
              <a:buSzTx/>
              <a:buFont typeface="Wingdings" panose="05000000000000000000" charset="0"/>
              <a:buChar char="q"/>
            </a:pPr>
            <a:r>
              <a:rPr lang="en-US" sz="1800">
                <a:ea typeface="+mn-ea"/>
                <a:sym typeface="+mn-ea"/>
              </a:rPr>
              <a:t>The process operator have two upstreams.</a:t>
            </a:r>
            <a:endParaRPr lang="en-US" sz="1800">
              <a:ea typeface="+mn-ea"/>
              <a:sym typeface="+mn-ea"/>
            </a:endParaRPr>
          </a:p>
          <a:p>
            <a:pPr marL="0" lvl="0" algn="l" fontAlgn="base">
              <a:lnSpc>
                <a:spcPct val="100000"/>
              </a:lnSpc>
              <a:spcBef>
                <a:spcPts val="0"/>
              </a:spcBef>
              <a:buClrTx/>
              <a:buSzTx/>
              <a:buFont typeface="Wingdings" panose="05000000000000000000" charset="0"/>
              <a:buChar char="q"/>
            </a:pPr>
            <a:r>
              <a:rPr lang="en-US" sz="1800">
                <a:ea typeface="+mn-ea"/>
                <a:sym typeface="+mn-ea"/>
              </a:rPr>
              <a:t>The first upstream checkpoint barrier Arrived earlier than second.</a:t>
            </a:r>
            <a:endParaRPr lang="en-US" sz="1800">
              <a:ea typeface="+mn-ea"/>
              <a:sym typeface="+mn-ea"/>
            </a:endParaRPr>
          </a:p>
          <a:p>
            <a:pPr marL="0" lvl="0" algn="l" fontAlgn="base">
              <a:lnSpc>
                <a:spcPct val="100000"/>
              </a:lnSpc>
              <a:spcBef>
                <a:spcPts val="0"/>
              </a:spcBef>
              <a:buClrTx/>
              <a:buSzTx/>
              <a:buFont typeface="Wingdings" panose="05000000000000000000" charset="0"/>
              <a:buChar char="q"/>
            </a:pPr>
            <a:r>
              <a:rPr lang="en-US" sz="1800">
                <a:ea typeface="+mn-ea"/>
                <a:sym typeface="+mn-ea"/>
              </a:rPr>
              <a:t>When the process operator decide when to perform locally state backup to remote storage?</a:t>
            </a:r>
            <a:endParaRPr lang="en-US" sz="1800">
              <a:ea typeface="+mn-ea"/>
              <a:sym typeface="+mn-ea"/>
            </a:endParaRPr>
          </a:p>
          <a:p>
            <a:pPr marL="0" lvl="0" algn="l" fontAlgn="base">
              <a:lnSpc>
                <a:spcPct val="100000"/>
              </a:lnSpc>
              <a:spcBef>
                <a:spcPts val="0"/>
              </a:spcBef>
              <a:buClrTx/>
              <a:buSzTx/>
              <a:buFont typeface="Wingdings" panose="05000000000000000000" charset="0"/>
              <a:buChar char="q"/>
            </a:pPr>
            <a:r>
              <a:rPr lang="en-US" sz="1800">
                <a:ea typeface="+mn-ea"/>
                <a:sym typeface="+mn-ea"/>
              </a:rPr>
              <a:t>Flink framework provide 3 configuration for such scenarios.</a:t>
            </a:r>
            <a:endParaRPr lang="en-US" sz="1800">
              <a:ea typeface="+mn-ea"/>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29"/>
                                        </p:tgtEl>
                                        <p:attrNameLst>
                                          <p:attrName>style.visibility</p:attrName>
                                        </p:attrNameLst>
                                      </p:cBhvr>
                                      <p:to>
                                        <p:strVal val="visible"/>
                                      </p:to>
                                    </p:set>
                                    <p:anim calcmode="lin" valueType="num">
                                      <p:cBhvr additive="base">
                                        <p:cTn id="59" dur="500" fill="hold"/>
                                        <p:tgtEl>
                                          <p:spTgt spid="29"/>
                                        </p:tgtEl>
                                        <p:attrNameLst>
                                          <p:attrName>ppt_x</p:attrName>
                                        </p:attrNameLst>
                                      </p:cBhvr>
                                      <p:tavLst>
                                        <p:tav tm="0">
                                          <p:val>
                                            <p:strVal val="#ppt_x"/>
                                          </p:val>
                                        </p:tav>
                                        <p:tav tm="100000">
                                          <p:val>
                                            <p:strVal val="#ppt_x"/>
                                          </p:val>
                                        </p:tav>
                                      </p:tavLst>
                                    </p:anim>
                                    <p:anim calcmode="lin" valueType="num">
                                      <p:cBhvr additive="base">
                                        <p:cTn id="6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p:bldP spid="29" grpId="0" bldLvl="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 name="Rectangles 65"/>
          <p:cNvSpPr/>
          <p:nvPr/>
        </p:nvSpPr>
        <p:spPr>
          <a:xfrm>
            <a:off x="445135" y="1162050"/>
            <a:ext cx="5758180" cy="1791335"/>
          </a:xfrm>
          <a:prstGeom prst="rect">
            <a:avLst/>
          </a:prstGeom>
          <a:solidFill>
            <a:schemeClr val="tx2">
              <a:lumMod val="20000"/>
              <a:lumOff val="80000"/>
            </a:schemeClr>
          </a:solidFill>
          <a:ln>
            <a:prstDash val="sysDot"/>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itle 3"/>
          <p:cNvSpPr>
            <a:spLocks noGrp="1"/>
          </p:cNvSpPr>
          <p:nvPr>
            <p:ph type="title"/>
          </p:nvPr>
        </p:nvSpPr>
        <p:spPr>
          <a:xfrm>
            <a:off x="608330" y="365125"/>
            <a:ext cx="8811895" cy="829945"/>
          </a:xfrm>
        </p:spPr>
        <p:txBody>
          <a:bodyPr>
            <a:normAutofit/>
          </a:bodyPr>
          <a:p>
            <a:r>
              <a:rPr lang="en-US" sz="4000">
                <a:sym typeface="+mn-ea"/>
              </a:rPr>
              <a:t>Alignment: Exactly Once vs At Least Once</a:t>
            </a:r>
            <a:endParaRPr lang="en-US" sz="4000">
              <a:sym typeface="+mn-ea"/>
            </a:endParaRPr>
          </a:p>
        </p:txBody>
      </p:sp>
      <p:pic>
        <p:nvPicPr>
          <p:cNvPr id="34" name="Picture 33"/>
          <p:cNvPicPr>
            <a:picLocks noChangeAspect="1"/>
          </p:cNvPicPr>
          <p:nvPr/>
        </p:nvPicPr>
        <p:blipFill>
          <a:blip r:embed="rId1"/>
          <a:stretch>
            <a:fillRect/>
          </a:stretch>
        </p:blipFill>
        <p:spPr>
          <a:xfrm>
            <a:off x="9678670" y="-635"/>
            <a:ext cx="2388870" cy="1195705"/>
          </a:xfrm>
          <a:prstGeom prst="rect">
            <a:avLst/>
          </a:prstGeom>
        </p:spPr>
      </p:pic>
      <p:sp>
        <p:nvSpPr>
          <p:cNvPr id="3" name="Oval 2"/>
          <p:cNvSpPr/>
          <p:nvPr/>
        </p:nvSpPr>
        <p:spPr>
          <a:xfrm>
            <a:off x="748030" y="1316990"/>
            <a:ext cx="1054100" cy="701040"/>
          </a:xfrm>
          <a:prstGeom prst="ellipse">
            <a:avLst/>
          </a:prstGeom>
        </p:spPr>
        <p:style>
          <a:lnRef idx="2">
            <a:schemeClr val="lt1"/>
          </a:lnRef>
          <a:fillRef idx="1">
            <a:schemeClr val="accent2"/>
          </a:fillRef>
          <a:effectRef idx="1">
            <a:schemeClr val="accent2"/>
          </a:effectRef>
          <a:fontRef idx="minor">
            <a:schemeClr val="lt1"/>
          </a:fontRef>
        </p:style>
        <p:txBody>
          <a:bodyPr rtlCol="0" anchor="ctr"/>
          <a:p>
            <a:pPr algn="ctr"/>
            <a:r>
              <a:rPr lang="en-US" sz="900" b="1">
                <a:effectLst>
                  <a:outerShdw blurRad="38100" dist="38100" dir="2700000" algn="tl">
                    <a:srgbClr val="000000">
                      <a:alpha val="43137"/>
                    </a:srgbClr>
                  </a:outerShdw>
                </a:effectLst>
              </a:rPr>
              <a:t>Upstream-1</a:t>
            </a:r>
            <a:endParaRPr lang="en-US" sz="900" b="1">
              <a:effectLst>
                <a:outerShdw blurRad="38100" dist="38100" dir="2700000" algn="tl">
                  <a:srgbClr val="000000">
                    <a:alpha val="43137"/>
                  </a:srgbClr>
                </a:outerShdw>
              </a:effectLst>
            </a:endParaRPr>
          </a:p>
        </p:txBody>
      </p:sp>
      <p:sp>
        <p:nvSpPr>
          <p:cNvPr id="6" name="Oval 5"/>
          <p:cNvSpPr/>
          <p:nvPr/>
        </p:nvSpPr>
        <p:spPr>
          <a:xfrm>
            <a:off x="3823970" y="1554480"/>
            <a:ext cx="1191895" cy="998855"/>
          </a:xfrm>
          <a:prstGeom prst="ellipse">
            <a:avLst/>
          </a:prstGeom>
        </p:spPr>
        <p:style>
          <a:lnRef idx="2">
            <a:schemeClr val="lt1"/>
          </a:lnRef>
          <a:fillRef idx="1">
            <a:schemeClr val="accent2"/>
          </a:fillRef>
          <a:effectRef idx="1">
            <a:schemeClr val="accent2"/>
          </a:effectRef>
          <a:fontRef idx="minor">
            <a:schemeClr val="lt1"/>
          </a:fontRef>
        </p:style>
        <p:txBody>
          <a:bodyPr rtlCol="0" anchor="ctr"/>
          <a:p>
            <a:pPr algn="ctr"/>
            <a:r>
              <a:rPr lang="en-US" sz="1200" i="1">
                <a:effectLst>
                  <a:outerShdw blurRad="38100" dist="38100" dir="2700000" algn="tl">
                    <a:srgbClr val="000000">
                      <a:alpha val="43137"/>
                    </a:srgbClr>
                  </a:outerShdw>
                </a:effectLst>
              </a:rPr>
              <a:t>Operator</a:t>
            </a:r>
            <a:endParaRPr lang="en-US" sz="1200" i="1">
              <a:effectLst>
                <a:outerShdw blurRad="38100" dist="38100" dir="2700000" algn="tl">
                  <a:srgbClr val="000000">
                    <a:alpha val="43137"/>
                  </a:srgbClr>
                </a:outerShdw>
              </a:effectLst>
            </a:endParaRPr>
          </a:p>
        </p:txBody>
      </p:sp>
      <p:sp>
        <p:nvSpPr>
          <p:cNvPr id="7" name="Flowchart: Magnetic Disk 6"/>
          <p:cNvSpPr/>
          <p:nvPr/>
        </p:nvSpPr>
        <p:spPr>
          <a:xfrm>
            <a:off x="4268470" y="2214245"/>
            <a:ext cx="522605" cy="226695"/>
          </a:xfrm>
          <a:prstGeom prst="flowChartMagneticDisk">
            <a:avLst/>
          </a:prstGeom>
          <a:ln>
            <a:solidFill>
              <a:schemeClr val="tx1"/>
            </a:solidFill>
            <a:prstDash val="sysDot"/>
          </a:ln>
        </p:spPr>
        <p:style>
          <a:lnRef idx="0">
            <a:srgbClr val="FFFFFF"/>
          </a:lnRef>
          <a:fillRef idx="1">
            <a:schemeClr val="accent6"/>
          </a:fillRef>
          <a:effectRef idx="0">
            <a:srgbClr val="FFFFFF"/>
          </a:effectRef>
          <a:fontRef idx="minor">
            <a:schemeClr val="lt1"/>
          </a:fontRef>
        </p:style>
        <p:txBody>
          <a:bodyPr rtlCol="0" anchor="ctr"/>
          <a:p>
            <a:pPr algn="ctr"/>
            <a:r>
              <a:rPr lang="en-US" sz="1000"/>
              <a:t>state</a:t>
            </a:r>
            <a:endParaRPr lang="en-US" sz="1000"/>
          </a:p>
        </p:txBody>
      </p:sp>
      <p:cxnSp>
        <p:nvCxnSpPr>
          <p:cNvPr id="8" name="Straight Connector 7"/>
          <p:cNvCxnSpPr>
            <a:endCxn id="6" idx="2"/>
          </p:cNvCxnSpPr>
          <p:nvPr/>
        </p:nvCxnSpPr>
        <p:spPr>
          <a:xfrm>
            <a:off x="515620" y="2050415"/>
            <a:ext cx="3308350" cy="3810"/>
          </a:xfrm>
          <a:prstGeom prst="line">
            <a:avLst/>
          </a:prstGeom>
          <a:ln w="6350" cap="flat" cmpd="sng" algn="ctr">
            <a:solidFill>
              <a:schemeClr val="accent2"/>
            </a:solidFill>
            <a:prstDash val="dash"/>
            <a:miter lim="800000"/>
          </a:ln>
        </p:spPr>
        <p:style>
          <a:lnRef idx="0">
            <a:schemeClr val="accent2"/>
          </a:lnRef>
          <a:fillRef idx="0">
            <a:srgbClr val="FFFFFF"/>
          </a:fillRef>
          <a:effectRef idx="0">
            <a:srgbClr val="FFFFFF"/>
          </a:effectRef>
          <a:fontRef idx="minor">
            <a:schemeClr val="tx1"/>
          </a:fontRef>
        </p:style>
      </p:cxnSp>
      <p:sp>
        <p:nvSpPr>
          <p:cNvPr id="19" name="Rectangles 18"/>
          <p:cNvSpPr/>
          <p:nvPr/>
        </p:nvSpPr>
        <p:spPr>
          <a:xfrm>
            <a:off x="3639185" y="1673225"/>
            <a:ext cx="152400" cy="406400"/>
          </a:xfrm>
          <a:prstGeom prst="rect">
            <a:avLst/>
          </a:prstGeom>
        </p:spPr>
        <p:style>
          <a:lnRef idx="0">
            <a:srgbClr val="FFFFFF"/>
          </a:lnRef>
          <a:fillRef idx="1">
            <a:schemeClr val="accent4"/>
          </a:fillRef>
          <a:effectRef idx="0">
            <a:srgbClr val="FFFFFF"/>
          </a:effectRef>
          <a:fontRef idx="minor">
            <a:schemeClr val="lt1"/>
          </a:fontRef>
        </p:style>
        <p:txBody>
          <a:bodyPr rtlCol="0" anchor="ctr"/>
          <a:p>
            <a:pPr algn="ctr"/>
            <a:endParaRPr lang="en-US" sz="1000"/>
          </a:p>
        </p:txBody>
      </p:sp>
      <p:sp>
        <p:nvSpPr>
          <p:cNvPr id="20" name="Rectangles 19"/>
          <p:cNvSpPr/>
          <p:nvPr/>
        </p:nvSpPr>
        <p:spPr>
          <a:xfrm>
            <a:off x="3075940" y="1692910"/>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5</a:t>
            </a:r>
            <a:endParaRPr lang="en-US" sz="1000"/>
          </a:p>
        </p:txBody>
      </p:sp>
      <p:sp>
        <p:nvSpPr>
          <p:cNvPr id="21" name="Rectangles 20"/>
          <p:cNvSpPr/>
          <p:nvPr/>
        </p:nvSpPr>
        <p:spPr>
          <a:xfrm>
            <a:off x="3387725" y="1692910"/>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4</a:t>
            </a:r>
            <a:endParaRPr lang="en-US" sz="1000"/>
          </a:p>
        </p:txBody>
      </p:sp>
      <p:sp>
        <p:nvSpPr>
          <p:cNvPr id="22" name="Rectangles 21"/>
          <p:cNvSpPr/>
          <p:nvPr/>
        </p:nvSpPr>
        <p:spPr>
          <a:xfrm>
            <a:off x="2764155" y="1692910"/>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6</a:t>
            </a:r>
            <a:endParaRPr lang="en-US" sz="1000"/>
          </a:p>
        </p:txBody>
      </p:sp>
      <p:sp>
        <p:nvSpPr>
          <p:cNvPr id="23" name="Rectangles 22"/>
          <p:cNvSpPr/>
          <p:nvPr/>
        </p:nvSpPr>
        <p:spPr>
          <a:xfrm>
            <a:off x="2140585" y="1692910"/>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8</a:t>
            </a:r>
            <a:endParaRPr lang="en-US" sz="1000"/>
          </a:p>
        </p:txBody>
      </p:sp>
      <p:sp>
        <p:nvSpPr>
          <p:cNvPr id="24" name="Rectangles 23"/>
          <p:cNvSpPr/>
          <p:nvPr/>
        </p:nvSpPr>
        <p:spPr>
          <a:xfrm>
            <a:off x="2452370" y="1692910"/>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7</a:t>
            </a:r>
            <a:endParaRPr lang="en-US" sz="1000"/>
          </a:p>
        </p:txBody>
      </p:sp>
      <p:sp>
        <p:nvSpPr>
          <p:cNvPr id="25" name="Rectangles 24"/>
          <p:cNvSpPr/>
          <p:nvPr/>
        </p:nvSpPr>
        <p:spPr>
          <a:xfrm>
            <a:off x="1811020" y="1692910"/>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9</a:t>
            </a:r>
            <a:endParaRPr lang="en-US" sz="1000"/>
          </a:p>
        </p:txBody>
      </p:sp>
      <p:sp>
        <p:nvSpPr>
          <p:cNvPr id="26" name="Text Box 25"/>
          <p:cNvSpPr txBox="1"/>
          <p:nvPr/>
        </p:nvSpPr>
        <p:spPr>
          <a:xfrm>
            <a:off x="2363470" y="1184910"/>
            <a:ext cx="1561465" cy="229870"/>
          </a:xfrm>
          <a:prstGeom prst="rect">
            <a:avLst/>
          </a:prstGeom>
          <a:noFill/>
        </p:spPr>
        <p:txBody>
          <a:bodyPr wrap="square" rtlCol="0">
            <a:spAutoFit/>
          </a:bodyPr>
          <a:p>
            <a:r>
              <a:rPr lang="en-US" sz="900"/>
              <a:t>checkpoint barrier</a:t>
            </a:r>
            <a:endParaRPr lang="en-US" sz="900"/>
          </a:p>
        </p:txBody>
      </p:sp>
      <p:cxnSp>
        <p:nvCxnSpPr>
          <p:cNvPr id="27" name="Straight Arrow Connector 26"/>
          <p:cNvCxnSpPr>
            <a:stCxn id="26" idx="2"/>
            <a:endCxn id="19" idx="0"/>
          </p:cNvCxnSpPr>
          <p:nvPr/>
        </p:nvCxnSpPr>
        <p:spPr>
          <a:xfrm>
            <a:off x="3144520" y="1414780"/>
            <a:ext cx="570865" cy="258445"/>
          </a:xfrm>
          <a:prstGeom prst="straightConnector1">
            <a:avLst/>
          </a:prstGeom>
          <a:ln w="6350" cap="flat" cmpd="sng" algn="ctr">
            <a:solidFill>
              <a:schemeClr val="accent2"/>
            </a:solidFill>
            <a:prstDash val="dash"/>
            <a:miter lim="800000"/>
            <a:tailEnd type="arrow" w="med" len="med"/>
          </a:ln>
        </p:spPr>
        <p:style>
          <a:lnRef idx="0">
            <a:schemeClr val="accent2"/>
          </a:lnRef>
          <a:fillRef idx="0">
            <a:srgbClr val="FFFFFF"/>
          </a:fillRef>
          <a:effectRef idx="0">
            <a:srgbClr val="FFFFFF"/>
          </a:effectRef>
          <a:fontRef idx="minor">
            <a:schemeClr val="tx1"/>
          </a:fontRef>
        </p:style>
      </p:cxnSp>
      <p:cxnSp>
        <p:nvCxnSpPr>
          <p:cNvPr id="28" name="Straight Arrow Connector 27"/>
          <p:cNvCxnSpPr>
            <a:stCxn id="26" idx="2"/>
            <a:endCxn id="37" idx="0"/>
          </p:cNvCxnSpPr>
          <p:nvPr/>
        </p:nvCxnSpPr>
        <p:spPr>
          <a:xfrm flipH="1">
            <a:off x="2851150" y="1414780"/>
            <a:ext cx="293370" cy="685165"/>
          </a:xfrm>
          <a:prstGeom prst="straightConnector1">
            <a:avLst/>
          </a:prstGeom>
          <a:ln w="6350" cap="flat" cmpd="sng" algn="ctr">
            <a:solidFill>
              <a:schemeClr val="accent2"/>
            </a:solidFill>
            <a:prstDash val="dash"/>
            <a:miter lim="800000"/>
            <a:tailEnd type="arrow" w="med" len="med"/>
          </a:ln>
        </p:spPr>
        <p:style>
          <a:lnRef idx="0">
            <a:schemeClr val="accent2"/>
          </a:lnRef>
          <a:fillRef idx="0">
            <a:srgbClr val="FFFFFF"/>
          </a:fillRef>
          <a:effectRef idx="0">
            <a:srgbClr val="FFFFFF"/>
          </a:effectRef>
          <a:fontRef idx="minor">
            <a:schemeClr val="tx1"/>
          </a:fontRef>
        </p:style>
      </p:cxnSp>
      <p:sp>
        <p:nvSpPr>
          <p:cNvPr id="2" name="Oval 1"/>
          <p:cNvSpPr/>
          <p:nvPr/>
        </p:nvSpPr>
        <p:spPr>
          <a:xfrm>
            <a:off x="750570" y="2145030"/>
            <a:ext cx="1054100" cy="701040"/>
          </a:xfrm>
          <a:prstGeom prst="ellipse">
            <a:avLst/>
          </a:prstGeom>
        </p:spPr>
        <p:style>
          <a:lnRef idx="2">
            <a:schemeClr val="lt1"/>
          </a:lnRef>
          <a:fillRef idx="1">
            <a:schemeClr val="accent2"/>
          </a:fillRef>
          <a:effectRef idx="1">
            <a:schemeClr val="accent2"/>
          </a:effectRef>
          <a:fontRef idx="minor">
            <a:schemeClr val="lt1"/>
          </a:fontRef>
        </p:style>
        <p:txBody>
          <a:bodyPr rtlCol="0" anchor="ctr"/>
          <a:p>
            <a:pPr algn="ctr"/>
            <a:r>
              <a:rPr lang="en-US" sz="900" b="1">
                <a:effectLst>
                  <a:outerShdw blurRad="38100" dist="38100" dir="2700000" algn="tl">
                    <a:srgbClr val="000000">
                      <a:alpha val="43137"/>
                    </a:srgbClr>
                  </a:outerShdw>
                </a:effectLst>
              </a:rPr>
              <a:t>Upstream-2</a:t>
            </a:r>
            <a:endParaRPr lang="en-US" sz="900" b="1">
              <a:effectLst>
                <a:outerShdw blurRad="38100" dist="38100" dir="2700000" algn="tl">
                  <a:srgbClr val="000000">
                    <a:alpha val="43137"/>
                  </a:srgbClr>
                </a:outerShdw>
              </a:effectLst>
            </a:endParaRPr>
          </a:p>
        </p:txBody>
      </p:sp>
      <p:sp>
        <p:nvSpPr>
          <p:cNvPr id="30" name="Rectangles 29"/>
          <p:cNvSpPr/>
          <p:nvPr/>
        </p:nvSpPr>
        <p:spPr>
          <a:xfrm>
            <a:off x="5067300" y="1888490"/>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3</a:t>
            </a:r>
            <a:endParaRPr lang="en-US" sz="1000"/>
          </a:p>
        </p:txBody>
      </p:sp>
      <p:sp>
        <p:nvSpPr>
          <p:cNvPr id="31" name="Rectangles 30"/>
          <p:cNvSpPr/>
          <p:nvPr/>
        </p:nvSpPr>
        <p:spPr>
          <a:xfrm>
            <a:off x="5363210" y="1888490"/>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2</a:t>
            </a:r>
            <a:endParaRPr lang="en-US" sz="1000"/>
          </a:p>
        </p:txBody>
      </p:sp>
      <p:sp>
        <p:nvSpPr>
          <p:cNvPr id="32" name="Rectangles 31"/>
          <p:cNvSpPr/>
          <p:nvPr/>
        </p:nvSpPr>
        <p:spPr>
          <a:xfrm>
            <a:off x="5713095" y="1888490"/>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1</a:t>
            </a:r>
            <a:endParaRPr lang="en-US" sz="1000"/>
          </a:p>
        </p:txBody>
      </p:sp>
      <p:sp>
        <p:nvSpPr>
          <p:cNvPr id="33" name="Rectangles 32"/>
          <p:cNvSpPr/>
          <p:nvPr/>
        </p:nvSpPr>
        <p:spPr>
          <a:xfrm>
            <a:off x="3587750" y="2145665"/>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a</a:t>
            </a:r>
            <a:endParaRPr lang="en-US" sz="1000"/>
          </a:p>
        </p:txBody>
      </p:sp>
      <p:sp>
        <p:nvSpPr>
          <p:cNvPr id="35" name="Rectangles 34"/>
          <p:cNvSpPr/>
          <p:nvPr/>
        </p:nvSpPr>
        <p:spPr>
          <a:xfrm>
            <a:off x="3284220" y="2141855"/>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b</a:t>
            </a:r>
            <a:endParaRPr lang="en-US" sz="1000"/>
          </a:p>
        </p:txBody>
      </p:sp>
      <p:sp>
        <p:nvSpPr>
          <p:cNvPr id="36" name="Rectangles 35"/>
          <p:cNvSpPr/>
          <p:nvPr/>
        </p:nvSpPr>
        <p:spPr>
          <a:xfrm>
            <a:off x="2980690" y="2145665"/>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c</a:t>
            </a:r>
            <a:endParaRPr lang="en-US" sz="1000"/>
          </a:p>
        </p:txBody>
      </p:sp>
      <p:sp>
        <p:nvSpPr>
          <p:cNvPr id="37" name="Rectangles 36"/>
          <p:cNvSpPr/>
          <p:nvPr/>
        </p:nvSpPr>
        <p:spPr>
          <a:xfrm>
            <a:off x="2774950" y="2099945"/>
            <a:ext cx="152400" cy="406400"/>
          </a:xfrm>
          <a:prstGeom prst="rect">
            <a:avLst/>
          </a:prstGeom>
        </p:spPr>
        <p:style>
          <a:lnRef idx="0">
            <a:srgbClr val="FFFFFF"/>
          </a:lnRef>
          <a:fillRef idx="1">
            <a:schemeClr val="accent4"/>
          </a:fillRef>
          <a:effectRef idx="0">
            <a:srgbClr val="FFFFFF"/>
          </a:effectRef>
          <a:fontRef idx="minor">
            <a:schemeClr val="lt1"/>
          </a:fontRef>
        </p:style>
        <p:txBody>
          <a:bodyPr rtlCol="0" anchor="ctr"/>
          <a:p>
            <a:pPr algn="ctr"/>
            <a:endParaRPr lang="en-US" sz="1000"/>
          </a:p>
        </p:txBody>
      </p:sp>
      <p:sp>
        <p:nvSpPr>
          <p:cNvPr id="38" name="Rectangles 37"/>
          <p:cNvSpPr/>
          <p:nvPr/>
        </p:nvSpPr>
        <p:spPr>
          <a:xfrm>
            <a:off x="2496185" y="2145665"/>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d</a:t>
            </a:r>
            <a:endParaRPr lang="en-US" sz="1000"/>
          </a:p>
        </p:txBody>
      </p:sp>
      <p:sp>
        <p:nvSpPr>
          <p:cNvPr id="39" name="Rectangles 38"/>
          <p:cNvSpPr/>
          <p:nvPr/>
        </p:nvSpPr>
        <p:spPr>
          <a:xfrm>
            <a:off x="2192655" y="2141855"/>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e</a:t>
            </a:r>
            <a:endParaRPr lang="en-US" sz="1000"/>
          </a:p>
        </p:txBody>
      </p:sp>
      <p:sp>
        <p:nvSpPr>
          <p:cNvPr id="40" name="Rectangles 39"/>
          <p:cNvSpPr/>
          <p:nvPr/>
        </p:nvSpPr>
        <p:spPr>
          <a:xfrm>
            <a:off x="1889125" y="2145665"/>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f</a:t>
            </a:r>
            <a:endParaRPr lang="en-US" sz="1000"/>
          </a:p>
        </p:txBody>
      </p:sp>
      <p:sp>
        <p:nvSpPr>
          <p:cNvPr id="68" name="Rectangles 67"/>
          <p:cNvSpPr/>
          <p:nvPr/>
        </p:nvSpPr>
        <p:spPr>
          <a:xfrm>
            <a:off x="445135" y="3027045"/>
            <a:ext cx="5758180" cy="1744980"/>
          </a:xfrm>
          <a:prstGeom prst="rect">
            <a:avLst/>
          </a:prstGeom>
          <a:solidFill>
            <a:schemeClr val="tx2">
              <a:lumMod val="20000"/>
              <a:lumOff val="80000"/>
            </a:schemeClr>
          </a:solidFill>
          <a:ln>
            <a:prstDash val="sysDot"/>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9" name="Oval 68"/>
          <p:cNvSpPr/>
          <p:nvPr/>
        </p:nvSpPr>
        <p:spPr>
          <a:xfrm>
            <a:off x="748030" y="3181985"/>
            <a:ext cx="1054100" cy="701040"/>
          </a:xfrm>
          <a:prstGeom prst="ellipse">
            <a:avLst/>
          </a:prstGeom>
        </p:spPr>
        <p:style>
          <a:lnRef idx="2">
            <a:schemeClr val="lt1"/>
          </a:lnRef>
          <a:fillRef idx="1">
            <a:schemeClr val="accent2"/>
          </a:fillRef>
          <a:effectRef idx="1">
            <a:schemeClr val="accent2"/>
          </a:effectRef>
          <a:fontRef idx="minor">
            <a:schemeClr val="lt1"/>
          </a:fontRef>
        </p:style>
        <p:txBody>
          <a:bodyPr rtlCol="0" anchor="ctr"/>
          <a:p>
            <a:pPr algn="ctr"/>
            <a:r>
              <a:rPr lang="en-US" sz="900" b="1">
                <a:effectLst>
                  <a:outerShdw blurRad="38100" dist="38100" dir="2700000" algn="tl">
                    <a:srgbClr val="000000">
                      <a:alpha val="43137"/>
                    </a:srgbClr>
                  </a:outerShdw>
                </a:effectLst>
              </a:rPr>
              <a:t>Upstream-1</a:t>
            </a:r>
            <a:endParaRPr lang="en-US" sz="900" b="1">
              <a:effectLst>
                <a:outerShdw blurRad="38100" dist="38100" dir="2700000" algn="tl">
                  <a:srgbClr val="000000">
                    <a:alpha val="43137"/>
                  </a:srgbClr>
                </a:outerShdw>
              </a:effectLst>
            </a:endParaRPr>
          </a:p>
        </p:txBody>
      </p:sp>
      <p:sp>
        <p:nvSpPr>
          <p:cNvPr id="70" name="Oval 69"/>
          <p:cNvSpPr/>
          <p:nvPr/>
        </p:nvSpPr>
        <p:spPr>
          <a:xfrm>
            <a:off x="3823970" y="3419475"/>
            <a:ext cx="1191895" cy="998855"/>
          </a:xfrm>
          <a:prstGeom prst="ellipse">
            <a:avLst/>
          </a:prstGeom>
        </p:spPr>
        <p:style>
          <a:lnRef idx="2">
            <a:schemeClr val="lt1"/>
          </a:lnRef>
          <a:fillRef idx="1">
            <a:schemeClr val="accent2"/>
          </a:fillRef>
          <a:effectRef idx="1">
            <a:schemeClr val="accent2"/>
          </a:effectRef>
          <a:fontRef idx="minor">
            <a:schemeClr val="lt1"/>
          </a:fontRef>
        </p:style>
        <p:txBody>
          <a:bodyPr rtlCol="0" anchor="ctr"/>
          <a:p>
            <a:pPr algn="ctr"/>
            <a:r>
              <a:rPr lang="en-US" sz="1200" i="1">
                <a:effectLst>
                  <a:outerShdw blurRad="38100" dist="38100" dir="2700000" algn="tl">
                    <a:srgbClr val="000000">
                      <a:alpha val="43137"/>
                    </a:srgbClr>
                  </a:outerShdw>
                </a:effectLst>
              </a:rPr>
              <a:t>Operator</a:t>
            </a:r>
            <a:endParaRPr lang="en-US" sz="1200" i="1">
              <a:effectLst>
                <a:outerShdw blurRad="38100" dist="38100" dir="2700000" algn="tl">
                  <a:srgbClr val="000000">
                    <a:alpha val="43137"/>
                  </a:srgbClr>
                </a:outerShdw>
              </a:effectLst>
            </a:endParaRPr>
          </a:p>
        </p:txBody>
      </p:sp>
      <p:sp>
        <p:nvSpPr>
          <p:cNvPr id="71" name="Flowchart: Magnetic Disk 70"/>
          <p:cNvSpPr/>
          <p:nvPr/>
        </p:nvSpPr>
        <p:spPr>
          <a:xfrm>
            <a:off x="4268470" y="4079240"/>
            <a:ext cx="522605" cy="226695"/>
          </a:xfrm>
          <a:prstGeom prst="flowChartMagneticDisk">
            <a:avLst/>
          </a:prstGeom>
          <a:ln>
            <a:solidFill>
              <a:schemeClr val="tx1"/>
            </a:solidFill>
            <a:prstDash val="sysDot"/>
          </a:ln>
        </p:spPr>
        <p:style>
          <a:lnRef idx="0">
            <a:srgbClr val="FFFFFF"/>
          </a:lnRef>
          <a:fillRef idx="1">
            <a:schemeClr val="accent6"/>
          </a:fillRef>
          <a:effectRef idx="0">
            <a:srgbClr val="FFFFFF"/>
          </a:effectRef>
          <a:fontRef idx="minor">
            <a:schemeClr val="lt1"/>
          </a:fontRef>
        </p:style>
        <p:txBody>
          <a:bodyPr rtlCol="0" anchor="ctr"/>
          <a:p>
            <a:pPr algn="ctr"/>
            <a:r>
              <a:rPr lang="en-US" sz="1000"/>
              <a:t>state</a:t>
            </a:r>
            <a:endParaRPr lang="en-US" sz="1000"/>
          </a:p>
        </p:txBody>
      </p:sp>
      <p:cxnSp>
        <p:nvCxnSpPr>
          <p:cNvPr id="72" name="Straight Connector 71"/>
          <p:cNvCxnSpPr>
            <a:endCxn id="70" idx="2"/>
          </p:cNvCxnSpPr>
          <p:nvPr/>
        </p:nvCxnSpPr>
        <p:spPr>
          <a:xfrm>
            <a:off x="515620" y="3915410"/>
            <a:ext cx="3308350" cy="3810"/>
          </a:xfrm>
          <a:prstGeom prst="line">
            <a:avLst/>
          </a:prstGeom>
          <a:ln w="6350" cap="flat" cmpd="sng" algn="ctr">
            <a:solidFill>
              <a:schemeClr val="accent2"/>
            </a:solidFill>
            <a:prstDash val="dash"/>
            <a:miter lim="800000"/>
          </a:ln>
        </p:spPr>
        <p:style>
          <a:lnRef idx="0">
            <a:schemeClr val="accent2"/>
          </a:lnRef>
          <a:fillRef idx="0">
            <a:srgbClr val="FFFFFF"/>
          </a:fillRef>
          <a:effectRef idx="0">
            <a:srgbClr val="FFFFFF"/>
          </a:effectRef>
          <a:fontRef idx="minor">
            <a:schemeClr val="tx1"/>
          </a:fontRef>
        </p:style>
      </p:cxnSp>
      <p:sp>
        <p:nvSpPr>
          <p:cNvPr id="73" name="Rectangles 72"/>
          <p:cNvSpPr/>
          <p:nvPr/>
        </p:nvSpPr>
        <p:spPr>
          <a:xfrm>
            <a:off x="3639185" y="3538220"/>
            <a:ext cx="152400" cy="406400"/>
          </a:xfrm>
          <a:prstGeom prst="rect">
            <a:avLst/>
          </a:prstGeom>
        </p:spPr>
        <p:style>
          <a:lnRef idx="0">
            <a:srgbClr val="FFFFFF"/>
          </a:lnRef>
          <a:fillRef idx="1">
            <a:schemeClr val="accent4"/>
          </a:fillRef>
          <a:effectRef idx="0">
            <a:srgbClr val="FFFFFF"/>
          </a:effectRef>
          <a:fontRef idx="minor">
            <a:schemeClr val="lt1"/>
          </a:fontRef>
        </p:style>
        <p:txBody>
          <a:bodyPr rtlCol="0" anchor="ctr"/>
          <a:p>
            <a:pPr algn="ctr"/>
            <a:endParaRPr lang="en-US" sz="1000"/>
          </a:p>
        </p:txBody>
      </p:sp>
      <p:sp>
        <p:nvSpPr>
          <p:cNvPr id="74" name="Rectangles 73"/>
          <p:cNvSpPr/>
          <p:nvPr/>
        </p:nvSpPr>
        <p:spPr>
          <a:xfrm>
            <a:off x="3075940" y="3557905"/>
            <a:ext cx="222885" cy="325755"/>
          </a:xfrm>
          <a:prstGeom prst="rect">
            <a:avLst/>
          </a:prstGeom>
          <a:solidFill>
            <a:srgbClr val="C00000"/>
          </a:solidFill>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5</a:t>
            </a:r>
            <a:endParaRPr lang="en-US" sz="1000"/>
          </a:p>
        </p:txBody>
      </p:sp>
      <p:sp>
        <p:nvSpPr>
          <p:cNvPr id="75" name="Rectangles 74"/>
          <p:cNvSpPr/>
          <p:nvPr/>
        </p:nvSpPr>
        <p:spPr>
          <a:xfrm>
            <a:off x="3387725" y="3557905"/>
            <a:ext cx="222885" cy="325755"/>
          </a:xfrm>
          <a:prstGeom prst="rect">
            <a:avLst/>
          </a:prstGeom>
          <a:solidFill>
            <a:srgbClr val="C00000"/>
          </a:solidFill>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4</a:t>
            </a:r>
            <a:endParaRPr lang="en-US" sz="1000"/>
          </a:p>
        </p:txBody>
      </p:sp>
      <p:sp>
        <p:nvSpPr>
          <p:cNvPr id="76" name="Rectangles 75"/>
          <p:cNvSpPr/>
          <p:nvPr/>
        </p:nvSpPr>
        <p:spPr>
          <a:xfrm>
            <a:off x="2764155" y="3557905"/>
            <a:ext cx="222885" cy="325755"/>
          </a:xfrm>
          <a:prstGeom prst="rect">
            <a:avLst/>
          </a:prstGeom>
          <a:solidFill>
            <a:srgbClr val="C00000"/>
          </a:solidFill>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6</a:t>
            </a:r>
            <a:endParaRPr lang="en-US" sz="1000"/>
          </a:p>
        </p:txBody>
      </p:sp>
      <p:sp>
        <p:nvSpPr>
          <p:cNvPr id="77" name="Rectangles 76"/>
          <p:cNvSpPr/>
          <p:nvPr/>
        </p:nvSpPr>
        <p:spPr>
          <a:xfrm>
            <a:off x="2140585" y="3557905"/>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8</a:t>
            </a:r>
            <a:endParaRPr lang="en-US" sz="1000"/>
          </a:p>
        </p:txBody>
      </p:sp>
      <p:sp>
        <p:nvSpPr>
          <p:cNvPr id="78" name="Rectangles 77"/>
          <p:cNvSpPr/>
          <p:nvPr/>
        </p:nvSpPr>
        <p:spPr>
          <a:xfrm>
            <a:off x="2452370" y="3557905"/>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7</a:t>
            </a:r>
            <a:endParaRPr lang="en-US" sz="1000"/>
          </a:p>
        </p:txBody>
      </p:sp>
      <p:sp>
        <p:nvSpPr>
          <p:cNvPr id="79" name="Rectangles 78"/>
          <p:cNvSpPr/>
          <p:nvPr/>
        </p:nvSpPr>
        <p:spPr>
          <a:xfrm>
            <a:off x="1811020" y="3557905"/>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9</a:t>
            </a:r>
            <a:endParaRPr lang="en-US" sz="1000"/>
          </a:p>
        </p:txBody>
      </p:sp>
      <p:sp>
        <p:nvSpPr>
          <p:cNvPr id="80" name="Text Box 79"/>
          <p:cNvSpPr txBox="1"/>
          <p:nvPr/>
        </p:nvSpPr>
        <p:spPr>
          <a:xfrm>
            <a:off x="2363470" y="3049905"/>
            <a:ext cx="1561465" cy="229870"/>
          </a:xfrm>
          <a:prstGeom prst="rect">
            <a:avLst/>
          </a:prstGeom>
          <a:noFill/>
        </p:spPr>
        <p:txBody>
          <a:bodyPr wrap="square" rtlCol="0">
            <a:spAutoFit/>
          </a:bodyPr>
          <a:p>
            <a:r>
              <a:rPr lang="en-US" sz="900"/>
              <a:t>checkpoint barrier</a:t>
            </a:r>
            <a:endParaRPr lang="en-US" sz="900"/>
          </a:p>
        </p:txBody>
      </p:sp>
      <p:cxnSp>
        <p:nvCxnSpPr>
          <p:cNvPr id="81" name="Straight Arrow Connector 80"/>
          <p:cNvCxnSpPr>
            <a:stCxn id="80" idx="2"/>
            <a:endCxn id="73" idx="0"/>
          </p:cNvCxnSpPr>
          <p:nvPr/>
        </p:nvCxnSpPr>
        <p:spPr>
          <a:xfrm>
            <a:off x="3144520" y="3279775"/>
            <a:ext cx="570865" cy="258445"/>
          </a:xfrm>
          <a:prstGeom prst="straightConnector1">
            <a:avLst/>
          </a:prstGeom>
          <a:ln w="6350" cap="flat" cmpd="sng" algn="ctr">
            <a:solidFill>
              <a:schemeClr val="accent2"/>
            </a:solidFill>
            <a:prstDash val="dash"/>
            <a:miter lim="800000"/>
            <a:tailEnd type="arrow" w="med" len="med"/>
          </a:ln>
        </p:spPr>
        <p:style>
          <a:lnRef idx="0">
            <a:schemeClr val="accent2"/>
          </a:lnRef>
          <a:fillRef idx="0">
            <a:srgbClr val="FFFFFF"/>
          </a:fillRef>
          <a:effectRef idx="0">
            <a:srgbClr val="FFFFFF"/>
          </a:effectRef>
          <a:fontRef idx="minor">
            <a:schemeClr val="tx1"/>
          </a:fontRef>
        </p:style>
      </p:cxnSp>
      <p:cxnSp>
        <p:nvCxnSpPr>
          <p:cNvPr id="82" name="Straight Arrow Connector 81"/>
          <p:cNvCxnSpPr>
            <a:stCxn id="80" idx="2"/>
            <a:endCxn id="90" idx="0"/>
          </p:cNvCxnSpPr>
          <p:nvPr/>
        </p:nvCxnSpPr>
        <p:spPr>
          <a:xfrm>
            <a:off x="3144520" y="3279775"/>
            <a:ext cx="570865" cy="727075"/>
          </a:xfrm>
          <a:prstGeom prst="straightConnector1">
            <a:avLst/>
          </a:prstGeom>
          <a:ln w="6350" cap="flat" cmpd="sng" algn="ctr">
            <a:solidFill>
              <a:schemeClr val="accent2"/>
            </a:solidFill>
            <a:prstDash val="dash"/>
            <a:miter lim="800000"/>
            <a:tailEnd type="arrow" w="med" len="med"/>
          </a:ln>
        </p:spPr>
        <p:style>
          <a:lnRef idx="0">
            <a:schemeClr val="accent2"/>
          </a:lnRef>
          <a:fillRef idx="0">
            <a:srgbClr val="FFFFFF"/>
          </a:fillRef>
          <a:effectRef idx="0">
            <a:srgbClr val="FFFFFF"/>
          </a:effectRef>
          <a:fontRef idx="minor">
            <a:schemeClr val="tx1"/>
          </a:fontRef>
        </p:style>
      </p:cxnSp>
      <p:sp>
        <p:nvSpPr>
          <p:cNvPr id="83" name="Oval 82"/>
          <p:cNvSpPr/>
          <p:nvPr/>
        </p:nvSpPr>
        <p:spPr>
          <a:xfrm>
            <a:off x="750570" y="4010025"/>
            <a:ext cx="1054100" cy="701040"/>
          </a:xfrm>
          <a:prstGeom prst="ellipse">
            <a:avLst/>
          </a:prstGeom>
        </p:spPr>
        <p:style>
          <a:lnRef idx="2">
            <a:schemeClr val="lt1"/>
          </a:lnRef>
          <a:fillRef idx="1">
            <a:schemeClr val="accent2"/>
          </a:fillRef>
          <a:effectRef idx="1">
            <a:schemeClr val="accent2"/>
          </a:effectRef>
          <a:fontRef idx="minor">
            <a:schemeClr val="lt1"/>
          </a:fontRef>
        </p:style>
        <p:txBody>
          <a:bodyPr rtlCol="0" anchor="ctr"/>
          <a:p>
            <a:pPr algn="ctr"/>
            <a:r>
              <a:rPr lang="en-US" sz="900" b="1">
                <a:effectLst>
                  <a:outerShdw blurRad="38100" dist="38100" dir="2700000" algn="tl">
                    <a:srgbClr val="000000">
                      <a:alpha val="43137"/>
                    </a:srgbClr>
                  </a:outerShdw>
                </a:effectLst>
              </a:rPr>
              <a:t>Upstream-2</a:t>
            </a:r>
            <a:endParaRPr lang="en-US" sz="900" b="1">
              <a:effectLst>
                <a:outerShdw blurRad="38100" dist="38100" dir="2700000" algn="tl">
                  <a:srgbClr val="000000">
                    <a:alpha val="43137"/>
                  </a:srgbClr>
                </a:outerShdw>
              </a:effectLst>
            </a:endParaRPr>
          </a:p>
        </p:txBody>
      </p:sp>
      <p:sp>
        <p:nvSpPr>
          <p:cNvPr id="84" name="Rectangles 83"/>
          <p:cNvSpPr/>
          <p:nvPr/>
        </p:nvSpPr>
        <p:spPr>
          <a:xfrm>
            <a:off x="5067300" y="3753485"/>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c</a:t>
            </a:r>
            <a:endParaRPr lang="en-US" sz="1000"/>
          </a:p>
        </p:txBody>
      </p:sp>
      <p:sp>
        <p:nvSpPr>
          <p:cNvPr id="85" name="Rectangles 84"/>
          <p:cNvSpPr/>
          <p:nvPr/>
        </p:nvSpPr>
        <p:spPr>
          <a:xfrm>
            <a:off x="5363210" y="3753485"/>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b</a:t>
            </a:r>
            <a:endParaRPr lang="en-US" sz="1000"/>
          </a:p>
        </p:txBody>
      </p:sp>
      <p:sp>
        <p:nvSpPr>
          <p:cNvPr id="86" name="Rectangles 85"/>
          <p:cNvSpPr/>
          <p:nvPr/>
        </p:nvSpPr>
        <p:spPr>
          <a:xfrm>
            <a:off x="5713095" y="3753485"/>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a</a:t>
            </a:r>
            <a:endParaRPr lang="en-US" sz="1000"/>
          </a:p>
        </p:txBody>
      </p:sp>
      <p:sp>
        <p:nvSpPr>
          <p:cNvPr id="90" name="Rectangles 89"/>
          <p:cNvSpPr/>
          <p:nvPr/>
        </p:nvSpPr>
        <p:spPr>
          <a:xfrm>
            <a:off x="3639185" y="4006850"/>
            <a:ext cx="152400" cy="406400"/>
          </a:xfrm>
          <a:prstGeom prst="rect">
            <a:avLst/>
          </a:prstGeom>
        </p:spPr>
        <p:style>
          <a:lnRef idx="0">
            <a:srgbClr val="FFFFFF"/>
          </a:lnRef>
          <a:fillRef idx="1">
            <a:schemeClr val="accent4"/>
          </a:fillRef>
          <a:effectRef idx="0">
            <a:srgbClr val="FFFFFF"/>
          </a:effectRef>
          <a:fontRef idx="minor">
            <a:schemeClr val="lt1"/>
          </a:fontRef>
        </p:style>
        <p:txBody>
          <a:bodyPr rtlCol="0" anchor="ctr"/>
          <a:p>
            <a:pPr algn="ctr"/>
            <a:endParaRPr lang="en-US" sz="1000"/>
          </a:p>
        </p:txBody>
      </p:sp>
      <p:sp>
        <p:nvSpPr>
          <p:cNvPr id="91" name="Rectangles 90"/>
          <p:cNvSpPr/>
          <p:nvPr/>
        </p:nvSpPr>
        <p:spPr>
          <a:xfrm>
            <a:off x="3364865" y="4010660"/>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d</a:t>
            </a:r>
            <a:endParaRPr lang="en-US" sz="1000"/>
          </a:p>
        </p:txBody>
      </p:sp>
      <p:sp>
        <p:nvSpPr>
          <p:cNvPr id="92" name="Rectangles 91"/>
          <p:cNvSpPr/>
          <p:nvPr/>
        </p:nvSpPr>
        <p:spPr>
          <a:xfrm>
            <a:off x="3075940" y="4010660"/>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e</a:t>
            </a:r>
            <a:endParaRPr lang="en-US" sz="1000"/>
          </a:p>
        </p:txBody>
      </p:sp>
      <p:sp>
        <p:nvSpPr>
          <p:cNvPr id="93" name="Rectangles 92"/>
          <p:cNvSpPr/>
          <p:nvPr/>
        </p:nvSpPr>
        <p:spPr>
          <a:xfrm>
            <a:off x="2757805" y="4010660"/>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f</a:t>
            </a:r>
            <a:endParaRPr lang="en-US" sz="1000"/>
          </a:p>
        </p:txBody>
      </p:sp>
      <p:sp>
        <p:nvSpPr>
          <p:cNvPr id="94" name="Text Box 93"/>
          <p:cNvSpPr txBox="1"/>
          <p:nvPr/>
        </p:nvSpPr>
        <p:spPr>
          <a:xfrm>
            <a:off x="4937125" y="1199515"/>
            <a:ext cx="1151890" cy="245110"/>
          </a:xfrm>
          <a:prstGeom prst="rect">
            <a:avLst/>
          </a:prstGeom>
          <a:noFill/>
        </p:spPr>
        <p:txBody>
          <a:bodyPr wrap="square" rtlCol="0">
            <a:spAutoFit/>
          </a:bodyPr>
          <a:p>
            <a:r>
              <a:rPr lang="en-US" sz="1000" i="1" u="sng"/>
              <a:t>Begin Alignment</a:t>
            </a:r>
            <a:endParaRPr lang="en-US" sz="1000" i="1" u="sng"/>
          </a:p>
        </p:txBody>
      </p:sp>
      <p:sp>
        <p:nvSpPr>
          <p:cNvPr id="121" name="Rectangles 120"/>
          <p:cNvSpPr/>
          <p:nvPr/>
        </p:nvSpPr>
        <p:spPr>
          <a:xfrm>
            <a:off x="2452370" y="4006850"/>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g</a:t>
            </a:r>
            <a:endParaRPr lang="en-US" sz="1000"/>
          </a:p>
        </p:txBody>
      </p:sp>
      <p:sp>
        <p:nvSpPr>
          <p:cNvPr id="122" name="Rectangles 121"/>
          <p:cNvSpPr/>
          <p:nvPr/>
        </p:nvSpPr>
        <p:spPr>
          <a:xfrm>
            <a:off x="2140585" y="4010660"/>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h</a:t>
            </a:r>
            <a:endParaRPr lang="en-US" sz="1000"/>
          </a:p>
        </p:txBody>
      </p:sp>
      <p:sp>
        <p:nvSpPr>
          <p:cNvPr id="123" name="Rectangles 122"/>
          <p:cNvSpPr/>
          <p:nvPr/>
        </p:nvSpPr>
        <p:spPr>
          <a:xfrm>
            <a:off x="1811020" y="4010660"/>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i</a:t>
            </a:r>
            <a:endParaRPr lang="en-US" sz="1000"/>
          </a:p>
        </p:txBody>
      </p:sp>
      <p:sp>
        <p:nvSpPr>
          <p:cNvPr id="124" name="Text Box 123"/>
          <p:cNvSpPr txBox="1"/>
          <p:nvPr/>
        </p:nvSpPr>
        <p:spPr>
          <a:xfrm>
            <a:off x="5015865" y="3174365"/>
            <a:ext cx="1151890" cy="245110"/>
          </a:xfrm>
          <a:prstGeom prst="rect">
            <a:avLst/>
          </a:prstGeom>
          <a:noFill/>
        </p:spPr>
        <p:txBody>
          <a:bodyPr wrap="square" rtlCol="0">
            <a:spAutoFit/>
          </a:bodyPr>
          <a:p>
            <a:r>
              <a:rPr lang="en-US" sz="1000" i="1" u="sng"/>
              <a:t>End Alignment</a:t>
            </a:r>
            <a:endParaRPr lang="en-US" sz="1000" i="1" u="sng"/>
          </a:p>
        </p:txBody>
      </p:sp>
      <p:sp>
        <p:nvSpPr>
          <p:cNvPr id="125" name="Rectangles 124"/>
          <p:cNvSpPr/>
          <p:nvPr/>
        </p:nvSpPr>
        <p:spPr>
          <a:xfrm>
            <a:off x="445135" y="4838065"/>
            <a:ext cx="5758180" cy="1744980"/>
          </a:xfrm>
          <a:prstGeom prst="rect">
            <a:avLst/>
          </a:prstGeom>
          <a:solidFill>
            <a:schemeClr val="tx2">
              <a:lumMod val="20000"/>
              <a:lumOff val="80000"/>
            </a:schemeClr>
          </a:solidFill>
          <a:ln>
            <a:prstDash val="sysDot"/>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26" name="Oval 125"/>
          <p:cNvSpPr/>
          <p:nvPr/>
        </p:nvSpPr>
        <p:spPr>
          <a:xfrm>
            <a:off x="748030" y="4993005"/>
            <a:ext cx="1054100" cy="701040"/>
          </a:xfrm>
          <a:prstGeom prst="ellipse">
            <a:avLst/>
          </a:prstGeom>
        </p:spPr>
        <p:style>
          <a:lnRef idx="2">
            <a:schemeClr val="lt1"/>
          </a:lnRef>
          <a:fillRef idx="1">
            <a:schemeClr val="accent2"/>
          </a:fillRef>
          <a:effectRef idx="1">
            <a:schemeClr val="accent2"/>
          </a:effectRef>
          <a:fontRef idx="minor">
            <a:schemeClr val="lt1"/>
          </a:fontRef>
        </p:style>
        <p:txBody>
          <a:bodyPr rtlCol="0" anchor="ctr"/>
          <a:p>
            <a:pPr algn="ctr"/>
            <a:r>
              <a:rPr lang="en-US" sz="900" b="1">
                <a:effectLst>
                  <a:outerShdw blurRad="38100" dist="38100" dir="2700000" algn="tl">
                    <a:srgbClr val="000000">
                      <a:alpha val="43137"/>
                    </a:srgbClr>
                  </a:outerShdw>
                </a:effectLst>
              </a:rPr>
              <a:t>Upstream-1</a:t>
            </a:r>
            <a:endParaRPr lang="en-US" sz="900" b="1">
              <a:effectLst>
                <a:outerShdw blurRad="38100" dist="38100" dir="2700000" algn="tl">
                  <a:srgbClr val="000000">
                    <a:alpha val="43137"/>
                  </a:srgbClr>
                </a:outerShdw>
              </a:effectLst>
            </a:endParaRPr>
          </a:p>
        </p:txBody>
      </p:sp>
      <p:sp>
        <p:nvSpPr>
          <p:cNvPr id="127" name="Oval 126"/>
          <p:cNvSpPr/>
          <p:nvPr/>
        </p:nvSpPr>
        <p:spPr>
          <a:xfrm>
            <a:off x="3823970" y="5230495"/>
            <a:ext cx="1191895" cy="998855"/>
          </a:xfrm>
          <a:prstGeom prst="ellipse">
            <a:avLst/>
          </a:prstGeom>
        </p:spPr>
        <p:style>
          <a:lnRef idx="2">
            <a:schemeClr val="lt1"/>
          </a:lnRef>
          <a:fillRef idx="1">
            <a:schemeClr val="accent2"/>
          </a:fillRef>
          <a:effectRef idx="1">
            <a:schemeClr val="accent2"/>
          </a:effectRef>
          <a:fontRef idx="minor">
            <a:schemeClr val="lt1"/>
          </a:fontRef>
        </p:style>
        <p:txBody>
          <a:bodyPr rtlCol="0" anchor="ctr"/>
          <a:p>
            <a:pPr algn="ctr"/>
            <a:r>
              <a:rPr lang="en-US" sz="1200" i="1">
                <a:effectLst>
                  <a:outerShdw blurRad="38100" dist="38100" dir="2700000" algn="tl">
                    <a:srgbClr val="000000">
                      <a:alpha val="43137"/>
                    </a:srgbClr>
                  </a:outerShdw>
                </a:effectLst>
              </a:rPr>
              <a:t>Operator</a:t>
            </a:r>
            <a:endParaRPr lang="en-US" sz="1200" i="1">
              <a:effectLst>
                <a:outerShdw blurRad="38100" dist="38100" dir="2700000" algn="tl">
                  <a:srgbClr val="000000">
                    <a:alpha val="43137"/>
                  </a:srgbClr>
                </a:outerShdw>
              </a:effectLst>
            </a:endParaRPr>
          </a:p>
        </p:txBody>
      </p:sp>
      <p:sp>
        <p:nvSpPr>
          <p:cNvPr id="128" name="Flowchart: Magnetic Disk 127"/>
          <p:cNvSpPr/>
          <p:nvPr/>
        </p:nvSpPr>
        <p:spPr>
          <a:xfrm>
            <a:off x="4268470" y="5890260"/>
            <a:ext cx="522605" cy="226695"/>
          </a:xfrm>
          <a:prstGeom prst="flowChartMagneticDisk">
            <a:avLst/>
          </a:prstGeom>
          <a:ln>
            <a:solidFill>
              <a:schemeClr val="tx1"/>
            </a:solidFill>
            <a:prstDash val="sysDot"/>
          </a:ln>
        </p:spPr>
        <p:style>
          <a:lnRef idx="0">
            <a:srgbClr val="FFFFFF"/>
          </a:lnRef>
          <a:fillRef idx="1">
            <a:schemeClr val="accent6"/>
          </a:fillRef>
          <a:effectRef idx="0">
            <a:srgbClr val="FFFFFF"/>
          </a:effectRef>
          <a:fontRef idx="minor">
            <a:schemeClr val="lt1"/>
          </a:fontRef>
        </p:style>
        <p:txBody>
          <a:bodyPr rtlCol="0" anchor="ctr"/>
          <a:p>
            <a:pPr algn="ctr"/>
            <a:r>
              <a:rPr lang="en-US" sz="1000"/>
              <a:t>state</a:t>
            </a:r>
            <a:endParaRPr lang="en-US" sz="1000"/>
          </a:p>
        </p:txBody>
      </p:sp>
      <p:cxnSp>
        <p:nvCxnSpPr>
          <p:cNvPr id="129" name="Straight Connector 128"/>
          <p:cNvCxnSpPr>
            <a:endCxn id="127" idx="2"/>
          </p:cNvCxnSpPr>
          <p:nvPr/>
        </p:nvCxnSpPr>
        <p:spPr>
          <a:xfrm>
            <a:off x="515620" y="5726430"/>
            <a:ext cx="3308350" cy="3810"/>
          </a:xfrm>
          <a:prstGeom prst="line">
            <a:avLst/>
          </a:prstGeom>
          <a:ln w="6350" cap="flat" cmpd="sng" algn="ctr">
            <a:solidFill>
              <a:schemeClr val="accent2"/>
            </a:solidFill>
            <a:prstDash val="dash"/>
            <a:miter lim="800000"/>
          </a:ln>
        </p:spPr>
        <p:style>
          <a:lnRef idx="0">
            <a:schemeClr val="accent2"/>
          </a:lnRef>
          <a:fillRef idx="0">
            <a:srgbClr val="FFFFFF"/>
          </a:fillRef>
          <a:effectRef idx="0">
            <a:srgbClr val="FFFFFF"/>
          </a:effectRef>
          <a:fontRef idx="minor">
            <a:schemeClr val="tx1"/>
          </a:fontRef>
        </p:style>
      </p:cxnSp>
      <p:sp>
        <p:nvSpPr>
          <p:cNvPr id="131" name="Rectangles 130"/>
          <p:cNvSpPr/>
          <p:nvPr/>
        </p:nvSpPr>
        <p:spPr>
          <a:xfrm>
            <a:off x="3075940" y="5368925"/>
            <a:ext cx="222885" cy="325755"/>
          </a:xfrm>
          <a:prstGeom prst="rect">
            <a:avLst/>
          </a:prstGeom>
          <a:solidFill>
            <a:srgbClr val="C00000"/>
          </a:solidFill>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5</a:t>
            </a:r>
            <a:endParaRPr lang="en-US" sz="1000"/>
          </a:p>
        </p:txBody>
      </p:sp>
      <p:sp>
        <p:nvSpPr>
          <p:cNvPr id="132" name="Rectangles 131"/>
          <p:cNvSpPr/>
          <p:nvPr/>
        </p:nvSpPr>
        <p:spPr>
          <a:xfrm>
            <a:off x="3387725" y="5368925"/>
            <a:ext cx="222885" cy="325755"/>
          </a:xfrm>
          <a:prstGeom prst="rect">
            <a:avLst/>
          </a:prstGeom>
          <a:solidFill>
            <a:srgbClr val="C00000"/>
          </a:solidFill>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4</a:t>
            </a:r>
            <a:endParaRPr lang="en-US" sz="1000"/>
          </a:p>
        </p:txBody>
      </p:sp>
      <p:sp>
        <p:nvSpPr>
          <p:cNvPr id="133" name="Rectangles 132"/>
          <p:cNvSpPr/>
          <p:nvPr/>
        </p:nvSpPr>
        <p:spPr>
          <a:xfrm>
            <a:off x="2764155" y="5368925"/>
            <a:ext cx="222885" cy="325755"/>
          </a:xfrm>
          <a:prstGeom prst="rect">
            <a:avLst/>
          </a:prstGeom>
          <a:solidFill>
            <a:srgbClr val="C00000"/>
          </a:solidFill>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6</a:t>
            </a:r>
            <a:endParaRPr lang="en-US" sz="1000"/>
          </a:p>
        </p:txBody>
      </p:sp>
      <p:sp>
        <p:nvSpPr>
          <p:cNvPr id="134" name="Rectangles 133"/>
          <p:cNvSpPr/>
          <p:nvPr/>
        </p:nvSpPr>
        <p:spPr>
          <a:xfrm>
            <a:off x="2140585" y="5368925"/>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8</a:t>
            </a:r>
            <a:endParaRPr lang="en-US" sz="1000"/>
          </a:p>
        </p:txBody>
      </p:sp>
      <p:sp>
        <p:nvSpPr>
          <p:cNvPr id="135" name="Rectangles 134"/>
          <p:cNvSpPr/>
          <p:nvPr/>
        </p:nvSpPr>
        <p:spPr>
          <a:xfrm>
            <a:off x="2452370" y="5368925"/>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7</a:t>
            </a:r>
            <a:endParaRPr lang="en-US" sz="1000"/>
          </a:p>
        </p:txBody>
      </p:sp>
      <p:sp>
        <p:nvSpPr>
          <p:cNvPr id="136" name="Rectangles 135"/>
          <p:cNvSpPr/>
          <p:nvPr/>
        </p:nvSpPr>
        <p:spPr>
          <a:xfrm>
            <a:off x="1811020" y="5368925"/>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9</a:t>
            </a:r>
            <a:endParaRPr lang="en-US" sz="1000"/>
          </a:p>
        </p:txBody>
      </p:sp>
      <p:sp>
        <p:nvSpPr>
          <p:cNvPr id="137" name="Text Box 136"/>
          <p:cNvSpPr txBox="1"/>
          <p:nvPr/>
        </p:nvSpPr>
        <p:spPr>
          <a:xfrm>
            <a:off x="2363470" y="4860925"/>
            <a:ext cx="1561465" cy="229870"/>
          </a:xfrm>
          <a:prstGeom prst="rect">
            <a:avLst/>
          </a:prstGeom>
          <a:noFill/>
        </p:spPr>
        <p:txBody>
          <a:bodyPr wrap="square" rtlCol="0">
            <a:spAutoFit/>
          </a:bodyPr>
          <a:p>
            <a:r>
              <a:rPr lang="en-US" sz="900"/>
              <a:t>checkpoint barrier</a:t>
            </a:r>
            <a:endParaRPr lang="en-US" sz="900"/>
          </a:p>
        </p:txBody>
      </p:sp>
      <p:sp>
        <p:nvSpPr>
          <p:cNvPr id="140" name="Oval 139"/>
          <p:cNvSpPr/>
          <p:nvPr/>
        </p:nvSpPr>
        <p:spPr>
          <a:xfrm>
            <a:off x="750570" y="5821045"/>
            <a:ext cx="1054100" cy="701040"/>
          </a:xfrm>
          <a:prstGeom prst="ellipse">
            <a:avLst/>
          </a:prstGeom>
        </p:spPr>
        <p:style>
          <a:lnRef idx="2">
            <a:schemeClr val="lt1"/>
          </a:lnRef>
          <a:fillRef idx="1">
            <a:schemeClr val="accent2"/>
          </a:fillRef>
          <a:effectRef idx="1">
            <a:schemeClr val="accent2"/>
          </a:effectRef>
          <a:fontRef idx="minor">
            <a:schemeClr val="lt1"/>
          </a:fontRef>
        </p:style>
        <p:txBody>
          <a:bodyPr rtlCol="0" anchor="ctr"/>
          <a:p>
            <a:pPr algn="ctr"/>
            <a:r>
              <a:rPr lang="en-US" sz="900" b="1">
                <a:effectLst>
                  <a:outerShdw blurRad="38100" dist="38100" dir="2700000" algn="tl">
                    <a:srgbClr val="000000">
                      <a:alpha val="43137"/>
                    </a:srgbClr>
                  </a:outerShdw>
                </a:effectLst>
              </a:rPr>
              <a:t>Upstream-2</a:t>
            </a:r>
            <a:endParaRPr lang="en-US" sz="900" b="1">
              <a:effectLst>
                <a:outerShdw blurRad="38100" dist="38100" dir="2700000" algn="tl">
                  <a:srgbClr val="000000">
                    <a:alpha val="43137"/>
                  </a:srgbClr>
                </a:outerShdw>
              </a:effectLst>
            </a:endParaRPr>
          </a:p>
        </p:txBody>
      </p:sp>
      <p:sp>
        <p:nvSpPr>
          <p:cNvPr id="141" name="Rectangles 140"/>
          <p:cNvSpPr/>
          <p:nvPr/>
        </p:nvSpPr>
        <p:spPr>
          <a:xfrm>
            <a:off x="5293360" y="5564505"/>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c</a:t>
            </a:r>
            <a:endParaRPr lang="en-US" sz="1000"/>
          </a:p>
        </p:txBody>
      </p:sp>
      <p:sp>
        <p:nvSpPr>
          <p:cNvPr id="142" name="Rectangles 141"/>
          <p:cNvSpPr/>
          <p:nvPr/>
        </p:nvSpPr>
        <p:spPr>
          <a:xfrm>
            <a:off x="5597525" y="5564505"/>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b</a:t>
            </a:r>
            <a:endParaRPr lang="en-US" sz="1000"/>
          </a:p>
        </p:txBody>
      </p:sp>
      <p:sp>
        <p:nvSpPr>
          <p:cNvPr id="143" name="Rectangles 142"/>
          <p:cNvSpPr/>
          <p:nvPr/>
        </p:nvSpPr>
        <p:spPr>
          <a:xfrm>
            <a:off x="5866130" y="5564505"/>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a</a:t>
            </a:r>
            <a:endParaRPr lang="en-US" sz="1000"/>
          </a:p>
        </p:txBody>
      </p:sp>
      <p:sp>
        <p:nvSpPr>
          <p:cNvPr id="144" name="Rectangles 143"/>
          <p:cNvSpPr/>
          <p:nvPr/>
        </p:nvSpPr>
        <p:spPr>
          <a:xfrm>
            <a:off x="5015865" y="5483860"/>
            <a:ext cx="152400" cy="406400"/>
          </a:xfrm>
          <a:prstGeom prst="rect">
            <a:avLst/>
          </a:prstGeom>
        </p:spPr>
        <p:style>
          <a:lnRef idx="0">
            <a:srgbClr val="FFFFFF"/>
          </a:lnRef>
          <a:fillRef idx="1">
            <a:schemeClr val="accent4"/>
          </a:fillRef>
          <a:effectRef idx="0">
            <a:srgbClr val="FFFFFF"/>
          </a:effectRef>
          <a:fontRef idx="minor">
            <a:schemeClr val="lt1"/>
          </a:fontRef>
        </p:style>
        <p:txBody>
          <a:bodyPr rtlCol="0" anchor="ctr"/>
          <a:p>
            <a:pPr algn="ctr"/>
            <a:endParaRPr lang="en-US" sz="1000"/>
          </a:p>
        </p:txBody>
      </p:sp>
      <p:sp>
        <p:nvSpPr>
          <p:cNvPr id="145" name="Rectangles 144"/>
          <p:cNvSpPr/>
          <p:nvPr/>
        </p:nvSpPr>
        <p:spPr>
          <a:xfrm>
            <a:off x="3364865" y="5821680"/>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d</a:t>
            </a:r>
            <a:endParaRPr lang="en-US" sz="1000"/>
          </a:p>
        </p:txBody>
      </p:sp>
      <p:sp>
        <p:nvSpPr>
          <p:cNvPr id="146" name="Rectangles 145"/>
          <p:cNvSpPr/>
          <p:nvPr/>
        </p:nvSpPr>
        <p:spPr>
          <a:xfrm>
            <a:off x="3075940" y="5821680"/>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e</a:t>
            </a:r>
            <a:endParaRPr lang="en-US" sz="1000"/>
          </a:p>
        </p:txBody>
      </p:sp>
      <p:sp>
        <p:nvSpPr>
          <p:cNvPr id="147" name="Rectangles 146"/>
          <p:cNvSpPr/>
          <p:nvPr/>
        </p:nvSpPr>
        <p:spPr>
          <a:xfrm>
            <a:off x="2757805" y="5821680"/>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f</a:t>
            </a:r>
            <a:endParaRPr lang="en-US" sz="1000"/>
          </a:p>
        </p:txBody>
      </p:sp>
      <p:sp>
        <p:nvSpPr>
          <p:cNvPr id="148" name="Rectangles 147"/>
          <p:cNvSpPr/>
          <p:nvPr/>
        </p:nvSpPr>
        <p:spPr>
          <a:xfrm>
            <a:off x="2452370" y="5817870"/>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g</a:t>
            </a:r>
            <a:endParaRPr lang="en-US" sz="1000"/>
          </a:p>
        </p:txBody>
      </p:sp>
      <p:sp>
        <p:nvSpPr>
          <p:cNvPr id="149" name="Rectangles 148"/>
          <p:cNvSpPr/>
          <p:nvPr/>
        </p:nvSpPr>
        <p:spPr>
          <a:xfrm>
            <a:off x="2140585" y="5821680"/>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h</a:t>
            </a:r>
            <a:endParaRPr lang="en-US" sz="1000"/>
          </a:p>
        </p:txBody>
      </p:sp>
      <p:sp>
        <p:nvSpPr>
          <p:cNvPr id="150" name="Rectangles 149"/>
          <p:cNvSpPr/>
          <p:nvPr/>
        </p:nvSpPr>
        <p:spPr>
          <a:xfrm>
            <a:off x="1811020" y="5821680"/>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i</a:t>
            </a:r>
            <a:endParaRPr lang="en-US" sz="1000"/>
          </a:p>
        </p:txBody>
      </p:sp>
      <p:sp>
        <p:nvSpPr>
          <p:cNvPr id="151" name="Text Box 150"/>
          <p:cNvSpPr txBox="1"/>
          <p:nvPr/>
        </p:nvSpPr>
        <p:spPr>
          <a:xfrm>
            <a:off x="5015865" y="4985385"/>
            <a:ext cx="1151890" cy="245110"/>
          </a:xfrm>
          <a:prstGeom prst="rect">
            <a:avLst/>
          </a:prstGeom>
          <a:noFill/>
        </p:spPr>
        <p:txBody>
          <a:bodyPr wrap="square" rtlCol="0">
            <a:spAutoFit/>
          </a:bodyPr>
          <a:p>
            <a:r>
              <a:rPr lang="en-US" sz="1000" i="1" u="sng"/>
              <a:t>Checkpoint</a:t>
            </a:r>
            <a:endParaRPr lang="en-US" sz="1000" i="1" u="sng"/>
          </a:p>
        </p:txBody>
      </p:sp>
      <p:cxnSp>
        <p:nvCxnSpPr>
          <p:cNvPr id="139" name="Straight Arrow Connector 138"/>
          <p:cNvCxnSpPr>
            <a:stCxn id="137" idx="2"/>
            <a:endCxn id="144" idx="0"/>
          </p:cNvCxnSpPr>
          <p:nvPr/>
        </p:nvCxnSpPr>
        <p:spPr>
          <a:xfrm>
            <a:off x="3144520" y="5090795"/>
            <a:ext cx="1947545" cy="393065"/>
          </a:xfrm>
          <a:prstGeom prst="straightConnector1">
            <a:avLst/>
          </a:prstGeom>
          <a:ln w="6350" cap="flat" cmpd="sng" algn="ctr">
            <a:solidFill>
              <a:schemeClr val="accent2"/>
            </a:solidFill>
            <a:prstDash val="dash"/>
            <a:miter lim="800000"/>
            <a:tailEnd type="arrow" w="med" len="med"/>
          </a:ln>
        </p:spPr>
        <p:style>
          <a:lnRef idx="0">
            <a:schemeClr val="accent2"/>
          </a:lnRef>
          <a:fillRef idx="0">
            <a:srgbClr val="FFFFFF"/>
          </a:fillRef>
          <a:effectRef idx="0">
            <a:srgbClr val="FFFFFF"/>
          </a:effectRef>
          <a:fontRef idx="minor">
            <a:schemeClr val="tx1"/>
          </a:fontRef>
        </p:style>
      </p:cxnSp>
      <p:sp>
        <p:nvSpPr>
          <p:cNvPr id="152" name="Flowchart: Magnetic Disk 151"/>
          <p:cNvSpPr/>
          <p:nvPr/>
        </p:nvSpPr>
        <p:spPr>
          <a:xfrm>
            <a:off x="5092700" y="6243955"/>
            <a:ext cx="950595" cy="278130"/>
          </a:xfrm>
          <a:prstGeom prst="flowChartMagneticDisk">
            <a:avLst/>
          </a:prstGeom>
          <a:ln>
            <a:solidFill>
              <a:schemeClr val="tx1"/>
            </a:solidFill>
            <a:prstDash val="sysDot"/>
          </a:ln>
        </p:spPr>
        <p:style>
          <a:lnRef idx="0">
            <a:srgbClr val="FFFFFF"/>
          </a:lnRef>
          <a:fillRef idx="1">
            <a:schemeClr val="accent6"/>
          </a:fillRef>
          <a:effectRef idx="0">
            <a:srgbClr val="FFFFFF"/>
          </a:effectRef>
          <a:fontRef idx="minor">
            <a:schemeClr val="lt1"/>
          </a:fontRef>
        </p:style>
        <p:txBody>
          <a:bodyPr rtlCol="0" anchor="ctr"/>
          <a:p>
            <a:pPr algn="ctr"/>
            <a:r>
              <a:rPr lang="en-US" sz="1000"/>
              <a:t>state backend</a:t>
            </a:r>
            <a:endParaRPr lang="en-US" sz="1000"/>
          </a:p>
        </p:txBody>
      </p:sp>
      <p:cxnSp>
        <p:nvCxnSpPr>
          <p:cNvPr id="153" name="Straight Arrow Connector 152"/>
          <p:cNvCxnSpPr>
            <a:stCxn id="128" idx="4"/>
            <a:endCxn id="152" idx="1"/>
          </p:cNvCxnSpPr>
          <p:nvPr/>
        </p:nvCxnSpPr>
        <p:spPr>
          <a:xfrm>
            <a:off x="4791075" y="6003925"/>
            <a:ext cx="777240" cy="240030"/>
          </a:xfrm>
          <a:prstGeom prst="straightConnector1">
            <a:avLst/>
          </a:prstGeom>
          <a:ln w="6350" cap="flat" cmpd="sng" algn="ctr">
            <a:solidFill>
              <a:schemeClr val="accent2"/>
            </a:solidFill>
            <a:prstDash val="dash"/>
            <a:miter lim="800000"/>
            <a:tailEnd type="arrow" w="med" len="med"/>
          </a:ln>
        </p:spPr>
        <p:style>
          <a:lnRef idx="0">
            <a:schemeClr val="accent6"/>
          </a:lnRef>
          <a:fillRef idx="0">
            <a:srgbClr val="FFFFFF"/>
          </a:fillRef>
          <a:effectRef idx="0">
            <a:srgbClr val="FFFFFF"/>
          </a:effectRef>
          <a:fontRef idx="minor">
            <a:schemeClr val="tx1"/>
          </a:fontRef>
        </p:style>
      </p:cxnSp>
      <p:sp>
        <p:nvSpPr>
          <p:cNvPr id="154" name="Rectangles 153"/>
          <p:cNvSpPr/>
          <p:nvPr/>
        </p:nvSpPr>
        <p:spPr>
          <a:xfrm>
            <a:off x="6341110" y="1162050"/>
            <a:ext cx="5574665" cy="1791335"/>
          </a:xfrm>
          <a:prstGeom prst="rect">
            <a:avLst/>
          </a:prstGeom>
          <a:solidFill>
            <a:schemeClr val="tx2">
              <a:lumMod val="20000"/>
              <a:lumOff val="80000"/>
            </a:schemeClr>
          </a:solidFill>
          <a:ln>
            <a:prstDash val="sysDot"/>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5" name="Oval 154"/>
          <p:cNvSpPr/>
          <p:nvPr/>
        </p:nvSpPr>
        <p:spPr>
          <a:xfrm>
            <a:off x="6574155" y="1316990"/>
            <a:ext cx="1054100" cy="701040"/>
          </a:xfrm>
          <a:prstGeom prst="ellipse">
            <a:avLst/>
          </a:prstGeom>
        </p:spPr>
        <p:style>
          <a:lnRef idx="2">
            <a:schemeClr val="lt1"/>
          </a:lnRef>
          <a:fillRef idx="1">
            <a:schemeClr val="accent2"/>
          </a:fillRef>
          <a:effectRef idx="1">
            <a:schemeClr val="accent2"/>
          </a:effectRef>
          <a:fontRef idx="minor">
            <a:schemeClr val="lt1"/>
          </a:fontRef>
        </p:style>
        <p:txBody>
          <a:bodyPr rtlCol="0" anchor="ctr"/>
          <a:p>
            <a:pPr algn="ctr"/>
            <a:r>
              <a:rPr lang="en-US" sz="900" b="1">
                <a:effectLst>
                  <a:outerShdw blurRad="38100" dist="38100" dir="2700000" algn="tl">
                    <a:srgbClr val="000000">
                      <a:alpha val="43137"/>
                    </a:srgbClr>
                  </a:outerShdw>
                </a:effectLst>
              </a:rPr>
              <a:t>Upstream-1</a:t>
            </a:r>
            <a:endParaRPr lang="en-US" sz="900" b="1">
              <a:effectLst>
                <a:outerShdw blurRad="38100" dist="38100" dir="2700000" algn="tl">
                  <a:srgbClr val="000000">
                    <a:alpha val="43137"/>
                  </a:srgbClr>
                </a:outerShdw>
              </a:effectLst>
            </a:endParaRPr>
          </a:p>
        </p:txBody>
      </p:sp>
      <p:sp>
        <p:nvSpPr>
          <p:cNvPr id="156" name="Oval 155"/>
          <p:cNvSpPr/>
          <p:nvPr/>
        </p:nvSpPr>
        <p:spPr>
          <a:xfrm>
            <a:off x="9650095" y="1554480"/>
            <a:ext cx="1191895" cy="998855"/>
          </a:xfrm>
          <a:prstGeom prst="ellipse">
            <a:avLst/>
          </a:prstGeom>
        </p:spPr>
        <p:style>
          <a:lnRef idx="2">
            <a:schemeClr val="lt1"/>
          </a:lnRef>
          <a:fillRef idx="1">
            <a:schemeClr val="accent2"/>
          </a:fillRef>
          <a:effectRef idx="1">
            <a:schemeClr val="accent2"/>
          </a:effectRef>
          <a:fontRef idx="minor">
            <a:schemeClr val="lt1"/>
          </a:fontRef>
        </p:style>
        <p:txBody>
          <a:bodyPr rtlCol="0" anchor="ctr"/>
          <a:p>
            <a:pPr algn="ctr"/>
            <a:r>
              <a:rPr lang="en-US" sz="1200" i="1">
                <a:effectLst>
                  <a:outerShdw blurRad="38100" dist="38100" dir="2700000" algn="tl">
                    <a:srgbClr val="000000">
                      <a:alpha val="43137"/>
                    </a:srgbClr>
                  </a:outerShdw>
                </a:effectLst>
              </a:rPr>
              <a:t>Operator</a:t>
            </a:r>
            <a:endParaRPr lang="en-US" sz="1200" i="1">
              <a:effectLst>
                <a:outerShdw blurRad="38100" dist="38100" dir="2700000" algn="tl">
                  <a:srgbClr val="000000">
                    <a:alpha val="43137"/>
                  </a:srgbClr>
                </a:outerShdw>
              </a:effectLst>
            </a:endParaRPr>
          </a:p>
        </p:txBody>
      </p:sp>
      <p:sp>
        <p:nvSpPr>
          <p:cNvPr id="157" name="Flowchart: Magnetic Disk 156"/>
          <p:cNvSpPr/>
          <p:nvPr/>
        </p:nvSpPr>
        <p:spPr>
          <a:xfrm>
            <a:off x="10094595" y="2214245"/>
            <a:ext cx="522605" cy="226695"/>
          </a:xfrm>
          <a:prstGeom prst="flowChartMagneticDisk">
            <a:avLst/>
          </a:prstGeom>
          <a:ln>
            <a:solidFill>
              <a:schemeClr val="tx1"/>
            </a:solidFill>
            <a:prstDash val="sysDot"/>
          </a:ln>
        </p:spPr>
        <p:style>
          <a:lnRef idx="0">
            <a:srgbClr val="FFFFFF"/>
          </a:lnRef>
          <a:fillRef idx="1">
            <a:schemeClr val="accent6"/>
          </a:fillRef>
          <a:effectRef idx="0">
            <a:srgbClr val="FFFFFF"/>
          </a:effectRef>
          <a:fontRef idx="minor">
            <a:schemeClr val="lt1"/>
          </a:fontRef>
        </p:style>
        <p:txBody>
          <a:bodyPr rtlCol="0" anchor="ctr"/>
          <a:p>
            <a:pPr algn="ctr"/>
            <a:r>
              <a:rPr lang="en-US" sz="1000"/>
              <a:t>state</a:t>
            </a:r>
            <a:endParaRPr lang="en-US" sz="1000"/>
          </a:p>
        </p:txBody>
      </p:sp>
      <p:cxnSp>
        <p:nvCxnSpPr>
          <p:cNvPr id="158" name="Straight Connector 157"/>
          <p:cNvCxnSpPr>
            <a:endCxn id="156" idx="2"/>
          </p:cNvCxnSpPr>
          <p:nvPr/>
        </p:nvCxnSpPr>
        <p:spPr>
          <a:xfrm flipV="1">
            <a:off x="6472555" y="2054225"/>
            <a:ext cx="3177540" cy="18415"/>
          </a:xfrm>
          <a:prstGeom prst="line">
            <a:avLst/>
          </a:prstGeom>
          <a:ln w="6350" cap="flat" cmpd="sng" algn="ctr">
            <a:solidFill>
              <a:schemeClr val="accent2"/>
            </a:solidFill>
            <a:prstDash val="dash"/>
            <a:miter lim="800000"/>
          </a:ln>
        </p:spPr>
        <p:style>
          <a:lnRef idx="0">
            <a:schemeClr val="accent2"/>
          </a:lnRef>
          <a:fillRef idx="0">
            <a:srgbClr val="FFFFFF"/>
          </a:fillRef>
          <a:effectRef idx="0">
            <a:srgbClr val="FFFFFF"/>
          </a:effectRef>
          <a:fontRef idx="minor">
            <a:schemeClr val="tx1"/>
          </a:fontRef>
        </p:style>
      </p:cxnSp>
      <p:sp>
        <p:nvSpPr>
          <p:cNvPr id="159" name="Rectangles 158"/>
          <p:cNvSpPr/>
          <p:nvPr/>
        </p:nvSpPr>
        <p:spPr>
          <a:xfrm>
            <a:off x="9465310" y="1673225"/>
            <a:ext cx="152400" cy="406400"/>
          </a:xfrm>
          <a:prstGeom prst="rect">
            <a:avLst/>
          </a:prstGeom>
        </p:spPr>
        <p:style>
          <a:lnRef idx="0">
            <a:srgbClr val="FFFFFF"/>
          </a:lnRef>
          <a:fillRef idx="1">
            <a:schemeClr val="accent4"/>
          </a:fillRef>
          <a:effectRef idx="0">
            <a:srgbClr val="FFFFFF"/>
          </a:effectRef>
          <a:fontRef idx="minor">
            <a:schemeClr val="lt1"/>
          </a:fontRef>
        </p:style>
        <p:txBody>
          <a:bodyPr rtlCol="0" anchor="ctr"/>
          <a:p>
            <a:pPr algn="ctr"/>
            <a:endParaRPr lang="en-US" sz="1000"/>
          </a:p>
        </p:txBody>
      </p:sp>
      <p:sp>
        <p:nvSpPr>
          <p:cNvPr id="160" name="Rectangles 159"/>
          <p:cNvSpPr/>
          <p:nvPr/>
        </p:nvSpPr>
        <p:spPr>
          <a:xfrm>
            <a:off x="8902065" y="1692910"/>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5</a:t>
            </a:r>
            <a:endParaRPr lang="en-US" sz="1000"/>
          </a:p>
        </p:txBody>
      </p:sp>
      <p:sp>
        <p:nvSpPr>
          <p:cNvPr id="161" name="Rectangles 160"/>
          <p:cNvSpPr/>
          <p:nvPr/>
        </p:nvSpPr>
        <p:spPr>
          <a:xfrm>
            <a:off x="9213850" y="1692910"/>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4</a:t>
            </a:r>
            <a:endParaRPr lang="en-US" sz="1000"/>
          </a:p>
        </p:txBody>
      </p:sp>
      <p:sp>
        <p:nvSpPr>
          <p:cNvPr id="162" name="Rectangles 161"/>
          <p:cNvSpPr/>
          <p:nvPr/>
        </p:nvSpPr>
        <p:spPr>
          <a:xfrm>
            <a:off x="8590280" y="1692910"/>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6</a:t>
            </a:r>
            <a:endParaRPr lang="en-US" sz="1000"/>
          </a:p>
        </p:txBody>
      </p:sp>
      <p:sp>
        <p:nvSpPr>
          <p:cNvPr id="163" name="Rectangles 162"/>
          <p:cNvSpPr/>
          <p:nvPr/>
        </p:nvSpPr>
        <p:spPr>
          <a:xfrm>
            <a:off x="7966710" y="1692910"/>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8</a:t>
            </a:r>
            <a:endParaRPr lang="en-US" sz="1000"/>
          </a:p>
        </p:txBody>
      </p:sp>
      <p:sp>
        <p:nvSpPr>
          <p:cNvPr id="164" name="Rectangles 163"/>
          <p:cNvSpPr/>
          <p:nvPr/>
        </p:nvSpPr>
        <p:spPr>
          <a:xfrm>
            <a:off x="8278495" y="1692910"/>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7</a:t>
            </a:r>
            <a:endParaRPr lang="en-US" sz="1000"/>
          </a:p>
        </p:txBody>
      </p:sp>
      <p:sp>
        <p:nvSpPr>
          <p:cNvPr id="165" name="Rectangles 164"/>
          <p:cNvSpPr/>
          <p:nvPr/>
        </p:nvSpPr>
        <p:spPr>
          <a:xfrm>
            <a:off x="7637145" y="1692910"/>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9</a:t>
            </a:r>
            <a:endParaRPr lang="en-US" sz="1000"/>
          </a:p>
        </p:txBody>
      </p:sp>
      <p:sp>
        <p:nvSpPr>
          <p:cNvPr id="166" name="Text Box 165"/>
          <p:cNvSpPr txBox="1"/>
          <p:nvPr/>
        </p:nvSpPr>
        <p:spPr>
          <a:xfrm>
            <a:off x="8189595" y="1184910"/>
            <a:ext cx="1561465" cy="229870"/>
          </a:xfrm>
          <a:prstGeom prst="rect">
            <a:avLst/>
          </a:prstGeom>
          <a:noFill/>
        </p:spPr>
        <p:txBody>
          <a:bodyPr wrap="square" rtlCol="0">
            <a:spAutoFit/>
          </a:bodyPr>
          <a:p>
            <a:r>
              <a:rPr lang="en-US" sz="900"/>
              <a:t>checkpoint barrier</a:t>
            </a:r>
            <a:endParaRPr lang="en-US" sz="900"/>
          </a:p>
        </p:txBody>
      </p:sp>
      <p:cxnSp>
        <p:nvCxnSpPr>
          <p:cNvPr id="167" name="Straight Arrow Connector 166"/>
          <p:cNvCxnSpPr>
            <a:stCxn id="166" idx="2"/>
            <a:endCxn id="159" idx="0"/>
          </p:cNvCxnSpPr>
          <p:nvPr/>
        </p:nvCxnSpPr>
        <p:spPr>
          <a:xfrm>
            <a:off x="8970645" y="1414780"/>
            <a:ext cx="570865" cy="258445"/>
          </a:xfrm>
          <a:prstGeom prst="straightConnector1">
            <a:avLst/>
          </a:prstGeom>
          <a:ln w="6350" cap="flat" cmpd="sng" algn="ctr">
            <a:solidFill>
              <a:schemeClr val="accent2"/>
            </a:solidFill>
            <a:prstDash val="dash"/>
            <a:miter lim="800000"/>
            <a:tailEnd type="arrow" w="med" len="med"/>
          </a:ln>
        </p:spPr>
        <p:style>
          <a:lnRef idx="0">
            <a:schemeClr val="accent2"/>
          </a:lnRef>
          <a:fillRef idx="0">
            <a:srgbClr val="FFFFFF"/>
          </a:fillRef>
          <a:effectRef idx="0">
            <a:srgbClr val="FFFFFF"/>
          </a:effectRef>
          <a:fontRef idx="minor">
            <a:schemeClr val="tx1"/>
          </a:fontRef>
        </p:style>
      </p:cxnSp>
      <p:cxnSp>
        <p:nvCxnSpPr>
          <p:cNvPr id="168" name="Straight Arrow Connector 167"/>
          <p:cNvCxnSpPr>
            <a:stCxn id="166" idx="2"/>
            <a:endCxn id="176" idx="0"/>
          </p:cNvCxnSpPr>
          <p:nvPr/>
        </p:nvCxnSpPr>
        <p:spPr>
          <a:xfrm flipH="1">
            <a:off x="8677275" y="1414780"/>
            <a:ext cx="293370" cy="685165"/>
          </a:xfrm>
          <a:prstGeom prst="straightConnector1">
            <a:avLst/>
          </a:prstGeom>
          <a:ln w="6350" cap="flat" cmpd="sng" algn="ctr">
            <a:solidFill>
              <a:schemeClr val="accent2"/>
            </a:solidFill>
            <a:prstDash val="dash"/>
            <a:miter lim="800000"/>
            <a:tailEnd type="arrow" w="med" len="med"/>
          </a:ln>
        </p:spPr>
        <p:style>
          <a:lnRef idx="0">
            <a:schemeClr val="accent2"/>
          </a:lnRef>
          <a:fillRef idx="0">
            <a:srgbClr val="FFFFFF"/>
          </a:fillRef>
          <a:effectRef idx="0">
            <a:srgbClr val="FFFFFF"/>
          </a:effectRef>
          <a:fontRef idx="minor">
            <a:schemeClr val="tx1"/>
          </a:fontRef>
        </p:style>
      </p:cxnSp>
      <p:sp>
        <p:nvSpPr>
          <p:cNvPr id="169" name="Oval 168"/>
          <p:cNvSpPr/>
          <p:nvPr/>
        </p:nvSpPr>
        <p:spPr>
          <a:xfrm>
            <a:off x="6576695" y="2145030"/>
            <a:ext cx="1054100" cy="701040"/>
          </a:xfrm>
          <a:prstGeom prst="ellipse">
            <a:avLst/>
          </a:prstGeom>
        </p:spPr>
        <p:style>
          <a:lnRef idx="2">
            <a:schemeClr val="lt1"/>
          </a:lnRef>
          <a:fillRef idx="1">
            <a:schemeClr val="accent2"/>
          </a:fillRef>
          <a:effectRef idx="1">
            <a:schemeClr val="accent2"/>
          </a:effectRef>
          <a:fontRef idx="minor">
            <a:schemeClr val="lt1"/>
          </a:fontRef>
        </p:style>
        <p:txBody>
          <a:bodyPr rtlCol="0" anchor="ctr"/>
          <a:p>
            <a:pPr algn="ctr"/>
            <a:r>
              <a:rPr lang="en-US" sz="900" b="1">
                <a:effectLst>
                  <a:outerShdw blurRad="38100" dist="38100" dir="2700000" algn="tl">
                    <a:srgbClr val="000000">
                      <a:alpha val="43137"/>
                    </a:srgbClr>
                  </a:outerShdw>
                </a:effectLst>
              </a:rPr>
              <a:t>Upstream-2</a:t>
            </a:r>
            <a:endParaRPr lang="en-US" sz="900" b="1">
              <a:effectLst>
                <a:outerShdw blurRad="38100" dist="38100" dir="2700000" algn="tl">
                  <a:srgbClr val="000000">
                    <a:alpha val="43137"/>
                  </a:srgbClr>
                </a:outerShdw>
              </a:effectLst>
            </a:endParaRPr>
          </a:p>
        </p:txBody>
      </p:sp>
      <p:sp>
        <p:nvSpPr>
          <p:cNvPr id="170" name="Rectangles 169"/>
          <p:cNvSpPr/>
          <p:nvPr/>
        </p:nvSpPr>
        <p:spPr>
          <a:xfrm>
            <a:off x="10893425" y="1888490"/>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3</a:t>
            </a:r>
            <a:endParaRPr lang="en-US" sz="1000"/>
          </a:p>
        </p:txBody>
      </p:sp>
      <p:sp>
        <p:nvSpPr>
          <p:cNvPr id="171" name="Rectangles 170"/>
          <p:cNvSpPr/>
          <p:nvPr/>
        </p:nvSpPr>
        <p:spPr>
          <a:xfrm>
            <a:off x="11189335" y="1888490"/>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2</a:t>
            </a:r>
            <a:endParaRPr lang="en-US" sz="1000"/>
          </a:p>
        </p:txBody>
      </p:sp>
      <p:sp>
        <p:nvSpPr>
          <p:cNvPr id="172" name="Rectangles 171"/>
          <p:cNvSpPr/>
          <p:nvPr/>
        </p:nvSpPr>
        <p:spPr>
          <a:xfrm>
            <a:off x="11539220" y="1888490"/>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1</a:t>
            </a:r>
            <a:endParaRPr lang="en-US" sz="1000"/>
          </a:p>
        </p:txBody>
      </p:sp>
      <p:sp>
        <p:nvSpPr>
          <p:cNvPr id="173" name="Rectangles 172"/>
          <p:cNvSpPr/>
          <p:nvPr/>
        </p:nvSpPr>
        <p:spPr>
          <a:xfrm>
            <a:off x="9413875" y="2145665"/>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a</a:t>
            </a:r>
            <a:endParaRPr lang="en-US" sz="1000"/>
          </a:p>
        </p:txBody>
      </p:sp>
      <p:sp>
        <p:nvSpPr>
          <p:cNvPr id="174" name="Rectangles 173"/>
          <p:cNvSpPr/>
          <p:nvPr/>
        </p:nvSpPr>
        <p:spPr>
          <a:xfrm>
            <a:off x="9110345" y="2141855"/>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b</a:t>
            </a:r>
            <a:endParaRPr lang="en-US" sz="1000"/>
          </a:p>
        </p:txBody>
      </p:sp>
      <p:sp>
        <p:nvSpPr>
          <p:cNvPr id="175" name="Rectangles 174"/>
          <p:cNvSpPr/>
          <p:nvPr/>
        </p:nvSpPr>
        <p:spPr>
          <a:xfrm>
            <a:off x="8806815" y="2145665"/>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c</a:t>
            </a:r>
            <a:endParaRPr lang="en-US" sz="1000"/>
          </a:p>
        </p:txBody>
      </p:sp>
      <p:sp>
        <p:nvSpPr>
          <p:cNvPr id="176" name="Rectangles 175"/>
          <p:cNvSpPr/>
          <p:nvPr/>
        </p:nvSpPr>
        <p:spPr>
          <a:xfrm>
            <a:off x="8601075" y="2099945"/>
            <a:ext cx="152400" cy="406400"/>
          </a:xfrm>
          <a:prstGeom prst="rect">
            <a:avLst/>
          </a:prstGeom>
        </p:spPr>
        <p:style>
          <a:lnRef idx="0">
            <a:srgbClr val="FFFFFF"/>
          </a:lnRef>
          <a:fillRef idx="1">
            <a:schemeClr val="accent4"/>
          </a:fillRef>
          <a:effectRef idx="0">
            <a:srgbClr val="FFFFFF"/>
          </a:effectRef>
          <a:fontRef idx="minor">
            <a:schemeClr val="lt1"/>
          </a:fontRef>
        </p:style>
        <p:txBody>
          <a:bodyPr rtlCol="0" anchor="ctr"/>
          <a:p>
            <a:pPr algn="ctr"/>
            <a:endParaRPr lang="en-US" sz="1000"/>
          </a:p>
        </p:txBody>
      </p:sp>
      <p:sp>
        <p:nvSpPr>
          <p:cNvPr id="177" name="Rectangles 176"/>
          <p:cNvSpPr/>
          <p:nvPr/>
        </p:nvSpPr>
        <p:spPr>
          <a:xfrm>
            <a:off x="8322310" y="2145665"/>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d</a:t>
            </a:r>
            <a:endParaRPr lang="en-US" sz="1000"/>
          </a:p>
        </p:txBody>
      </p:sp>
      <p:sp>
        <p:nvSpPr>
          <p:cNvPr id="178" name="Rectangles 177"/>
          <p:cNvSpPr/>
          <p:nvPr/>
        </p:nvSpPr>
        <p:spPr>
          <a:xfrm>
            <a:off x="8018780" y="2141855"/>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e</a:t>
            </a:r>
            <a:endParaRPr lang="en-US" sz="1000"/>
          </a:p>
        </p:txBody>
      </p:sp>
      <p:sp>
        <p:nvSpPr>
          <p:cNvPr id="179" name="Rectangles 178"/>
          <p:cNvSpPr/>
          <p:nvPr/>
        </p:nvSpPr>
        <p:spPr>
          <a:xfrm>
            <a:off x="7715250" y="2145665"/>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f</a:t>
            </a:r>
            <a:endParaRPr lang="en-US" sz="1000"/>
          </a:p>
        </p:txBody>
      </p:sp>
      <p:sp>
        <p:nvSpPr>
          <p:cNvPr id="180" name="Text Box 179"/>
          <p:cNvSpPr txBox="1"/>
          <p:nvPr/>
        </p:nvSpPr>
        <p:spPr>
          <a:xfrm>
            <a:off x="10763250" y="1199515"/>
            <a:ext cx="1151890" cy="245110"/>
          </a:xfrm>
          <a:prstGeom prst="rect">
            <a:avLst/>
          </a:prstGeom>
          <a:noFill/>
        </p:spPr>
        <p:txBody>
          <a:bodyPr wrap="square" rtlCol="0">
            <a:spAutoFit/>
          </a:bodyPr>
          <a:p>
            <a:r>
              <a:rPr lang="en-US" sz="1000" i="1" u="sng"/>
              <a:t>Begin Alignment</a:t>
            </a:r>
            <a:endParaRPr lang="en-US" sz="1000" i="1" u="sng"/>
          </a:p>
        </p:txBody>
      </p:sp>
      <p:sp>
        <p:nvSpPr>
          <p:cNvPr id="181" name="Rectangles 180"/>
          <p:cNvSpPr/>
          <p:nvPr/>
        </p:nvSpPr>
        <p:spPr>
          <a:xfrm>
            <a:off x="6352540" y="3027045"/>
            <a:ext cx="5574665" cy="1744980"/>
          </a:xfrm>
          <a:prstGeom prst="rect">
            <a:avLst/>
          </a:prstGeom>
          <a:solidFill>
            <a:schemeClr val="tx2">
              <a:lumMod val="20000"/>
              <a:lumOff val="80000"/>
            </a:schemeClr>
          </a:solidFill>
          <a:ln>
            <a:prstDash val="sysDot"/>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82" name="Oval 181"/>
          <p:cNvSpPr/>
          <p:nvPr/>
        </p:nvSpPr>
        <p:spPr>
          <a:xfrm>
            <a:off x="6585585" y="3181985"/>
            <a:ext cx="1054100" cy="701040"/>
          </a:xfrm>
          <a:prstGeom prst="ellipse">
            <a:avLst/>
          </a:prstGeom>
        </p:spPr>
        <p:style>
          <a:lnRef idx="2">
            <a:schemeClr val="lt1"/>
          </a:lnRef>
          <a:fillRef idx="1">
            <a:schemeClr val="accent2"/>
          </a:fillRef>
          <a:effectRef idx="1">
            <a:schemeClr val="accent2"/>
          </a:effectRef>
          <a:fontRef idx="minor">
            <a:schemeClr val="lt1"/>
          </a:fontRef>
        </p:style>
        <p:txBody>
          <a:bodyPr rtlCol="0" anchor="ctr"/>
          <a:p>
            <a:pPr algn="ctr"/>
            <a:r>
              <a:rPr lang="en-US" sz="900" b="1">
                <a:effectLst>
                  <a:outerShdw blurRad="38100" dist="38100" dir="2700000" algn="tl">
                    <a:srgbClr val="000000">
                      <a:alpha val="43137"/>
                    </a:srgbClr>
                  </a:outerShdw>
                </a:effectLst>
              </a:rPr>
              <a:t>Upstream-1</a:t>
            </a:r>
            <a:endParaRPr lang="en-US" sz="900" b="1">
              <a:effectLst>
                <a:outerShdw blurRad="38100" dist="38100" dir="2700000" algn="tl">
                  <a:srgbClr val="000000">
                    <a:alpha val="43137"/>
                  </a:srgbClr>
                </a:outerShdw>
              </a:effectLst>
            </a:endParaRPr>
          </a:p>
        </p:txBody>
      </p:sp>
      <p:sp>
        <p:nvSpPr>
          <p:cNvPr id="183" name="Oval 182"/>
          <p:cNvSpPr/>
          <p:nvPr/>
        </p:nvSpPr>
        <p:spPr>
          <a:xfrm>
            <a:off x="9661525" y="3419475"/>
            <a:ext cx="1191895" cy="998855"/>
          </a:xfrm>
          <a:prstGeom prst="ellipse">
            <a:avLst/>
          </a:prstGeom>
        </p:spPr>
        <p:style>
          <a:lnRef idx="2">
            <a:schemeClr val="lt1"/>
          </a:lnRef>
          <a:fillRef idx="1">
            <a:schemeClr val="accent2"/>
          </a:fillRef>
          <a:effectRef idx="1">
            <a:schemeClr val="accent2"/>
          </a:effectRef>
          <a:fontRef idx="minor">
            <a:schemeClr val="lt1"/>
          </a:fontRef>
        </p:style>
        <p:txBody>
          <a:bodyPr rtlCol="0" anchor="ctr"/>
          <a:p>
            <a:pPr algn="ctr"/>
            <a:r>
              <a:rPr lang="en-US" sz="1200" i="1">
                <a:effectLst>
                  <a:outerShdw blurRad="38100" dist="38100" dir="2700000" algn="tl">
                    <a:srgbClr val="000000">
                      <a:alpha val="43137"/>
                    </a:srgbClr>
                  </a:outerShdw>
                </a:effectLst>
              </a:rPr>
              <a:t>Operator</a:t>
            </a:r>
            <a:endParaRPr lang="en-US" sz="1200" i="1">
              <a:effectLst>
                <a:outerShdw blurRad="38100" dist="38100" dir="2700000" algn="tl">
                  <a:srgbClr val="000000">
                    <a:alpha val="43137"/>
                  </a:srgbClr>
                </a:outerShdw>
              </a:effectLst>
            </a:endParaRPr>
          </a:p>
        </p:txBody>
      </p:sp>
      <p:sp>
        <p:nvSpPr>
          <p:cNvPr id="184" name="Flowchart: Magnetic Disk 183"/>
          <p:cNvSpPr/>
          <p:nvPr/>
        </p:nvSpPr>
        <p:spPr>
          <a:xfrm>
            <a:off x="10106025" y="4079240"/>
            <a:ext cx="522605" cy="226695"/>
          </a:xfrm>
          <a:prstGeom prst="flowChartMagneticDisk">
            <a:avLst/>
          </a:prstGeom>
          <a:ln>
            <a:solidFill>
              <a:schemeClr val="tx1"/>
            </a:solidFill>
            <a:prstDash val="sysDot"/>
          </a:ln>
        </p:spPr>
        <p:style>
          <a:lnRef idx="0">
            <a:srgbClr val="FFFFFF"/>
          </a:lnRef>
          <a:fillRef idx="1">
            <a:schemeClr val="accent6"/>
          </a:fillRef>
          <a:effectRef idx="0">
            <a:srgbClr val="FFFFFF"/>
          </a:effectRef>
          <a:fontRef idx="minor">
            <a:schemeClr val="lt1"/>
          </a:fontRef>
        </p:style>
        <p:txBody>
          <a:bodyPr rtlCol="0" anchor="ctr"/>
          <a:p>
            <a:pPr algn="ctr"/>
            <a:r>
              <a:rPr lang="en-US" sz="1000"/>
              <a:t>state</a:t>
            </a:r>
            <a:endParaRPr lang="en-US" sz="1000"/>
          </a:p>
        </p:txBody>
      </p:sp>
      <p:cxnSp>
        <p:nvCxnSpPr>
          <p:cNvPr id="185" name="Straight Connector 184"/>
          <p:cNvCxnSpPr>
            <a:endCxn id="183" idx="2"/>
          </p:cNvCxnSpPr>
          <p:nvPr/>
        </p:nvCxnSpPr>
        <p:spPr>
          <a:xfrm flipV="1">
            <a:off x="6483985" y="3919220"/>
            <a:ext cx="3177540" cy="18415"/>
          </a:xfrm>
          <a:prstGeom prst="line">
            <a:avLst/>
          </a:prstGeom>
          <a:ln w="6350" cap="flat" cmpd="sng" algn="ctr">
            <a:solidFill>
              <a:schemeClr val="accent2"/>
            </a:solidFill>
            <a:prstDash val="dash"/>
            <a:miter lim="800000"/>
          </a:ln>
        </p:spPr>
        <p:style>
          <a:lnRef idx="0">
            <a:schemeClr val="accent2"/>
          </a:lnRef>
          <a:fillRef idx="0">
            <a:srgbClr val="FFFFFF"/>
          </a:fillRef>
          <a:effectRef idx="0">
            <a:srgbClr val="FFFFFF"/>
          </a:effectRef>
          <a:fontRef idx="minor">
            <a:schemeClr val="tx1"/>
          </a:fontRef>
        </p:style>
      </p:cxnSp>
      <p:sp>
        <p:nvSpPr>
          <p:cNvPr id="186" name="Rectangles 185"/>
          <p:cNvSpPr/>
          <p:nvPr/>
        </p:nvSpPr>
        <p:spPr>
          <a:xfrm>
            <a:off x="9476740" y="3538220"/>
            <a:ext cx="152400" cy="406400"/>
          </a:xfrm>
          <a:prstGeom prst="rect">
            <a:avLst/>
          </a:prstGeom>
        </p:spPr>
        <p:style>
          <a:lnRef idx="0">
            <a:srgbClr val="FFFFFF"/>
          </a:lnRef>
          <a:fillRef idx="1">
            <a:schemeClr val="accent4"/>
          </a:fillRef>
          <a:effectRef idx="0">
            <a:srgbClr val="FFFFFF"/>
          </a:effectRef>
          <a:fontRef idx="minor">
            <a:schemeClr val="lt1"/>
          </a:fontRef>
        </p:style>
        <p:txBody>
          <a:bodyPr rtlCol="0" anchor="ctr"/>
          <a:p>
            <a:pPr algn="ctr"/>
            <a:endParaRPr lang="en-US" sz="1000"/>
          </a:p>
        </p:txBody>
      </p:sp>
      <p:sp>
        <p:nvSpPr>
          <p:cNvPr id="187" name="Rectangles 186"/>
          <p:cNvSpPr/>
          <p:nvPr/>
        </p:nvSpPr>
        <p:spPr>
          <a:xfrm>
            <a:off x="8913495" y="3557905"/>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8</a:t>
            </a:r>
            <a:endParaRPr lang="en-US" sz="1000"/>
          </a:p>
        </p:txBody>
      </p:sp>
      <p:sp>
        <p:nvSpPr>
          <p:cNvPr id="188" name="Rectangles 187"/>
          <p:cNvSpPr/>
          <p:nvPr/>
        </p:nvSpPr>
        <p:spPr>
          <a:xfrm>
            <a:off x="9225280" y="3557905"/>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7</a:t>
            </a:r>
            <a:endParaRPr lang="en-US" sz="1000"/>
          </a:p>
        </p:txBody>
      </p:sp>
      <p:sp>
        <p:nvSpPr>
          <p:cNvPr id="189" name="Rectangles 188"/>
          <p:cNvSpPr/>
          <p:nvPr/>
        </p:nvSpPr>
        <p:spPr>
          <a:xfrm>
            <a:off x="8601710" y="3557905"/>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9</a:t>
            </a:r>
            <a:endParaRPr lang="en-US" sz="1000"/>
          </a:p>
        </p:txBody>
      </p:sp>
      <p:sp>
        <p:nvSpPr>
          <p:cNvPr id="190" name="Rectangles 189"/>
          <p:cNvSpPr/>
          <p:nvPr/>
        </p:nvSpPr>
        <p:spPr>
          <a:xfrm>
            <a:off x="7978140" y="3557905"/>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11</a:t>
            </a:r>
            <a:endParaRPr lang="en-US" sz="1000"/>
          </a:p>
        </p:txBody>
      </p:sp>
      <p:sp>
        <p:nvSpPr>
          <p:cNvPr id="191" name="Rectangles 190"/>
          <p:cNvSpPr/>
          <p:nvPr/>
        </p:nvSpPr>
        <p:spPr>
          <a:xfrm>
            <a:off x="8289925" y="3557905"/>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10</a:t>
            </a:r>
            <a:endParaRPr lang="en-US" sz="1000"/>
          </a:p>
        </p:txBody>
      </p:sp>
      <p:sp>
        <p:nvSpPr>
          <p:cNvPr id="192" name="Rectangles 191"/>
          <p:cNvSpPr/>
          <p:nvPr/>
        </p:nvSpPr>
        <p:spPr>
          <a:xfrm>
            <a:off x="7648575" y="3557905"/>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12</a:t>
            </a:r>
            <a:endParaRPr lang="en-US" sz="1000"/>
          </a:p>
        </p:txBody>
      </p:sp>
      <p:sp>
        <p:nvSpPr>
          <p:cNvPr id="193" name="Text Box 192"/>
          <p:cNvSpPr txBox="1"/>
          <p:nvPr/>
        </p:nvSpPr>
        <p:spPr>
          <a:xfrm>
            <a:off x="8201025" y="3049905"/>
            <a:ext cx="1561465" cy="229870"/>
          </a:xfrm>
          <a:prstGeom prst="rect">
            <a:avLst/>
          </a:prstGeom>
          <a:noFill/>
        </p:spPr>
        <p:txBody>
          <a:bodyPr wrap="square" rtlCol="0">
            <a:spAutoFit/>
          </a:bodyPr>
          <a:p>
            <a:r>
              <a:rPr lang="en-US" sz="900"/>
              <a:t>checkpoint barrier</a:t>
            </a:r>
            <a:endParaRPr lang="en-US" sz="900"/>
          </a:p>
        </p:txBody>
      </p:sp>
      <p:cxnSp>
        <p:nvCxnSpPr>
          <p:cNvPr id="194" name="Straight Arrow Connector 193"/>
          <p:cNvCxnSpPr>
            <a:stCxn id="193" idx="2"/>
            <a:endCxn id="186" idx="0"/>
          </p:cNvCxnSpPr>
          <p:nvPr/>
        </p:nvCxnSpPr>
        <p:spPr>
          <a:xfrm>
            <a:off x="8982075" y="3279775"/>
            <a:ext cx="570865" cy="258445"/>
          </a:xfrm>
          <a:prstGeom prst="straightConnector1">
            <a:avLst/>
          </a:prstGeom>
          <a:ln w="6350" cap="flat" cmpd="sng" algn="ctr">
            <a:solidFill>
              <a:schemeClr val="accent2"/>
            </a:solidFill>
            <a:prstDash val="dash"/>
            <a:miter lim="800000"/>
            <a:tailEnd type="arrow" w="med" len="med"/>
          </a:ln>
        </p:spPr>
        <p:style>
          <a:lnRef idx="0">
            <a:schemeClr val="accent2"/>
          </a:lnRef>
          <a:fillRef idx="0">
            <a:srgbClr val="FFFFFF"/>
          </a:fillRef>
          <a:effectRef idx="0">
            <a:srgbClr val="FFFFFF"/>
          </a:effectRef>
          <a:fontRef idx="minor">
            <a:schemeClr val="tx1"/>
          </a:fontRef>
        </p:style>
      </p:cxnSp>
      <p:cxnSp>
        <p:nvCxnSpPr>
          <p:cNvPr id="195" name="Straight Arrow Connector 194"/>
          <p:cNvCxnSpPr>
            <a:stCxn id="193" idx="2"/>
            <a:endCxn id="203" idx="0"/>
          </p:cNvCxnSpPr>
          <p:nvPr/>
        </p:nvCxnSpPr>
        <p:spPr>
          <a:xfrm>
            <a:off x="8982075" y="3279775"/>
            <a:ext cx="568960" cy="730885"/>
          </a:xfrm>
          <a:prstGeom prst="straightConnector1">
            <a:avLst/>
          </a:prstGeom>
          <a:ln w="6350" cap="flat" cmpd="sng" algn="ctr">
            <a:solidFill>
              <a:schemeClr val="accent2"/>
            </a:solidFill>
            <a:prstDash val="dash"/>
            <a:miter lim="800000"/>
            <a:tailEnd type="arrow" w="med" len="med"/>
          </a:ln>
        </p:spPr>
        <p:style>
          <a:lnRef idx="0">
            <a:schemeClr val="accent2"/>
          </a:lnRef>
          <a:fillRef idx="0">
            <a:srgbClr val="FFFFFF"/>
          </a:fillRef>
          <a:effectRef idx="0">
            <a:srgbClr val="FFFFFF"/>
          </a:effectRef>
          <a:fontRef idx="minor">
            <a:schemeClr val="tx1"/>
          </a:fontRef>
        </p:style>
      </p:cxnSp>
      <p:sp>
        <p:nvSpPr>
          <p:cNvPr id="196" name="Oval 195"/>
          <p:cNvSpPr/>
          <p:nvPr/>
        </p:nvSpPr>
        <p:spPr>
          <a:xfrm>
            <a:off x="6588125" y="4010025"/>
            <a:ext cx="1054100" cy="701040"/>
          </a:xfrm>
          <a:prstGeom prst="ellipse">
            <a:avLst/>
          </a:prstGeom>
        </p:spPr>
        <p:style>
          <a:lnRef idx="2">
            <a:schemeClr val="lt1"/>
          </a:lnRef>
          <a:fillRef idx="1">
            <a:schemeClr val="accent2"/>
          </a:fillRef>
          <a:effectRef idx="1">
            <a:schemeClr val="accent2"/>
          </a:effectRef>
          <a:fontRef idx="minor">
            <a:schemeClr val="lt1"/>
          </a:fontRef>
        </p:style>
        <p:txBody>
          <a:bodyPr rtlCol="0" anchor="ctr"/>
          <a:p>
            <a:pPr algn="ctr"/>
            <a:r>
              <a:rPr lang="en-US" sz="900" b="1">
                <a:effectLst>
                  <a:outerShdw blurRad="38100" dist="38100" dir="2700000" algn="tl">
                    <a:srgbClr val="000000">
                      <a:alpha val="43137"/>
                    </a:srgbClr>
                  </a:outerShdw>
                </a:effectLst>
              </a:rPr>
              <a:t>Upstream-2</a:t>
            </a:r>
            <a:endParaRPr lang="en-US" sz="900" b="1">
              <a:effectLst>
                <a:outerShdw blurRad="38100" dist="38100" dir="2700000" algn="tl">
                  <a:srgbClr val="000000">
                    <a:alpha val="43137"/>
                  </a:srgbClr>
                </a:outerShdw>
              </a:effectLst>
            </a:endParaRPr>
          </a:p>
        </p:txBody>
      </p:sp>
      <p:sp>
        <p:nvSpPr>
          <p:cNvPr id="197" name="Rectangles 196"/>
          <p:cNvSpPr/>
          <p:nvPr/>
        </p:nvSpPr>
        <p:spPr>
          <a:xfrm>
            <a:off x="10904855" y="3570605"/>
            <a:ext cx="222885" cy="325755"/>
          </a:xfrm>
          <a:prstGeom prst="rect">
            <a:avLst/>
          </a:prstGeom>
          <a:solidFill>
            <a:srgbClr val="C00000"/>
          </a:solidFill>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6</a:t>
            </a:r>
            <a:endParaRPr lang="en-US" sz="1000"/>
          </a:p>
        </p:txBody>
      </p:sp>
      <p:sp>
        <p:nvSpPr>
          <p:cNvPr id="198" name="Rectangles 197"/>
          <p:cNvSpPr/>
          <p:nvPr/>
        </p:nvSpPr>
        <p:spPr>
          <a:xfrm>
            <a:off x="11200765" y="3570605"/>
            <a:ext cx="222885" cy="325755"/>
          </a:xfrm>
          <a:prstGeom prst="rect">
            <a:avLst/>
          </a:prstGeom>
          <a:solidFill>
            <a:srgbClr val="C00000"/>
          </a:solidFill>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5</a:t>
            </a:r>
            <a:endParaRPr lang="en-US" sz="1000"/>
          </a:p>
        </p:txBody>
      </p:sp>
      <p:sp>
        <p:nvSpPr>
          <p:cNvPr id="199" name="Rectangles 198"/>
          <p:cNvSpPr/>
          <p:nvPr/>
        </p:nvSpPr>
        <p:spPr>
          <a:xfrm>
            <a:off x="11497310" y="3570605"/>
            <a:ext cx="222885" cy="325755"/>
          </a:xfrm>
          <a:prstGeom prst="rect">
            <a:avLst/>
          </a:prstGeom>
          <a:solidFill>
            <a:srgbClr val="C00000"/>
          </a:solidFill>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4</a:t>
            </a:r>
            <a:endParaRPr lang="en-US" sz="1000"/>
          </a:p>
        </p:txBody>
      </p:sp>
      <p:sp>
        <p:nvSpPr>
          <p:cNvPr id="203" name="Rectangles 202"/>
          <p:cNvSpPr/>
          <p:nvPr/>
        </p:nvSpPr>
        <p:spPr>
          <a:xfrm>
            <a:off x="9474835" y="4010660"/>
            <a:ext cx="152400" cy="406400"/>
          </a:xfrm>
          <a:prstGeom prst="rect">
            <a:avLst/>
          </a:prstGeom>
        </p:spPr>
        <p:style>
          <a:lnRef idx="0">
            <a:srgbClr val="FFFFFF"/>
          </a:lnRef>
          <a:fillRef idx="1">
            <a:schemeClr val="accent4"/>
          </a:fillRef>
          <a:effectRef idx="0">
            <a:srgbClr val="FFFFFF"/>
          </a:effectRef>
          <a:fontRef idx="minor">
            <a:schemeClr val="lt1"/>
          </a:fontRef>
        </p:style>
        <p:txBody>
          <a:bodyPr rtlCol="0" anchor="ctr"/>
          <a:p>
            <a:pPr algn="ctr"/>
            <a:endParaRPr lang="en-US" sz="1000"/>
          </a:p>
        </p:txBody>
      </p:sp>
      <p:sp>
        <p:nvSpPr>
          <p:cNvPr id="204" name="Rectangles 203"/>
          <p:cNvSpPr/>
          <p:nvPr/>
        </p:nvSpPr>
        <p:spPr>
          <a:xfrm>
            <a:off x="8333740" y="4010660"/>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g</a:t>
            </a:r>
            <a:endParaRPr lang="en-US" sz="1000"/>
          </a:p>
        </p:txBody>
      </p:sp>
      <p:sp>
        <p:nvSpPr>
          <p:cNvPr id="205" name="Rectangles 204"/>
          <p:cNvSpPr/>
          <p:nvPr/>
        </p:nvSpPr>
        <p:spPr>
          <a:xfrm>
            <a:off x="8030210" y="4006850"/>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h</a:t>
            </a:r>
            <a:endParaRPr lang="en-US" sz="1000"/>
          </a:p>
        </p:txBody>
      </p:sp>
      <p:sp>
        <p:nvSpPr>
          <p:cNvPr id="206" name="Rectangles 205"/>
          <p:cNvSpPr/>
          <p:nvPr/>
        </p:nvSpPr>
        <p:spPr>
          <a:xfrm>
            <a:off x="7726680" y="4010660"/>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i</a:t>
            </a:r>
            <a:endParaRPr lang="en-US" sz="1000"/>
          </a:p>
        </p:txBody>
      </p:sp>
      <p:sp>
        <p:nvSpPr>
          <p:cNvPr id="207" name="Text Box 206"/>
          <p:cNvSpPr txBox="1"/>
          <p:nvPr/>
        </p:nvSpPr>
        <p:spPr>
          <a:xfrm>
            <a:off x="10774680" y="3064510"/>
            <a:ext cx="1151890" cy="245110"/>
          </a:xfrm>
          <a:prstGeom prst="rect">
            <a:avLst/>
          </a:prstGeom>
          <a:noFill/>
        </p:spPr>
        <p:txBody>
          <a:bodyPr wrap="square" rtlCol="0">
            <a:spAutoFit/>
          </a:bodyPr>
          <a:p>
            <a:r>
              <a:rPr lang="en-US" sz="1000" i="1" u="sng"/>
              <a:t>End Alignment</a:t>
            </a:r>
            <a:endParaRPr lang="en-US" sz="1000" i="1" u="sng"/>
          </a:p>
        </p:txBody>
      </p:sp>
      <p:sp>
        <p:nvSpPr>
          <p:cNvPr id="208" name="Rectangles 207"/>
          <p:cNvSpPr/>
          <p:nvPr/>
        </p:nvSpPr>
        <p:spPr>
          <a:xfrm>
            <a:off x="10904855" y="3964940"/>
            <a:ext cx="222885" cy="325755"/>
          </a:xfrm>
          <a:prstGeom prst="rect">
            <a:avLst/>
          </a:prstGeom>
          <a:solidFill>
            <a:srgbClr val="C00000"/>
          </a:solidFill>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c</a:t>
            </a:r>
            <a:endParaRPr lang="en-US" sz="1000"/>
          </a:p>
        </p:txBody>
      </p:sp>
      <p:sp>
        <p:nvSpPr>
          <p:cNvPr id="209" name="Rectangles 208"/>
          <p:cNvSpPr/>
          <p:nvPr/>
        </p:nvSpPr>
        <p:spPr>
          <a:xfrm>
            <a:off x="11200765" y="3964940"/>
            <a:ext cx="222885" cy="325755"/>
          </a:xfrm>
          <a:prstGeom prst="rect">
            <a:avLst/>
          </a:prstGeom>
          <a:solidFill>
            <a:srgbClr val="C00000"/>
          </a:solidFill>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b</a:t>
            </a:r>
            <a:endParaRPr lang="en-US" sz="1000"/>
          </a:p>
        </p:txBody>
      </p:sp>
      <p:sp>
        <p:nvSpPr>
          <p:cNvPr id="210" name="Rectangles 209"/>
          <p:cNvSpPr/>
          <p:nvPr/>
        </p:nvSpPr>
        <p:spPr>
          <a:xfrm>
            <a:off x="11497310" y="3964940"/>
            <a:ext cx="222885" cy="325755"/>
          </a:xfrm>
          <a:prstGeom prst="rect">
            <a:avLst/>
          </a:prstGeom>
          <a:solidFill>
            <a:srgbClr val="C00000"/>
          </a:solidFill>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a</a:t>
            </a:r>
            <a:endParaRPr lang="en-US" sz="1000"/>
          </a:p>
        </p:txBody>
      </p:sp>
      <p:sp>
        <p:nvSpPr>
          <p:cNvPr id="211" name="Rectangles 210"/>
          <p:cNvSpPr/>
          <p:nvPr/>
        </p:nvSpPr>
        <p:spPr>
          <a:xfrm>
            <a:off x="9217025" y="4014470"/>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d</a:t>
            </a:r>
            <a:endParaRPr lang="en-US" sz="1000"/>
          </a:p>
        </p:txBody>
      </p:sp>
      <p:sp>
        <p:nvSpPr>
          <p:cNvPr id="212" name="Rectangles 211"/>
          <p:cNvSpPr/>
          <p:nvPr/>
        </p:nvSpPr>
        <p:spPr>
          <a:xfrm>
            <a:off x="8913495" y="4010660"/>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e</a:t>
            </a:r>
            <a:endParaRPr lang="en-US" sz="1000"/>
          </a:p>
        </p:txBody>
      </p:sp>
      <p:sp>
        <p:nvSpPr>
          <p:cNvPr id="213" name="Rectangles 212"/>
          <p:cNvSpPr/>
          <p:nvPr/>
        </p:nvSpPr>
        <p:spPr>
          <a:xfrm>
            <a:off x="8609965" y="4014470"/>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f</a:t>
            </a:r>
            <a:endParaRPr lang="en-US" sz="1000"/>
          </a:p>
        </p:txBody>
      </p:sp>
      <p:sp>
        <p:nvSpPr>
          <p:cNvPr id="214" name="Rectangles 213"/>
          <p:cNvSpPr/>
          <p:nvPr/>
        </p:nvSpPr>
        <p:spPr>
          <a:xfrm>
            <a:off x="6352540" y="4838065"/>
            <a:ext cx="5574665" cy="1744980"/>
          </a:xfrm>
          <a:prstGeom prst="rect">
            <a:avLst/>
          </a:prstGeom>
          <a:solidFill>
            <a:schemeClr val="tx2">
              <a:lumMod val="20000"/>
              <a:lumOff val="80000"/>
            </a:schemeClr>
          </a:solidFill>
          <a:ln>
            <a:prstDash val="sysDot"/>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15" name="Oval 214"/>
          <p:cNvSpPr/>
          <p:nvPr/>
        </p:nvSpPr>
        <p:spPr>
          <a:xfrm>
            <a:off x="6585585" y="4993005"/>
            <a:ext cx="1054100" cy="701040"/>
          </a:xfrm>
          <a:prstGeom prst="ellipse">
            <a:avLst/>
          </a:prstGeom>
        </p:spPr>
        <p:style>
          <a:lnRef idx="2">
            <a:schemeClr val="lt1"/>
          </a:lnRef>
          <a:fillRef idx="1">
            <a:schemeClr val="accent2"/>
          </a:fillRef>
          <a:effectRef idx="1">
            <a:schemeClr val="accent2"/>
          </a:effectRef>
          <a:fontRef idx="minor">
            <a:schemeClr val="lt1"/>
          </a:fontRef>
        </p:style>
        <p:txBody>
          <a:bodyPr rtlCol="0" anchor="ctr"/>
          <a:p>
            <a:pPr algn="ctr"/>
            <a:r>
              <a:rPr lang="en-US" sz="900" b="1">
                <a:effectLst>
                  <a:outerShdw blurRad="38100" dist="38100" dir="2700000" algn="tl">
                    <a:srgbClr val="000000">
                      <a:alpha val="43137"/>
                    </a:srgbClr>
                  </a:outerShdw>
                </a:effectLst>
              </a:rPr>
              <a:t>Upstream-1</a:t>
            </a:r>
            <a:endParaRPr lang="en-US" sz="900" b="1">
              <a:effectLst>
                <a:outerShdw blurRad="38100" dist="38100" dir="2700000" algn="tl">
                  <a:srgbClr val="000000">
                    <a:alpha val="43137"/>
                  </a:srgbClr>
                </a:outerShdw>
              </a:effectLst>
            </a:endParaRPr>
          </a:p>
        </p:txBody>
      </p:sp>
      <p:sp>
        <p:nvSpPr>
          <p:cNvPr id="216" name="Oval 215"/>
          <p:cNvSpPr/>
          <p:nvPr/>
        </p:nvSpPr>
        <p:spPr>
          <a:xfrm>
            <a:off x="9661525" y="5230495"/>
            <a:ext cx="1191895" cy="998855"/>
          </a:xfrm>
          <a:prstGeom prst="ellipse">
            <a:avLst/>
          </a:prstGeom>
        </p:spPr>
        <p:style>
          <a:lnRef idx="2">
            <a:schemeClr val="lt1"/>
          </a:lnRef>
          <a:fillRef idx="1">
            <a:schemeClr val="accent2"/>
          </a:fillRef>
          <a:effectRef idx="1">
            <a:schemeClr val="accent2"/>
          </a:effectRef>
          <a:fontRef idx="minor">
            <a:schemeClr val="lt1"/>
          </a:fontRef>
        </p:style>
        <p:txBody>
          <a:bodyPr rtlCol="0" anchor="ctr"/>
          <a:p>
            <a:pPr algn="ctr"/>
            <a:r>
              <a:rPr lang="en-US" sz="1200" i="1">
                <a:effectLst>
                  <a:outerShdw blurRad="38100" dist="38100" dir="2700000" algn="tl">
                    <a:srgbClr val="000000">
                      <a:alpha val="43137"/>
                    </a:srgbClr>
                  </a:outerShdw>
                </a:effectLst>
              </a:rPr>
              <a:t>Operator</a:t>
            </a:r>
            <a:endParaRPr lang="en-US" sz="1200" i="1">
              <a:effectLst>
                <a:outerShdw blurRad="38100" dist="38100" dir="2700000" algn="tl">
                  <a:srgbClr val="000000">
                    <a:alpha val="43137"/>
                  </a:srgbClr>
                </a:outerShdw>
              </a:effectLst>
            </a:endParaRPr>
          </a:p>
        </p:txBody>
      </p:sp>
      <p:sp>
        <p:nvSpPr>
          <p:cNvPr id="217" name="Flowchart: Magnetic Disk 216"/>
          <p:cNvSpPr/>
          <p:nvPr/>
        </p:nvSpPr>
        <p:spPr>
          <a:xfrm>
            <a:off x="10106025" y="5890260"/>
            <a:ext cx="522605" cy="226695"/>
          </a:xfrm>
          <a:prstGeom prst="flowChartMagneticDisk">
            <a:avLst/>
          </a:prstGeom>
          <a:ln>
            <a:solidFill>
              <a:schemeClr val="tx1"/>
            </a:solidFill>
            <a:prstDash val="sysDot"/>
          </a:ln>
        </p:spPr>
        <p:style>
          <a:lnRef idx="0">
            <a:srgbClr val="FFFFFF"/>
          </a:lnRef>
          <a:fillRef idx="1">
            <a:schemeClr val="accent6"/>
          </a:fillRef>
          <a:effectRef idx="0">
            <a:srgbClr val="FFFFFF"/>
          </a:effectRef>
          <a:fontRef idx="minor">
            <a:schemeClr val="lt1"/>
          </a:fontRef>
        </p:style>
        <p:txBody>
          <a:bodyPr rtlCol="0" anchor="ctr"/>
          <a:p>
            <a:pPr algn="ctr"/>
            <a:r>
              <a:rPr lang="en-US" sz="1000"/>
              <a:t>state</a:t>
            </a:r>
            <a:endParaRPr lang="en-US" sz="1000"/>
          </a:p>
        </p:txBody>
      </p:sp>
      <p:cxnSp>
        <p:nvCxnSpPr>
          <p:cNvPr id="218" name="Straight Connector 217"/>
          <p:cNvCxnSpPr>
            <a:endCxn id="216" idx="2"/>
          </p:cNvCxnSpPr>
          <p:nvPr/>
        </p:nvCxnSpPr>
        <p:spPr>
          <a:xfrm flipV="1">
            <a:off x="6483985" y="5730240"/>
            <a:ext cx="3177540" cy="18415"/>
          </a:xfrm>
          <a:prstGeom prst="line">
            <a:avLst/>
          </a:prstGeom>
          <a:ln w="6350" cap="flat" cmpd="sng" algn="ctr">
            <a:solidFill>
              <a:schemeClr val="accent2"/>
            </a:solidFill>
            <a:prstDash val="dash"/>
            <a:miter lim="800000"/>
          </a:ln>
        </p:spPr>
        <p:style>
          <a:lnRef idx="0">
            <a:schemeClr val="accent2"/>
          </a:lnRef>
          <a:fillRef idx="0">
            <a:srgbClr val="FFFFFF"/>
          </a:fillRef>
          <a:effectRef idx="0">
            <a:srgbClr val="FFFFFF"/>
          </a:effectRef>
          <a:fontRef idx="minor">
            <a:schemeClr val="tx1"/>
          </a:fontRef>
        </p:style>
      </p:cxnSp>
      <p:sp>
        <p:nvSpPr>
          <p:cNvPr id="219" name="Rectangles 218"/>
          <p:cNvSpPr/>
          <p:nvPr/>
        </p:nvSpPr>
        <p:spPr>
          <a:xfrm>
            <a:off x="10853420" y="5564505"/>
            <a:ext cx="152400" cy="406400"/>
          </a:xfrm>
          <a:prstGeom prst="rect">
            <a:avLst/>
          </a:prstGeom>
        </p:spPr>
        <p:style>
          <a:lnRef idx="0">
            <a:srgbClr val="FFFFFF"/>
          </a:lnRef>
          <a:fillRef idx="1">
            <a:schemeClr val="accent4"/>
          </a:fillRef>
          <a:effectRef idx="0">
            <a:srgbClr val="FFFFFF"/>
          </a:effectRef>
          <a:fontRef idx="minor">
            <a:schemeClr val="lt1"/>
          </a:fontRef>
        </p:style>
        <p:txBody>
          <a:bodyPr rtlCol="0" anchor="ctr"/>
          <a:p>
            <a:pPr algn="ctr"/>
            <a:endParaRPr lang="en-US" sz="1000"/>
          </a:p>
        </p:txBody>
      </p:sp>
      <p:sp>
        <p:nvSpPr>
          <p:cNvPr id="220" name="Rectangles 219"/>
          <p:cNvSpPr/>
          <p:nvPr/>
        </p:nvSpPr>
        <p:spPr>
          <a:xfrm>
            <a:off x="8913495" y="5368925"/>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8</a:t>
            </a:r>
            <a:endParaRPr lang="en-US" sz="1000"/>
          </a:p>
        </p:txBody>
      </p:sp>
      <p:sp>
        <p:nvSpPr>
          <p:cNvPr id="221" name="Rectangles 220"/>
          <p:cNvSpPr/>
          <p:nvPr/>
        </p:nvSpPr>
        <p:spPr>
          <a:xfrm>
            <a:off x="9225280" y="5368925"/>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7</a:t>
            </a:r>
            <a:endParaRPr lang="en-US" sz="1000"/>
          </a:p>
        </p:txBody>
      </p:sp>
      <p:sp>
        <p:nvSpPr>
          <p:cNvPr id="222" name="Rectangles 221"/>
          <p:cNvSpPr/>
          <p:nvPr/>
        </p:nvSpPr>
        <p:spPr>
          <a:xfrm>
            <a:off x="8601710" y="5368925"/>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9</a:t>
            </a:r>
            <a:endParaRPr lang="en-US" sz="1000"/>
          </a:p>
        </p:txBody>
      </p:sp>
      <p:sp>
        <p:nvSpPr>
          <p:cNvPr id="223" name="Rectangles 222"/>
          <p:cNvSpPr/>
          <p:nvPr/>
        </p:nvSpPr>
        <p:spPr>
          <a:xfrm>
            <a:off x="7978140" y="5368925"/>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11</a:t>
            </a:r>
            <a:endParaRPr lang="en-US" sz="1000"/>
          </a:p>
        </p:txBody>
      </p:sp>
      <p:sp>
        <p:nvSpPr>
          <p:cNvPr id="224" name="Rectangles 223"/>
          <p:cNvSpPr/>
          <p:nvPr/>
        </p:nvSpPr>
        <p:spPr>
          <a:xfrm>
            <a:off x="8289925" y="5368925"/>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10</a:t>
            </a:r>
            <a:endParaRPr lang="en-US" sz="1000"/>
          </a:p>
        </p:txBody>
      </p:sp>
      <p:sp>
        <p:nvSpPr>
          <p:cNvPr id="225" name="Rectangles 224"/>
          <p:cNvSpPr/>
          <p:nvPr/>
        </p:nvSpPr>
        <p:spPr>
          <a:xfrm>
            <a:off x="7648575" y="5368925"/>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12</a:t>
            </a:r>
            <a:endParaRPr lang="en-US" sz="1000"/>
          </a:p>
        </p:txBody>
      </p:sp>
      <p:sp>
        <p:nvSpPr>
          <p:cNvPr id="226" name="Text Box 225"/>
          <p:cNvSpPr txBox="1"/>
          <p:nvPr/>
        </p:nvSpPr>
        <p:spPr>
          <a:xfrm>
            <a:off x="8201025" y="4860925"/>
            <a:ext cx="1561465" cy="229870"/>
          </a:xfrm>
          <a:prstGeom prst="rect">
            <a:avLst/>
          </a:prstGeom>
          <a:noFill/>
        </p:spPr>
        <p:txBody>
          <a:bodyPr wrap="square" rtlCol="0">
            <a:spAutoFit/>
          </a:bodyPr>
          <a:p>
            <a:r>
              <a:rPr lang="en-US" sz="900"/>
              <a:t>checkpoint barrier</a:t>
            </a:r>
            <a:endParaRPr lang="en-US" sz="900"/>
          </a:p>
        </p:txBody>
      </p:sp>
      <p:cxnSp>
        <p:nvCxnSpPr>
          <p:cNvPr id="227" name="Straight Arrow Connector 226"/>
          <p:cNvCxnSpPr>
            <a:stCxn id="226" idx="2"/>
            <a:endCxn id="219" idx="0"/>
          </p:cNvCxnSpPr>
          <p:nvPr/>
        </p:nvCxnSpPr>
        <p:spPr>
          <a:xfrm>
            <a:off x="8982075" y="5090795"/>
            <a:ext cx="1947545" cy="473710"/>
          </a:xfrm>
          <a:prstGeom prst="straightConnector1">
            <a:avLst/>
          </a:prstGeom>
          <a:ln w="6350" cap="flat" cmpd="sng" algn="ctr">
            <a:solidFill>
              <a:schemeClr val="accent2"/>
            </a:solidFill>
            <a:prstDash val="dash"/>
            <a:miter lim="800000"/>
            <a:tailEnd type="arrow" w="med" len="med"/>
          </a:ln>
        </p:spPr>
        <p:style>
          <a:lnRef idx="0">
            <a:schemeClr val="accent2"/>
          </a:lnRef>
          <a:fillRef idx="0">
            <a:srgbClr val="FFFFFF"/>
          </a:fillRef>
          <a:effectRef idx="0">
            <a:srgbClr val="FFFFFF"/>
          </a:effectRef>
          <a:fontRef idx="minor">
            <a:schemeClr val="tx1"/>
          </a:fontRef>
        </p:style>
      </p:cxnSp>
      <p:sp>
        <p:nvSpPr>
          <p:cNvPr id="229" name="Oval 228"/>
          <p:cNvSpPr/>
          <p:nvPr/>
        </p:nvSpPr>
        <p:spPr>
          <a:xfrm>
            <a:off x="6588125" y="5821045"/>
            <a:ext cx="1054100" cy="701040"/>
          </a:xfrm>
          <a:prstGeom prst="ellipse">
            <a:avLst/>
          </a:prstGeom>
        </p:spPr>
        <p:style>
          <a:lnRef idx="2">
            <a:schemeClr val="lt1"/>
          </a:lnRef>
          <a:fillRef idx="1">
            <a:schemeClr val="accent2"/>
          </a:fillRef>
          <a:effectRef idx="1">
            <a:schemeClr val="accent2"/>
          </a:effectRef>
          <a:fontRef idx="minor">
            <a:schemeClr val="lt1"/>
          </a:fontRef>
        </p:style>
        <p:txBody>
          <a:bodyPr rtlCol="0" anchor="ctr"/>
          <a:p>
            <a:pPr algn="ctr"/>
            <a:r>
              <a:rPr lang="en-US" sz="900" b="1">
                <a:effectLst>
                  <a:outerShdw blurRad="38100" dist="38100" dir="2700000" algn="tl">
                    <a:srgbClr val="000000">
                      <a:alpha val="43137"/>
                    </a:srgbClr>
                  </a:outerShdw>
                </a:effectLst>
              </a:rPr>
              <a:t>Upstream-2</a:t>
            </a:r>
            <a:endParaRPr lang="en-US" sz="900" b="1">
              <a:effectLst>
                <a:outerShdw blurRad="38100" dist="38100" dir="2700000" algn="tl">
                  <a:srgbClr val="000000">
                    <a:alpha val="43137"/>
                  </a:srgbClr>
                </a:outerShdw>
              </a:effectLst>
            </a:endParaRPr>
          </a:p>
        </p:txBody>
      </p:sp>
      <p:sp>
        <p:nvSpPr>
          <p:cNvPr id="230" name="Rectangles 229"/>
          <p:cNvSpPr/>
          <p:nvPr/>
        </p:nvSpPr>
        <p:spPr>
          <a:xfrm>
            <a:off x="11026775" y="5381625"/>
            <a:ext cx="222885" cy="325755"/>
          </a:xfrm>
          <a:prstGeom prst="rect">
            <a:avLst/>
          </a:prstGeom>
          <a:solidFill>
            <a:srgbClr val="C00000"/>
          </a:solidFill>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6</a:t>
            </a:r>
            <a:endParaRPr lang="en-US" sz="1000"/>
          </a:p>
        </p:txBody>
      </p:sp>
      <p:sp>
        <p:nvSpPr>
          <p:cNvPr id="231" name="Rectangles 230"/>
          <p:cNvSpPr/>
          <p:nvPr/>
        </p:nvSpPr>
        <p:spPr>
          <a:xfrm>
            <a:off x="11322685" y="5381625"/>
            <a:ext cx="222885" cy="325755"/>
          </a:xfrm>
          <a:prstGeom prst="rect">
            <a:avLst/>
          </a:prstGeom>
          <a:solidFill>
            <a:srgbClr val="C00000"/>
          </a:solidFill>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5</a:t>
            </a:r>
            <a:endParaRPr lang="en-US" sz="1000"/>
          </a:p>
        </p:txBody>
      </p:sp>
      <p:sp>
        <p:nvSpPr>
          <p:cNvPr id="232" name="Rectangles 231"/>
          <p:cNvSpPr/>
          <p:nvPr/>
        </p:nvSpPr>
        <p:spPr>
          <a:xfrm>
            <a:off x="11619230" y="5381625"/>
            <a:ext cx="222885" cy="325755"/>
          </a:xfrm>
          <a:prstGeom prst="rect">
            <a:avLst/>
          </a:prstGeom>
          <a:solidFill>
            <a:srgbClr val="C00000"/>
          </a:solidFill>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4</a:t>
            </a:r>
            <a:endParaRPr lang="en-US" sz="1000"/>
          </a:p>
        </p:txBody>
      </p:sp>
      <p:sp>
        <p:nvSpPr>
          <p:cNvPr id="234" name="Rectangles 233"/>
          <p:cNvSpPr/>
          <p:nvPr/>
        </p:nvSpPr>
        <p:spPr>
          <a:xfrm>
            <a:off x="8333740" y="5821680"/>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g</a:t>
            </a:r>
            <a:endParaRPr lang="en-US" sz="1000"/>
          </a:p>
        </p:txBody>
      </p:sp>
      <p:sp>
        <p:nvSpPr>
          <p:cNvPr id="235" name="Rectangles 234"/>
          <p:cNvSpPr/>
          <p:nvPr/>
        </p:nvSpPr>
        <p:spPr>
          <a:xfrm>
            <a:off x="8030210" y="5817870"/>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h</a:t>
            </a:r>
            <a:endParaRPr lang="en-US" sz="1000"/>
          </a:p>
        </p:txBody>
      </p:sp>
      <p:sp>
        <p:nvSpPr>
          <p:cNvPr id="236" name="Rectangles 235"/>
          <p:cNvSpPr/>
          <p:nvPr/>
        </p:nvSpPr>
        <p:spPr>
          <a:xfrm>
            <a:off x="7726680" y="5821680"/>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i</a:t>
            </a:r>
            <a:endParaRPr lang="en-US" sz="1000"/>
          </a:p>
        </p:txBody>
      </p:sp>
      <p:sp>
        <p:nvSpPr>
          <p:cNvPr id="237" name="Text Box 236"/>
          <p:cNvSpPr txBox="1"/>
          <p:nvPr/>
        </p:nvSpPr>
        <p:spPr>
          <a:xfrm>
            <a:off x="10774680" y="4875530"/>
            <a:ext cx="1151890" cy="245110"/>
          </a:xfrm>
          <a:prstGeom prst="rect">
            <a:avLst/>
          </a:prstGeom>
          <a:noFill/>
        </p:spPr>
        <p:txBody>
          <a:bodyPr wrap="square" rtlCol="0">
            <a:spAutoFit/>
          </a:bodyPr>
          <a:p>
            <a:r>
              <a:rPr lang="en-US" sz="1000" i="1" u="sng"/>
              <a:t>Checkpoint</a:t>
            </a:r>
            <a:endParaRPr lang="en-US" sz="1000" i="1" u="sng"/>
          </a:p>
        </p:txBody>
      </p:sp>
      <p:sp>
        <p:nvSpPr>
          <p:cNvPr id="238" name="Rectangles 237"/>
          <p:cNvSpPr/>
          <p:nvPr/>
        </p:nvSpPr>
        <p:spPr>
          <a:xfrm>
            <a:off x="11026775" y="5775960"/>
            <a:ext cx="222885" cy="325755"/>
          </a:xfrm>
          <a:prstGeom prst="rect">
            <a:avLst/>
          </a:prstGeom>
          <a:solidFill>
            <a:srgbClr val="C00000"/>
          </a:solidFill>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c</a:t>
            </a:r>
            <a:endParaRPr lang="en-US" sz="1000"/>
          </a:p>
        </p:txBody>
      </p:sp>
      <p:sp>
        <p:nvSpPr>
          <p:cNvPr id="239" name="Rectangles 238"/>
          <p:cNvSpPr/>
          <p:nvPr/>
        </p:nvSpPr>
        <p:spPr>
          <a:xfrm>
            <a:off x="11322685" y="5775960"/>
            <a:ext cx="222885" cy="325755"/>
          </a:xfrm>
          <a:prstGeom prst="rect">
            <a:avLst/>
          </a:prstGeom>
          <a:solidFill>
            <a:srgbClr val="C00000"/>
          </a:solidFill>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b</a:t>
            </a:r>
            <a:endParaRPr lang="en-US" sz="1000"/>
          </a:p>
        </p:txBody>
      </p:sp>
      <p:sp>
        <p:nvSpPr>
          <p:cNvPr id="240" name="Rectangles 239"/>
          <p:cNvSpPr/>
          <p:nvPr/>
        </p:nvSpPr>
        <p:spPr>
          <a:xfrm>
            <a:off x="11619230" y="5775960"/>
            <a:ext cx="222885" cy="325755"/>
          </a:xfrm>
          <a:prstGeom prst="rect">
            <a:avLst/>
          </a:prstGeom>
          <a:solidFill>
            <a:srgbClr val="C00000"/>
          </a:solidFill>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a</a:t>
            </a:r>
            <a:endParaRPr lang="en-US" sz="1000"/>
          </a:p>
        </p:txBody>
      </p:sp>
      <p:sp>
        <p:nvSpPr>
          <p:cNvPr id="241" name="Rectangles 240"/>
          <p:cNvSpPr/>
          <p:nvPr/>
        </p:nvSpPr>
        <p:spPr>
          <a:xfrm>
            <a:off x="9217025" y="5825490"/>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d</a:t>
            </a:r>
            <a:endParaRPr lang="en-US" sz="1000"/>
          </a:p>
        </p:txBody>
      </p:sp>
      <p:sp>
        <p:nvSpPr>
          <p:cNvPr id="242" name="Rectangles 241"/>
          <p:cNvSpPr/>
          <p:nvPr/>
        </p:nvSpPr>
        <p:spPr>
          <a:xfrm>
            <a:off x="8913495" y="5821680"/>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e</a:t>
            </a:r>
            <a:endParaRPr lang="en-US" sz="1000"/>
          </a:p>
        </p:txBody>
      </p:sp>
      <p:sp>
        <p:nvSpPr>
          <p:cNvPr id="243" name="Rectangles 242"/>
          <p:cNvSpPr/>
          <p:nvPr/>
        </p:nvSpPr>
        <p:spPr>
          <a:xfrm>
            <a:off x="8609965" y="5825490"/>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f</a:t>
            </a:r>
            <a:endParaRPr lang="en-US" sz="1000"/>
          </a:p>
        </p:txBody>
      </p:sp>
      <p:sp>
        <p:nvSpPr>
          <p:cNvPr id="244" name="Flowchart: Magnetic Disk 243"/>
          <p:cNvSpPr/>
          <p:nvPr/>
        </p:nvSpPr>
        <p:spPr>
          <a:xfrm>
            <a:off x="10775315" y="6295390"/>
            <a:ext cx="1094105" cy="226695"/>
          </a:xfrm>
          <a:prstGeom prst="flowChartMagneticDisk">
            <a:avLst/>
          </a:prstGeom>
          <a:ln>
            <a:solidFill>
              <a:schemeClr val="tx1"/>
            </a:solidFill>
            <a:prstDash val="sysDot"/>
          </a:ln>
        </p:spPr>
        <p:style>
          <a:lnRef idx="0">
            <a:srgbClr val="FFFFFF"/>
          </a:lnRef>
          <a:fillRef idx="1">
            <a:schemeClr val="accent6"/>
          </a:fillRef>
          <a:effectRef idx="0">
            <a:srgbClr val="FFFFFF"/>
          </a:effectRef>
          <a:fontRef idx="minor">
            <a:schemeClr val="lt1"/>
          </a:fontRef>
        </p:style>
        <p:txBody>
          <a:bodyPr rtlCol="0" anchor="ctr"/>
          <a:p>
            <a:pPr algn="ctr"/>
            <a:r>
              <a:rPr lang="en-US" sz="1000"/>
              <a:t>state backend</a:t>
            </a:r>
            <a:endParaRPr lang="en-US" sz="1000"/>
          </a:p>
        </p:txBody>
      </p:sp>
      <p:cxnSp>
        <p:nvCxnSpPr>
          <p:cNvPr id="245" name="Straight Arrow Connector 244"/>
          <p:cNvCxnSpPr>
            <a:stCxn id="217" idx="3"/>
            <a:endCxn id="244" idx="1"/>
          </p:cNvCxnSpPr>
          <p:nvPr/>
        </p:nvCxnSpPr>
        <p:spPr>
          <a:xfrm>
            <a:off x="10367645" y="6116955"/>
            <a:ext cx="955040" cy="178435"/>
          </a:xfrm>
          <a:prstGeom prst="straightConnector1">
            <a:avLst/>
          </a:prstGeom>
          <a:ln w="6350" cap="flat" cmpd="sng" algn="ctr">
            <a:solidFill>
              <a:schemeClr val="accent2"/>
            </a:solidFill>
            <a:prstDash val="dash"/>
            <a:miter lim="800000"/>
            <a:tailEnd type="arrow" w="med" len="med"/>
          </a:ln>
        </p:spPr>
        <p:style>
          <a:lnRef idx="0">
            <a:schemeClr val="accent2"/>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8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8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8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8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8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90"/>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9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92"/>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93"/>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2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22"/>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23"/>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24"/>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125"/>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26"/>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27"/>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28"/>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29"/>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31"/>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32"/>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33"/>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34"/>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35"/>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36"/>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37"/>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40"/>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41"/>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42"/>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43"/>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44"/>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45"/>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46"/>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147"/>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148"/>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149"/>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150"/>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151"/>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139"/>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152"/>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153"/>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154"/>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155"/>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156"/>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157"/>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158"/>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159"/>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160"/>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161"/>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162"/>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163"/>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164"/>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165"/>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166"/>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167"/>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168"/>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169"/>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170"/>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171"/>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172"/>
                                        </p:tgtEl>
                                        <p:attrNameLst>
                                          <p:attrName>style.visibility</p:attrName>
                                        </p:attrNameLst>
                                      </p:cBhvr>
                                      <p:to>
                                        <p:strVal val="visible"/>
                                      </p:to>
                                    </p:set>
                                  </p:childTnLst>
                                </p:cTn>
                              </p:par>
                              <p:par>
                                <p:cTn id="211" presetID="1" presetClass="entr" presetSubtype="0" fill="hold" grpId="0" nodeType="withEffect">
                                  <p:stCondLst>
                                    <p:cond delay="0"/>
                                  </p:stCondLst>
                                  <p:childTnLst>
                                    <p:set>
                                      <p:cBhvr>
                                        <p:cTn id="212" dur="1" fill="hold">
                                          <p:stCondLst>
                                            <p:cond delay="0"/>
                                          </p:stCondLst>
                                        </p:cTn>
                                        <p:tgtEl>
                                          <p:spTgt spid="173"/>
                                        </p:tgtEl>
                                        <p:attrNameLst>
                                          <p:attrName>style.visibility</p:attrName>
                                        </p:attrNameLst>
                                      </p:cBhvr>
                                      <p:to>
                                        <p:strVal val="visible"/>
                                      </p:to>
                                    </p:set>
                                  </p:childTnLst>
                                </p:cTn>
                              </p:par>
                              <p:par>
                                <p:cTn id="213" presetID="1" presetClass="entr" presetSubtype="0" fill="hold" grpId="0" nodeType="withEffect">
                                  <p:stCondLst>
                                    <p:cond delay="0"/>
                                  </p:stCondLst>
                                  <p:childTnLst>
                                    <p:set>
                                      <p:cBhvr>
                                        <p:cTn id="214" dur="1" fill="hold">
                                          <p:stCondLst>
                                            <p:cond delay="0"/>
                                          </p:stCondLst>
                                        </p:cTn>
                                        <p:tgtEl>
                                          <p:spTgt spid="174"/>
                                        </p:tgtEl>
                                        <p:attrNameLst>
                                          <p:attrName>style.visibility</p:attrName>
                                        </p:attrNameLst>
                                      </p:cBhvr>
                                      <p:to>
                                        <p:strVal val="visible"/>
                                      </p:to>
                                    </p:set>
                                  </p:childTnLst>
                                </p:cTn>
                              </p:par>
                              <p:par>
                                <p:cTn id="215" presetID="1" presetClass="entr" presetSubtype="0" fill="hold" grpId="0" nodeType="withEffect">
                                  <p:stCondLst>
                                    <p:cond delay="0"/>
                                  </p:stCondLst>
                                  <p:childTnLst>
                                    <p:set>
                                      <p:cBhvr>
                                        <p:cTn id="216" dur="1" fill="hold">
                                          <p:stCondLst>
                                            <p:cond delay="0"/>
                                          </p:stCondLst>
                                        </p:cTn>
                                        <p:tgtEl>
                                          <p:spTgt spid="175"/>
                                        </p:tgtEl>
                                        <p:attrNameLst>
                                          <p:attrName>style.visibility</p:attrName>
                                        </p:attrNameLst>
                                      </p:cBhvr>
                                      <p:to>
                                        <p:strVal val="visible"/>
                                      </p:to>
                                    </p:set>
                                  </p:childTnLst>
                                </p:cTn>
                              </p:par>
                              <p:par>
                                <p:cTn id="217" presetID="1" presetClass="entr" presetSubtype="0" fill="hold" grpId="0" nodeType="withEffect">
                                  <p:stCondLst>
                                    <p:cond delay="0"/>
                                  </p:stCondLst>
                                  <p:childTnLst>
                                    <p:set>
                                      <p:cBhvr>
                                        <p:cTn id="218" dur="1" fill="hold">
                                          <p:stCondLst>
                                            <p:cond delay="0"/>
                                          </p:stCondLst>
                                        </p:cTn>
                                        <p:tgtEl>
                                          <p:spTgt spid="176"/>
                                        </p:tgtEl>
                                        <p:attrNameLst>
                                          <p:attrName>style.visibility</p:attrName>
                                        </p:attrNameLst>
                                      </p:cBhvr>
                                      <p:to>
                                        <p:strVal val="visible"/>
                                      </p:to>
                                    </p:set>
                                  </p:childTnLst>
                                </p:cTn>
                              </p:par>
                              <p:par>
                                <p:cTn id="219" presetID="1" presetClass="entr" presetSubtype="0" fill="hold" grpId="0" nodeType="withEffect">
                                  <p:stCondLst>
                                    <p:cond delay="0"/>
                                  </p:stCondLst>
                                  <p:childTnLst>
                                    <p:set>
                                      <p:cBhvr>
                                        <p:cTn id="220" dur="1" fill="hold">
                                          <p:stCondLst>
                                            <p:cond delay="0"/>
                                          </p:stCondLst>
                                        </p:cTn>
                                        <p:tgtEl>
                                          <p:spTgt spid="177"/>
                                        </p:tgtEl>
                                        <p:attrNameLst>
                                          <p:attrName>style.visibility</p:attrName>
                                        </p:attrNameLst>
                                      </p:cBhvr>
                                      <p:to>
                                        <p:strVal val="visible"/>
                                      </p:to>
                                    </p:set>
                                  </p:childTnLst>
                                </p:cTn>
                              </p:par>
                              <p:par>
                                <p:cTn id="221" presetID="1" presetClass="entr" presetSubtype="0" fill="hold" grpId="0" nodeType="withEffect">
                                  <p:stCondLst>
                                    <p:cond delay="0"/>
                                  </p:stCondLst>
                                  <p:childTnLst>
                                    <p:set>
                                      <p:cBhvr>
                                        <p:cTn id="222" dur="1" fill="hold">
                                          <p:stCondLst>
                                            <p:cond delay="0"/>
                                          </p:stCondLst>
                                        </p:cTn>
                                        <p:tgtEl>
                                          <p:spTgt spid="178"/>
                                        </p:tgtEl>
                                        <p:attrNameLst>
                                          <p:attrName>style.visibility</p:attrName>
                                        </p:attrNameLst>
                                      </p:cBhvr>
                                      <p:to>
                                        <p:strVal val="visible"/>
                                      </p:to>
                                    </p:set>
                                  </p:childTnLst>
                                </p:cTn>
                              </p:par>
                              <p:par>
                                <p:cTn id="223" presetID="1" presetClass="entr" presetSubtype="0" fill="hold" grpId="0" nodeType="withEffect">
                                  <p:stCondLst>
                                    <p:cond delay="0"/>
                                  </p:stCondLst>
                                  <p:childTnLst>
                                    <p:set>
                                      <p:cBhvr>
                                        <p:cTn id="224" dur="1" fill="hold">
                                          <p:stCondLst>
                                            <p:cond delay="0"/>
                                          </p:stCondLst>
                                        </p:cTn>
                                        <p:tgtEl>
                                          <p:spTgt spid="179"/>
                                        </p:tgtEl>
                                        <p:attrNameLst>
                                          <p:attrName>style.visibility</p:attrName>
                                        </p:attrNameLst>
                                      </p:cBhvr>
                                      <p:to>
                                        <p:strVal val="visible"/>
                                      </p:to>
                                    </p:set>
                                  </p:childTnLst>
                                </p:cTn>
                              </p:par>
                              <p:par>
                                <p:cTn id="225" presetID="1" presetClass="entr" presetSubtype="0" fill="hold" grpId="0" nodeType="withEffect">
                                  <p:stCondLst>
                                    <p:cond delay="0"/>
                                  </p:stCondLst>
                                  <p:childTnLst>
                                    <p:set>
                                      <p:cBhvr>
                                        <p:cTn id="226" dur="1" fill="hold">
                                          <p:stCondLst>
                                            <p:cond delay="0"/>
                                          </p:stCondLst>
                                        </p:cTn>
                                        <p:tgtEl>
                                          <p:spTgt spid="180"/>
                                        </p:tgtEl>
                                        <p:attrNameLst>
                                          <p:attrName>style.visibility</p:attrName>
                                        </p:attrNameLst>
                                      </p:cBhvr>
                                      <p:to>
                                        <p:strVal val="visible"/>
                                      </p:to>
                                    </p:set>
                                  </p:childTnLst>
                                </p:cTn>
                              </p:par>
                            </p:childTnLst>
                          </p:cTn>
                        </p:par>
                      </p:childTnLst>
                    </p:cTn>
                  </p:par>
                  <p:par>
                    <p:cTn id="227" fill="hold">
                      <p:stCondLst>
                        <p:cond delay="indefinite"/>
                      </p:stCondLst>
                      <p:childTnLst>
                        <p:par>
                          <p:cTn id="228" fill="hold">
                            <p:stCondLst>
                              <p:cond delay="0"/>
                            </p:stCondLst>
                            <p:childTnLst>
                              <p:par>
                                <p:cTn id="229" presetID="1" presetClass="entr" presetSubtype="0" fill="hold" grpId="0" nodeType="clickEffect">
                                  <p:stCondLst>
                                    <p:cond delay="0"/>
                                  </p:stCondLst>
                                  <p:childTnLst>
                                    <p:set>
                                      <p:cBhvr>
                                        <p:cTn id="230" dur="1" fill="hold">
                                          <p:stCondLst>
                                            <p:cond delay="0"/>
                                          </p:stCondLst>
                                        </p:cTn>
                                        <p:tgtEl>
                                          <p:spTgt spid="181"/>
                                        </p:tgtEl>
                                        <p:attrNameLst>
                                          <p:attrName>style.visibility</p:attrName>
                                        </p:attrNameLst>
                                      </p:cBhvr>
                                      <p:to>
                                        <p:strVal val="visible"/>
                                      </p:to>
                                    </p:set>
                                  </p:childTnLst>
                                </p:cTn>
                              </p:par>
                              <p:par>
                                <p:cTn id="231" presetID="1" presetClass="entr" presetSubtype="0" fill="hold" grpId="0" nodeType="withEffect">
                                  <p:stCondLst>
                                    <p:cond delay="0"/>
                                  </p:stCondLst>
                                  <p:childTnLst>
                                    <p:set>
                                      <p:cBhvr>
                                        <p:cTn id="232" dur="1" fill="hold">
                                          <p:stCondLst>
                                            <p:cond delay="0"/>
                                          </p:stCondLst>
                                        </p:cTn>
                                        <p:tgtEl>
                                          <p:spTgt spid="182"/>
                                        </p:tgtEl>
                                        <p:attrNameLst>
                                          <p:attrName>style.visibility</p:attrName>
                                        </p:attrNameLst>
                                      </p:cBhvr>
                                      <p:to>
                                        <p:strVal val="visible"/>
                                      </p:to>
                                    </p:set>
                                  </p:childTnLst>
                                </p:cTn>
                              </p:par>
                              <p:par>
                                <p:cTn id="233" presetID="1" presetClass="entr" presetSubtype="0" fill="hold" grpId="0" nodeType="withEffect">
                                  <p:stCondLst>
                                    <p:cond delay="0"/>
                                  </p:stCondLst>
                                  <p:childTnLst>
                                    <p:set>
                                      <p:cBhvr>
                                        <p:cTn id="234" dur="1" fill="hold">
                                          <p:stCondLst>
                                            <p:cond delay="0"/>
                                          </p:stCondLst>
                                        </p:cTn>
                                        <p:tgtEl>
                                          <p:spTgt spid="183"/>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184"/>
                                        </p:tgtEl>
                                        <p:attrNameLst>
                                          <p:attrName>style.visibility</p:attrName>
                                        </p:attrNameLst>
                                      </p:cBhvr>
                                      <p:to>
                                        <p:strVal val="visible"/>
                                      </p:to>
                                    </p:set>
                                  </p:childTnLst>
                                </p:cTn>
                              </p:par>
                              <p:par>
                                <p:cTn id="237" presetID="1" presetClass="entr" presetSubtype="0" fill="hold" nodeType="withEffect">
                                  <p:stCondLst>
                                    <p:cond delay="0"/>
                                  </p:stCondLst>
                                  <p:childTnLst>
                                    <p:set>
                                      <p:cBhvr>
                                        <p:cTn id="238" dur="1" fill="hold">
                                          <p:stCondLst>
                                            <p:cond delay="0"/>
                                          </p:stCondLst>
                                        </p:cTn>
                                        <p:tgtEl>
                                          <p:spTgt spid="185"/>
                                        </p:tgtEl>
                                        <p:attrNameLst>
                                          <p:attrName>style.visibility</p:attrName>
                                        </p:attrNameLst>
                                      </p:cBhvr>
                                      <p:to>
                                        <p:strVal val="visible"/>
                                      </p:to>
                                    </p:set>
                                  </p:childTnLst>
                                </p:cTn>
                              </p:par>
                              <p:par>
                                <p:cTn id="239" presetID="1" presetClass="entr" presetSubtype="0" fill="hold" grpId="0" nodeType="withEffect">
                                  <p:stCondLst>
                                    <p:cond delay="0"/>
                                  </p:stCondLst>
                                  <p:childTnLst>
                                    <p:set>
                                      <p:cBhvr>
                                        <p:cTn id="240" dur="1" fill="hold">
                                          <p:stCondLst>
                                            <p:cond delay="0"/>
                                          </p:stCondLst>
                                        </p:cTn>
                                        <p:tgtEl>
                                          <p:spTgt spid="186"/>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187"/>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188"/>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189"/>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190"/>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191"/>
                                        </p:tgtEl>
                                        <p:attrNameLst>
                                          <p:attrName>style.visibility</p:attrName>
                                        </p:attrNameLst>
                                      </p:cBhvr>
                                      <p:to>
                                        <p:strVal val="visible"/>
                                      </p:to>
                                    </p:set>
                                  </p:childTnLst>
                                </p:cTn>
                              </p:par>
                              <p:par>
                                <p:cTn id="251" presetID="1" presetClass="entr" presetSubtype="0" fill="hold" grpId="0" nodeType="withEffect">
                                  <p:stCondLst>
                                    <p:cond delay="0"/>
                                  </p:stCondLst>
                                  <p:childTnLst>
                                    <p:set>
                                      <p:cBhvr>
                                        <p:cTn id="252" dur="1" fill="hold">
                                          <p:stCondLst>
                                            <p:cond delay="0"/>
                                          </p:stCondLst>
                                        </p:cTn>
                                        <p:tgtEl>
                                          <p:spTgt spid="192"/>
                                        </p:tgtEl>
                                        <p:attrNameLst>
                                          <p:attrName>style.visibility</p:attrName>
                                        </p:attrNameLst>
                                      </p:cBhvr>
                                      <p:to>
                                        <p:strVal val="visible"/>
                                      </p:to>
                                    </p:set>
                                  </p:childTnLst>
                                </p:cTn>
                              </p:par>
                              <p:par>
                                <p:cTn id="253" presetID="1" presetClass="entr" presetSubtype="0" fill="hold" grpId="0" nodeType="withEffect">
                                  <p:stCondLst>
                                    <p:cond delay="0"/>
                                  </p:stCondLst>
                                  <p:childTnLst>
                                    <p:set>
                                      <p:cBhvr>
                                        <p:cTn id="254" dur="1" fill="hold">
                                          <p:stCondLst>
                                            <p:cond delay="0"/>
                                          </p:stCondLst>
                                        </p:cTn>
                                        <p:tgtEl>
                                          <p:spTgt spid="193"/>
                                        </p:tgtEl>
                                        <p:attrNameLst>
                                          <p:attrName>style.visibility</p:attrName>
                                        </p:attrNameLst>
                                      </p:cBhvr>
                                      <p:to>
                                        <p:strVal val="visible"/>
                                      </p:to>
                                    </p:set>
                                  </p:childTnLst>
                                </p:cTn>
                              </p:par>
                              <p:par>
                                <p:cTn id="255" presetID="1" presetClass="entr" presetSubtype="0" fill="hold" nodeType="withEffect">
                                  <p:stCondLst>
                                    <p:cond delay="0"/>
                                  </p:stCondLst>
                                  <p:childTnLst>
                                    <p:set>
                                      <p:cBhvr>
                                        <p:cTn id="256" dur="1" fill="hold">
                                          <p:stCondLst>
                                            <p:cond delay="0"/>
                                          </p:stCondLst>
                                        </p:cTn>
                                        <p:tgtEl>
                                          <p:spTgt spid="194"/>
                                        </p:tgtEl>
                                        <p:attrNameLst>
                                          <p:attrName>style.visibility</p:attrName>
                                        </p:attrNameLst>
                                      </p:cBhvr>
                                      <p:to>
                                        <p:strVal val="visible"/>
                                      </p:to>
                                    </p:set>
                                  </p:childTnLst>
                                </p:cTn>
                              </p:par>
                              <p:par>
                                <p:cTn id="257" presetID="1" presetClass="entr" presetSubtype="0" fill="hold" nodeType="withEffect">
                                  <p:stCondLst>
                                    <p:cond delay="0"/>
                                  </p:stCondLst>
                                  <p:childTnLst>
                                    <p:set>
                                      <p:cBhvr>
                                        <p:cTn id="258" dur="1" fill="hold">
                                          <p:stCondLst>
                                            <p:cond delay="0"/>
                                          </p:stCondLst>
                                        </p:cTn>
                                        <p:tgtEl>
                                          <p:spTgt spid="195"/>
                                        </p:tgtEl>
                                        <p:attrNameLst>
                                          <p:attrName>style.visibility</p:attrName>
                                        </p:attrNameLst>
                                      </p:cBhvr>
                                      <p:to>
                                        <p:strVal val="visible"/>
                                      </p:to>
                                    </p:set>
                                  </p:childTnLst>
                                </p:cTn>
                              </p:par>
                              <p:par>
                                <p:cTn id="259" presetID="1" presetClass="entr" presetSubtype="0" fill="hold" grpId="0" nodeType="withEffect">
                                  <p:stCondLst>
                                    <p:cond delay="0"/>
                                  </p:stCondLst>
                                  <p:childTnLst>
                                    <p:set>
                                      <p:cBhvr>
                                        <p:cTn id="260" dur="1" fill="hold">
                                          <p:stCondLst>
                                            <p:cond delay="0"/>
                                          </p:stCondLst>
                                        </p:cTn>
                                        <p:tgtEl>
                                          <p:spTgt spid="196"/>
                                        </p:tgtEl>
                                        <p:attrNameLst>
                                          <p:attrName>style.visibility</p:attrName>
                                        </p:attrNameLst>
                                      </p:cBhvr>
                                      <p:to>
                                        <p:strVal val="visible"/>
                                      </p:to>
                                    </p:set>
                                  </p:childTnLst>
                                </p:cTn>
                              </p:par>
                              <p:par>
                                <p:cTn id="261" presetID="1" presetClass="entr" presetSubtype="0" fill="hold" grpId="0" nodeType="withEffect">
                                  <p:stCondLst>
                                    <p:cond delay="0"/>
                                  </p:stCondLst>
                                  <p:childTnLst>
                                    <p:set>
                                      <p:cBhvr>
                                        <p:cTn id="262" dur="1" fill="hold">
                                          <p:stCondLst>
                                            <p:cond delay="0"/>
                                          </p:stCondLst>
                                        </p:cTn>
                                        <p:tgtEl>
                                          <p:spTgt spid="197"/>
                                        </p:tgtEl>
                                        <p:attrNameLst>
                                          <p:attrName>style.visibility</p:attrName>
                                        </p:attrNameLst>
                                      </p:cBhvr>
                                      <p:to>
                                        <p:strVal val="visible"/>
                                      </p:to>
                                    </p:set>
                                  </p:childTnLst>
                                </p:cTn>
                              </p:par>
                              <p:par>
                                <p:cTn id="263" presetID="1" presetClass="entr" presetSubtype="0" fill="hold" grpId="0" nodeType="withEffect">
                                  <p:stCondLst>
                                    <p:cond delay="0"/>
                                  </p:stCondLst>
                                  <p:childTnLst>
                                    <p:set>
                                      <p:cBhvr>
                                        <p:cTn id="264" dur="1" fill="hold">
                                          <p:stCondLst>
                                            <p:cond delay="0"/>
                                          </p:stCondLst>
                                        </p:cTn>
                                        <p:tgtEl>
                                          <p:spTgt spid="198"/>
                                        </p:tgtEl>
                                        <p:attrNameLst>
                                          <p:attrName>style.visibility</p:attrName>
                                        </p:attrNameLst>
                                      </p:cBhvr>
                                      <p:to>
                                        <p:strVal val="visible"/>
                                      </p:to>
                                    </p:set>
                                  </p:childTnLst>
                                </p:cTn>
                              </p:par>
                              <p:par>
                                <p:cTn id="265" presetID="1" presetClass="entr" presetSubtype="0" fill="hold" grpId="0" nodeType="withEffect">
                                  <p:stCondLst>
                                    <p:cond delay="0"/>
                                  </p:stCondLst>
                                  <p:childTnLst>
                                    <p:set>
                                      <p:cBhvr>
                                        <p:cTn id="266" dur="1" fill="hold">
                                          <p:stCondLst>
                                            <p:cond delay="0"/>
                                          </p:stCondLst>
                                        </p:cTn>
                                        <p:tgtEl>
                                          <p:spTgt spid="199"/>
                                        </p:tgtEl>
                                        <p:attrNameLst>
                                          <p:attrName>style.visibility</p:attrName>
                                        </p:attrNameLst>
                                      </p:cBhvr>
                                      <p:to>
                                        <p:strVal val="visible"/>
                                      </p:to>
                                    </p:set>
                                  </p:childTnLst>
                                </p:cTn>
                              </p:par>
                              <p:par>
                                <p:cTn id="267" presetID="1" presetClass="entr" presetSubtype="0" fill="hold" grpId="0" nodeType="withEffect">
                                  <p:stCondLst>
                                    <p:cond delay="0"/>
                                  </p:stCondLst>
                                  <p:childTnLst>
                                    <p:set>
                                      <p:cBhvr>
                                        <p:cTn id="268" dur="1" fill="hold">
                                          <p:stCondLst>
                                            <p:cond delay="0"/>
                                          </p:stCondLst>
                                        </p:cTn>
                                        <p:tgtEl>
                                          <p:spTgt spid="203"/>
                                        </p:tgtEl>
                                        <p:attrNameLst>
                                          <p:attrName>style.visibility</p:attrName>
                                        </p:attrNameLst>
                                      </p:cBhvr>
                                      <p:to>
                                        <p:strVal val="visible"/>
                                      </p:to>
                                    </p:set>
                                  </p:childTnLst>
                                </p:cTn>
                              </p:par>
                              <p:par>
                                <p:cTn id="269" presetID="1" presetClass="entr" presetSubtype="0" fill="hold" grpId="0" nodeType="withEffect">
                                  <p:stCondLst>
                                    <p:cond delay="0"/>
                                  </p:stCondLst>
                                  <p:childTnLst>
                                    <p:set>
                                      <p:cBhvr>
                                        <p:cTn id="270" dur="1" fill="hold">
                                          <p:stCondLst>
                                            <p:cond delay="0"/>
                                          </p:stCondLst>
                                        </p:cTn>
                                        <p:tgtEl>
                                          <p:spTgt spid="204"/>
                                        </p:tgtEl>
                                        <p:attrNameLst>
                                          <p:attrName>style.visibility</p:attrName>
                                        </p:attrNameLst>
                                      </p:cBhvr>
                                      <p:to>
                                        <p:strVal val="visible"/>
                                      </p:to>
                                    </p:set>
                                  </p:childTnLst>
                                </p:cTn>
                              </p:par>
                              <p:par>
                                <p:cTn id="271" presetID="1" presetClass="entr" presetSubtype="0" fill="hold" grpId="0" nodeType="withEffect">
                                  <p:stCondLst>
                                    <p:cond delay="0"/>
                                  </p:stCondLst>
                                  <p:childTnLst>
                                    <p:set>
                                      <p:cBhvr>
                                        <p:cTn id="272" dur="1" fill="hold">
                                          <p:stCondLst>
                                            <p:cond delay="0"/>
                                          </p:stCondLst>
                                        </p:cTn>
                                        <p:tgtEl>
                                          <p:spTgt spid="205"/>
                                        </p:tgtEl>
                                        <p:attrNameLst>
                                          <p:attrName>style.visibility</p:attrName>
                                        </p:attrNameLst>
                                      </p:cBhvr>
                                      <p:to>
                                        <p:strVal val="visible"/>
                                      </p:to>
                                    </p:set>
                                  </p:childTnLst>
                                </p:cTn>
                              </p:par>
                              <p:par>
                                <p:cTn id="273" presetID="1" presetClass="entr" presetSubtype="0" fill="hold" grpId="0" nodeType="withEffect">
                                  <p:stCondLst>
                                    <p:cond delay="0"/>
                                  </p:stCondLst>
                                  <p:childTnLst>
                                    <p:set>
                                      <p:cBhvr>
                                        <p:cTn id="274" dur="1" fill="hold">
                                          <p:stCondLst>
                                            <p:cond delay="0"/>
                                          </p:stCondLst>
                                        </p:cTn>
                                        <p:tgtEl>
                                          <p:spTgt spid="206"/>
                                        </p:tgtEl>
                                        <p:attrNameLst>
                                          <p:attrName>style.visibility</p:attrName>
                                        </p:attrNameLst>
                                      </p:cBhvr>
                                      <p:to>
                                        <p:strVal val="visible"/>
                                      </p:to>
                                    </p:set>
                                  </p:childTnLst>
                                </p:cTn>
                              </p:par>
                              <p:par>
                                <p:cTn id="275" presetID="1" presetClass="entr" presetSubtype="0" fill="hold" grpId="0" nodeType="withEffect">
                                  <p:stCondLst>
                                    <p:cond delay="0"/>
                                  </p:stCondLst>
                                  <p:childTnLst>
                                    <p:set>
                                      <p:cBhvr>
                                        <p:cTn id="276" dur="1" fill="hold">
                                          <p:stCondLst>
                                            <p:cond delay="0"/>
                                          </p:stCondLst>
                                        </p:cTn>
                                        <p:tgtEl>
                                          <p:spTgt spid="207"/>
                                        </p:tgtEl>
                                        <p:attrNameLst>
                                          <p:attrName>style.visibility</p:attrName>
                                        </p:attrNameLst>
                                      </p:cBhvr>
                                      <p:to>
                                        <p:strVal val="visible"/>
                                      </p:to>
                                    </p:set>
                                  </p:childTnLst>
                                </p:cTn>
                              </p:par>
                              <p:par>
                                <p:cTn id="277" presetID="1" presetClass="entr" presetSubtype="0" fill="hold" grpId="0" nodeType="withEffect">
                                  <p:stCondLst>
                                    <p:cond delay="0"/>
                                  </p:stCondLst>
                                  <p:childTnLst>
                                    <p:set>
                                      <p:cBhvr>
                                        <p:cTn id="278" dur="1" fill="hold">
                                          <p:stCondLst>
                                            <p:cond delay="0"/>
                                          </p:stCondLst>
                                        </p:cTn>
                                        <p:tgtEl>
                                          <p:spTgt spid="208"/>
                                        </p:tgtEl>
                                        <p:attrNameLst>
                                          <p:attrName>style.visibility</p:attrName>
                                        </p:attrNameLst>
                                      </p:cBhvr>
                                      <p:to>
                                        <p:strVal val="visible"/>
                                      </p:to>
                                    </p:set>
                                  </p:childTnLst>
                                </p:cTn>
                              </p:par>
                              <p:par>
                                <p:cTn id="279" presetID="1" presetClass="entr" presetSubtype="0" fill="hold" grpId="0" nodeType="withEffect">
                                  <p:stCondLst>
                                    <p:cond delay="0"/>
                                  </p:stCondLst>
                                  <p:childTnLst>
                                    <p:set>
                                      <p:cBhvr>
                                        <p:cTn id="280" dur="1" fill="hold">
                                          <p:stCondLst>
                                            <p:cond delay="0"/>
                                          </p:stCondLst>
                                        </p:cTn>
                                        <p:tgtEl>
                                          <p:spTgt spid="209"/>
                                        </p:tgtEl>
                                        <p:attrNameLst>
                                          <p:attrName>style.visibility</p:attrName>
                                        </p:attrNameLst>
                                      </p:cBhvr>
                                      <p:to>
                                        <p:strVal val="visible"/>
                                      </p:to>
                                    </p:set>
                                  </p:childTnLst>
                                </p:cTn>
                              </p:par>
                              <p:par>
                                <p:cTn id="281" presetID="1" presetClass="entr" presetSubtype="0" fill="hold" grpId="0" nodeType="withEffect">
                                  <p:stCondLst>
                                    <p:cond delay="0"/>
                                  </p:stCondLst>
                                  <p:childTnLst>
                                    <p:set>
                                      <p:cBhvr>
                                        <p:cTn id="282" dur="1" fill="hold">
                                          <p:stCondLst>
                                            <p:cond delay="0"/>
                                          </p:stCondLst>
                                        </p:cTn>
                                        <p:tgtEl>
                                          <p:spTgt spid="210"/>
                                        </p:tgtEl>
                                        <p:attrNameLst>
                                          <p:attrName>style.visibility</p:attrName>
                                        </p:attrNameLst>
                                      </p:cBhvr>
                                      <p:to>
                                        <p:strVal val="visible"/>
                                      </p:to>
                                    </p:set>
                                  </p:childTnLst>
                                </p:cTn>
                              </p:par>
                              <p:par>
                                <p:cTn id="283" presetID="1" presetClass="entr" presetSubtype="0" fill="hold" grpId="0" nodeType="withEffect">
                                  <p:stCondLst>
                                    <p:cond delay="0"/>
                                  </p:stCondLst>
                                  <p:childTnLst>
                                    <p:set>
                                      <p:cBhvr>
                                        <p:cTn id="284" dur="1" fill="hold">
                                          <p:stCondLst>
                                            <p:cond delay="0"/>
                                          </p:stCondLst>
                                        </p:cTn>
                                        <p:tgtEl>
                                          <p:spTgt spid="211"/>
                                        </p:tgtEl>
                                        <p:attrNameLst>
                                          <p:attrName>style.visibility</p:attrName>
                                        </p:attrNameLst>
                                      </p:cBhvr>
                                      <p:to>
                                        <p:strVal val="visible"/>
                                      </p:to>
                                    </p:set>
                                  </p:childTnLst>
                                </p:cTn>
                              </p:par>
                              <p:par>
                                <p:cTn id="285" presetID="1" presetClass="entr" presetSubtype="0" fill="hold" grpId="0" nodeType="withEffect">
                                  <p:stCondLst>
                                    <p:cond delay="0"/>
                                  </p:stCondLst>
                                  <p:childTnLst>
                                    <p:set>
                                      <p:cBhvr>
                                        <p:cTn id="286" dur="1" fill="hold">
                                          <p:stCondLst>
                                            <p:cond delay="0"/>
                                          </p:stCondLst>
                                        </p:cTn>
                                        <p:tgtEl>
                                          <p:spTgt spid="212"/>
                                        </p:tgtEl>
                                        <p:attrNameLst>
                                          <p:attrName>style.visibility</p:attrName>
                                        </p:attrNameLst>
                                      </p:cBhvr>
                                      <p:to>
                                        <p:strVal val="visible"/>
                                      </p:to>
                                    </p:set>
                                  </p:childTnLst>
                                </p:cTn>
                              </p:par>
                              <p:par>
                                <p:cTn id="287" presetID="1" presetClass="entr" presetSubtype="0" fill="hold" grpId="0" nodeType="withEffect">
                                  <p:stCondLst>
                                    <p:cond delay="0"/>
                                  </p:stCondLst>
                                  <p:childTnLst>
                                    <p:set>
                                      <p:cBhvr>
                                        <p:cTn id="288" dur="1" fill="hold">
                                          <p:stCondLst>
                                            <p:cond delay="0"/>
                                          </p:stCondLst>
                                        </p:cTn>
                                        <p:tgtEl>
                                          <p:spTgt spid="213"/>
                                        </p:tgtEl>
                                        <p:attrNameLst>
                                          <p:attrName>style.visibility</p:attrName>
                                        </p:attrNameLst>
                                      </p:cBhvr>
                                      <p:to>
                                        <p:strVal val="visible"/>
                                      </p:to>
                                    </p:set>
                                  </p:childTnLst>
                                </p:cTn>
                              </p:par>
                            </p:childTnLst>
                          </p:cTn>
                        </p:par>
                      </p:childTnLst>
                    </p:cTn>
                  </p:par>
                  <p:par>
                    <p:cTn id="289" fill="hold">
                      <p:stCondLst>
                        <p:cond delay="indefinite"/>
                      </p:stCondLst>
                      <p:childTnLst>
                        <p:par>
                          <p:cTn id="290" fill="hold">
                            <p:stCondLst>
                              <p:cond delay="0"/>
                            </p:stCondLst>
                            <p:childTnLst>
                              <p:par>
                                <p:cTn id="291" presetID="1" presetClass="entr" presetSubtype="0" fill="hold" grpId="0" nodeType="clickEffect">
                                  <p:stCondLst>
                                    <p:cond delay="0"/>
                                  </p:stCondLst>
                                  <p:childTnLst>
                                    <p:set>
                                      <p:cBhvr>
                                        <p:cTn id="292" dur="1" fill="hold">
                                          <p:stCondLst>
                                            <p:cond delay="0"/>
                                          </p:stCondLst>
                                        </p:cTn>
                                        <p:tgtEl>
                                          <p:spTgt spid="214"/>
                                        </p:tgtEl>
                                        <p:attrNameLst>
                                          <p:attrName>style.visibility</p:attrName>
                                        </p:attrNameLst>
                                      </p:cBhvr>
                                      <p:to>
                                        <p:strVal val="visible"/>
                                      </p:to>
                                    </p:set>
                                  </p:childTnLst>
                                </p:cTn>
                              </p:par>
                              <p:par>
                                <p:cTn id="293" presetID="1" presetClass="entr" presetSubtype="0" fill="hold" grpId="0" nodeType="withEffect">
                                  <p:stCondLst>
                                    <p:cond delay="0"/>
                                  </p:stCondLst>
                                  <p:childTnLst>
                                    <p:set>
                                      <p:cBhvr>
                                        <p:cTn id="294" dur="1" fill="hold">
                                          <p:stCondLst>
                                            <p:cond delay="0"/>
                                          </p:stCondLst>
                                        </p:cTn>
                                        <p:tgtEl>
                                          <p:spTgt spid="215"/>
                                        </p:tgtEl>
                                        <p:attrNameLst>
                                          <p:attrName>style.visibility</p:attrName>
                                        </p:attrNameLst>
                                      </p:cBhvr>
                                      <p:to>
                                        <p:strVal val="visible"/>
                                      </p:to>
                                    </p:set>
                                  </p:childTnLst>
                                </p:cTn>
                              </p:par>
                              <p:par>
                                <p:cTn id="295" presetID="1" presetClass="entr" presetSubtype="0" fill="hold" grpId="0" nodeType="withEffect">
                                  <p:stCondLst>
                                    <p:cond delay="0"/>
                                  </p:stCondLst>
                                  <p:childTnLst>
                                    <p:set>
                                      <p:cBhvr>
                                        <p:cTn id="296" dur="1" fill="hold">
                                          <p:stCondLst>
                                            <p:cond delay="0"/>
                                          </p:stCondLst>
                                        </p:cTn>
                                        <p:tgtEl>
                                          <p:spTgt spid="216"/>
                                        </p:tgtEl>
                                        <p:attrNameLst>
                                          <p:attrName>style.visibility</p:attrName>
                                        </p:attrNameLst>
                                      </p:cBhvr>
                                      <p:to>
                                        <p:strVal val="visible"/>
                                      </p:to>
                                    </p:set>
                                  </p:childTnLst>
                                </p:cTn>
                              </p:par>
                              <p:par>
                                <p:cTn id="297" presetID="1" presetClass="entr" presetSubtype="0" fill="hold" grpId="0" nodeType="withEffect">
                                  <p:stCondLst>
                                    <p:cond delay="0"/>
                                  </p:stCondLst>
                                  <p:childTnLst>
                                    <p:set>
                                      <p:cBhvr>
                                        <p:cTn id="298" dur="1" fill="hold">
                                          <p:stCondLst>
                                            <p:cond delay="0"/>
                                          </p:stCondLst>
                                        </p:cTn>
                                        <p:tgtEl>
                                          <p:spTgt spid="217"/>
                                        </p:tgtEl>
                                        <p:attrNameLst>
                                          <p:attrName>style.visibility</p:attrName>
                                        </p:attrNameLst>
                                      </p:cBhvr>
                                      <p:to>
                                        <p:strVal val="visible"/>
                                      </p:to>
                                    </p:set>
                                  </p:childTnLst>
                                </p:cTn>
                              </p:par>
                              <p:par>
                                <p:cTn id="299" presetID="1" presetClass="entr" presetSubtype="0" fill="hold" nodeType="withEffect">
                                  <p:stCondLst>
                                    <p:cond delay="0"/>
                                  </p:stCondLst>
                                  <p:childTnLst>
                                    <p:set>
                                      <p:cBhvr>
                                        <p:cTn id="300" dur="1" fill="hold">
                                          <p:stCondLst>
                                            <p:cond delay="0"/>
                                          </p:stCondLst>
                                        </p:cTn>
                                        <p:tgtEl>
                                          <p:spTgt spid="218"/>
                                        </p:tgtEl>
                                        <p:attrNameLst>
                                          <p:attrName>style.visibility</p:attrName>
                                        </p:attrNameLst>
                                      </p:cBhvr>
                                      <p:to>
                                        <p:strVal val="visible"/>
                                      </p:to>
                                    </p:set>
                                  </p:childTnLst>
                                </p:cTn>
                              </p:par>
                              <p:par>
                                <p:cTn id="301" presetID="1" presetClass="entr" presetSubtype="0" fill="hold" grpId="0" nodeType="withEffect">
                                  <p:stCondLst>
                                    <p:cond delay="0"/>
                                  </p:stCondLst>
                                  <p:childTnLst>
                                    <p:set>
                                      <p:cBhvr>
                                        <p:cTn id="302" dur="1" fill="hold">
                                          <p:stCondLst>
                                            <p:cond delay="0"/>
                                          </p:stCondLst>
                                        </p:cTn>
                                        <p:tgtEl>
                                          <p:spTgt spid="219"/>
                                        </p:tgtEl>
                                        <p:attrNameLst>
                                          <p:attrName>style.visibility</p:attrName>
                                        </p:attrNameLst>
                                      </p:cBhvr>
                                      <p:to>
                                        <p:strVal val="visible"/>
                                      </p:to>
                                    </p:set>
                                  </p:childTnLst>
                                </p:cTn>
                              </p:par>
                              <p:par>
                                <p:cTn id="303" presetID="1" presetClass="entr" presetSubtype="0" fill="hold" grpId="0" nodeType="withEffect">
                                  <p:stCondLst>
                                    <p:cond delay="0"/>
                                  </p:stCondLst>
                                  <p:childTnLst>
                                    <p:set>
                                      <p:cBhvr>
                                        <p:cTn id="304" dur="1" fill="hold">
                                          <p:stCondLst>
                                            <p:cond delay="0"/>
                                          </p:stCondLst>
                                        </p:cTn>
                                        <p:tgtEl>
                                          <p:spTgt spid="220"/>
                                        </p:tgtEl>
                                        <p:attrNameLst>
                                          <p:attrName>style.visibility</p:attrName>
                                        </p:attrNameLst>
                                      </p:cBhvr>
                                      <p:to>
                                        <p:strVal val="visible"/>
                                      </p:to>
                                    </p:set>
                                  </p:childTnLst>
                                </p:cTn>
                              </p:par>
                              <p:par>
                                <p:cTn id="305" presetID="1" presetClass="entr" presetSubtype="0" fill="hold" grpId="0" nodeType="withEffect">
                                  <p:stCondLst>
                                    <p:cond delay="0"/>
                                  </p:stCondLst>
                                  <p:childTnLst>
                                    <p:set>
                                      <p:cBhvr>
                                        <p:cTn id="306" dur="1" fill="hold">
                                          <p:stCondLst>
                                            <p:cond delay="0"/>
                                          </p:stCondLst>
                                        </p:cTn>
                                        <p:tgtEl>
                                          <p:spTgt spid="221"/>
                                        </p:tgtEl>
                                        <p:attrNameLst>
                                          <p:attrName>style.visibility</p:attrName>
                                        </p:attrNameLst>
                                      </p:cBhvr>
                                      <p:to>
                                        <p:strVal val="visible"/>
                                      </p:to>
                                    </p:set>
                                  </p:childTnLst>
                                </p:cTn>
                              </p:par>
                              <p:par>
                                <p:cTn id="307" presetID="1" presetClass="entr" presetSubtype="0" fill="hold" grpId="0" nodeType="withEffect">
                                  <p:stCondLst>
                                    <p:cond delay="0"/>
                                  </p:stCondLst>
                                  <p:childTnLst>
                                    <p:set>
                                      <p:cBhvr>
                                        <p:cTn id="308" dur="1" fill="hold">
                                          <p:stCondLst>
                                            <p:cond delay="0"/>
                                          </p:stCondLst>
                                        </p:cTn>
                                        <p:tgtEl>
                                          <p:spTgt spid="222"/>
                                        </p:tgtEl>
                                        <p:attrNameLst>
                                          <p:attrName>style.visibility</p:attrName>
                                        </p:attrNameLst>
                                      </p:cBhvr>
                                      <p:to>
                                        <p:strVal val="visible"/>
                                      </p:to>
                                    </p:set>
                                  </p:childTnLst>
                                </p:cTn>
                              </p:par>
                              <p:par>
                                <p:cTn id="309" presetID="1" presetClass="entr" presetSubtype="0" fill="hold" grpId="0" nodeType="withEffect">
                                  <p:stCondLst>
                                    <p:cond delay="0"/>
                                  </p:stCondLst>
                                  <p:childTnLst>
                                    <p:set>
                                      <p:cBhvr>
                                        <p:cTn id="310" dur="1" fill="hold">
                                          <p:stCondLst>
                                            <p:cond delay="0"/>
                                          </p:stCondLst>
                                        </p:cTn>
                                        <p:tgtEl>
                                          <p:spTgt spid="223"/>
                                        </p:tgtEl>
                                        <p:attrNameLst>
                                          <p:attrName>style.visibility</p:attrName>
                                        </p:attrNameLst>
                                      </p:cBhvr>
                                      <p:to>
                                        <p:strVal val="visible"/>
                                      </p:to>
                                    </p:set>
                                  </p:childTnLst>
                                </p:cTn>
                              </p:par>
                              <p:par>
                                <p:cTn id="311" presetID="1" presetClass="entr" presetSubtype="0" fill="hold" grpId="0" nodeType="withEffect">
                                  <p:stCondLst>
                                    <p:cond delay="0"/>
                                  </p:stCondLst>
                                  <p:childTnLst>
                                    <p:set>
                                      <p:cBhvr>
                                        <p:cTn id="312" dur="1" fill="hold">
                                          <p:stCondLst>
                                            <p:cond delay="0"/>
                                          </p:stCondLst>
                                        </p:cTn>
                                        <p:tgtEl>
                                          <p:spTgt spid="224"/>
                                        </p:tgtEl>
                                        <p:attrNameLst>
                                          <p:attrName>style.visibility</p:attrName>
                                        </p:attrNameLst>
                                      </p:cBhvr>
                                      <p:to>
                                        <p:strVal val="visible"/>
                                      </p:to>
                                    </p:set>
                                  </p:childTnLst>
                                </p:cTn>
                              </p:par>
                              <p:par>
                                <p:cTn id="313" presetID="1" presetClass="entr" presetSubtype="0" fill="hold" grpId="0" nodeType="withEffect">
                                  <p:stCondLst>
                                    <p:cond delay="0"/>
                                  </p:stCondLst>
                                  <p:childTnLst>
                                    <p:set>
                                      <p:cBhvr>
                                        <p:cTn id="314" dur="1" fill="hold">
                                          <p:stCondLst>
                                            <p:cond delay="0"/>
                                          </p:stCondLst>
                                        </p:cTn>
                                        <p:tgtEl>
                                          <p:spTgt spid="225"/>
                                        </p:tgtEl>
                                        <p:attrNameLst>
                                          <p:attrName>style.visibility</p:attrName>
                                        </p:attrNameLst>
                                      </p:cBhvr>
                                      <p:to>
                                        <p:strVal val="visible"/>
                                      </p:to>
                                    </p:set>
                                  </p:childTnLst>
                                </p:cTn>
                              </p:par>
                              <p:par>
                                <p:cTn id="315" presetID="1" presetClass="entr" presetSubtype="0" fill="hold" grpId="0" nodeType="withEffect">
                                  <p:stCondLst>
                                    <p:cond delay="0"/>
                                  </p:stCondLst>
                                  <p:childTnLst>
                                    <p:set>
                                      <p:cBhvr>
                                        <p:cTn id="316" dur="1" fill="hold">
                                          <p:stCondLst>
                                            <p:cond delay="0"/>
                                          </p:stCondLst>
                                        </p:cTn>
                                        <p:tgtEl>
                                          <p:spTgt spid="226"/>
                                        </p:tgtEl>
                                        <p:attrNameLst>
                                          <p:attrName>style.visibility</p:attrName>
                                        </p:attrNameLst>
                                      </p:cBhvr>
                                      <p:to>
                                        <p:strVal val="visible"/>
                                      </p:to>
                                    </p:set>
                                  </p:childTnLst>
                                </p:cTn>
                              </p:par>
                              <p:par>
                                <p:cTn id="317" presetID="1" presetClass="entr" presetSubtype="0" fill="hold" nodeType="withEffect">
                                  <p:stCondLst>
                                    <p:cond delay="0"/>
                                  </p:stCondLst>
                                  <p:childTnLst>
                                    <p:set>
                                      <p:cBhvr>
                                        <p:cTn id="318" dur="1" fill="hold">
                                          <p:stCondLst>
                                            <p:cond delay="0"/>
                                          </p:stCondLst>
                                        </p:cTn>
                                        <p:tgtEl>
                                          <p:spTgt spid="227"/>
                                        </p:tgtEl>
                                        <p:attrNameLst>
                                          <p:attrName>style.visibility</p:attrName>
                                        </p:attrNameLst>
                                      </p:cBhvr>
                                      <p:to>
                                        <p:strVal val="visible"/>
                                      </p:to>
                                    </p:set>
                                  </p:childTnLst>
                                </p:cTn>
                              </p:par>
                              <p:par>
                                <p:cTn id="319" presetID="1" presetClass="entr" presetSubtype="0" fill="hold" grpId="0" nodeType="withEffect">
                                  <p:stCondLst>
                                    <p:cond delay="0"/>
                                  </p:stCondLst>
                                  <p:childTnLst>
                                    <p:set>
                                      <p:cBhvr>
                                        <p:cTn id="320" dur="1" fill="hold">
                                          <p:stCondLst>
                                            <p:cond delay="0"/>
                                          </p:stCondLst>
                                        </p:cTn>
                                        <p:tgtEl>
                                          <p:spTgt spid="229"/>
                                        </p:tgtEl>
                                        <p:attrNameLst>
                                          <p:attrName>style.visibility</p:attrName>
                                        </p:attrNameLst>
                                      </p:cBhvr>
                                      <p:to>
                                        <p:strVal val="visible"/>
                                      </p:to>
                                    </p:set>
                                  </p:childTnLst>
                                </p:cTn>
                              </p:par>
                              <p:par>
                                <p:cTn id="321" presetID="1" presetClass="entr" presetSubtype="0" fill="hold" grpId="0" nodeType="withEffect">
                                  <p:stCondLst>
                                    <p:cond delay="0"/>
                                  </p:stCondLst>
                                  <p:childTnLst>
                                    <p:set>
                                      <p:cBhvr>
                                        <p:cTn id="322" dur="1" fill="hold">
                                          <p:stCondLst>
                                            <p:cond delay="0"/>
                                          </p:stCondLst>
                                        </p:cTn>
                                        <p:tgtEl>
                                          <p:spTgt spid="230"/>
                                        </p:tgtEl>
                                        <p:attrNameLst>
                                          <p:attrName>style.visibility</p:attrName>
                                        </p:attrNameLst>
                                      </p:cBhvr>
                                      <p:to>
                                        <p:strVal val="visible"/>
                                      </p:to>
                                    </p:set>
                                  </p:childTnLst>
                                </p:cTn>
                              </p:par>
                              <p:par>
                                <p:cTn id="323" presetID="1" presetClass="entr" presetSubtype="0" fill="hold" grpId="0" nodeType="withEffect">
                                  <p:stCondLst>
                                    <p:cond delay="0"/>
                                  </p:stCondLst>
                                  <p:childTnLst>
                                    <p:set>
                                      <p:cBhvr>
                                        <p:cTn id="324" dur="1" fill="hold">
                                          <p:stCondLst>
                                            <p:cond delay="0"/>
                                          </p:stCondLst>
                                        </p:cTn>
                                        <p:tgtEl>
                                          <p:spTgt spid="231"/>
                                        </p:tgtEl>
                                        <p:attrNameLst>
                                          <p:attrName>style.visibility</p:attrName>
                                        </p:attrNameLst>
                                      </p:cBhvr>
                                      <p:to>
                                        <p:strVal val="visible"/>
                                      </p:to>
                                    </p:set>
                                  </p:childTnLst>
                                </p:cTn>
                              </p:par>
                              <p:par>
                                <p:cTn id="325" presetID="1" presetClass="entr" presetSubtype="0" fill="hold" grpId="0" nodeType="withEffect">
                                  <p:stCondLst>
                                    <p:cond delay="0"/>
                                  </p:stCondLst>
                                  <p:childTnLst>
                                    <p:set>
                                      <p:cBhvr>
                                        <p:cTn id="326" dur="1" fill="hold">
                                          <p:stCondLst>
                                            <p:cond delay="0"/>
                                          </p:stCondLst>
                                        </p:cTn>
                                        <p:tgtEl>
                                          <p:spTgt spid="232"/>
                                        </p:tgtEl>
                                        <p:attrNameLst>
                                          <p:attrName>style.visibility</p:attrName>
                                        </p:attrNameLst>
                                      </p:cBhvr>
                                      <p:to>
                                        <p:strVal val="visible"/>
                                      </p:to>
                                    </p:set>
                                  </p:childTnLst>
                                </p:cTn>
                              </p:par>
                              <p:par>
                                <p:cTn id="327" presetID="1" presetClass="entr" presetSubtype="0" fill="hold" grpId="0" nodeType="withEffect">
                                  <p:stCondLst>
                                    <p:cond delay="0"/>
                                  </p:stCondLst>
                                  <p:childTnLst>
                                    <p:set>
                                      <p:cBhvr>
                                        <p:cTn id="328" dur="1" fill="hold">
                                          <p:stCondLst>
                                            <p:cond delay="0"/>
                                          </p:stCondLst>
                                        </p:cTn>
                                        <p:tgtEl>
                                          <p:spTgt spid="234"/>
                                        </p:tgtEl>
                                        <p:attrNameLst>
                                          <p:attrName>style.visibility</p:attrName>
                                        </p:attrNameLst>
                                      </p:cBhvr>
                                      <p:to>
                                        <p:strVal val="visible"/>
                                      </p:to>
                                    </p:set>
                                  </p:childTnLst>
                                </p:cTn>
                              </p:par>
                              <p:par>
                                <p:cTn id="329" presetID="1" presetClass="entr" presetSubtype="0" fill="hold" grpId="0" nodeType="withEffect">
                                  <p:stCondLst>
                                    <p:cond delay="0"/>
                                  </p:stCondLst>
                                  <p:childTnLst>
                                    <p:set>
                                      <p:cBhvr>
                                        <p:cTn id="330" dur="1" fill="hold">
                                          <p:stCondLst>
                                            <p:cond delay="0"/>
                                          </p:stCondLst>
                                        </p:cTn>
                                        <p:tgtEl>
                                          <p:spTgt spid="235"/>
                                        </p:tgtEl>
                                        <p:attrNameLst>
                                          <p:attrName>style.visibility</p:attrName>
                                        </p:attrNameLst>
                                      </p:cBhvr>
                                      <p:to>
                                        <p:strVal val="visible"/>
                                      </p:to>
                                    </p:set>
                                  </p:childTnLst>
                                </p:cTn>
                              </p:par>
                              <p:par>
                                <p:cTn id="331" presetID="1" presetClass="entr" presetSubtype="0" fill="hold" grpId="0" nodeType="withEffect">
                                  <p:stCondLst>
                                    <p:cond delay="0"/>
                                  </p:stCondLst>
                                  <p:childTnLst>
                                    <p:set>
                                      <p:cBhvr>
                                        <p:cTn id="332" dur="1" fill="hold">
                                          <p:stCondLst>
                                            <p:cond delay="0"/>
                                          </p:stCondLst>
                                        </p:cTn>
                                        <p:tgtEl>
                                          <p:spTgt spid="236"/>
                                        </p:tgtEl>
                                        <p:attrNameLst>
                                          <p:attrName>style.visibility</p:attrName>
                                        </p:attrNameLst>
                                      </p:cBhvr>
                                      <p:to>
                                        <p:strVal val="visible"/>
                                      </p:to>
                                    </p:set>
                                  </p:childTnLst>
                                </p:cTn>
                              </p:par>
                              <p:par>
                                <p:cTn id="333" presetID="1" presetClass="entr" presetSubtype="0" fill="hold" grpId="0" nodeType="withEffect">
                                  <p:stCondLst>
                                    <p:cond delay="0"/>
                                  </p:stCondLst>
                                  <p:childTnLst>
                                    <p:set>
                                      <p:cBhvr>
                                        <p:cTn id="334" dur="1" fill="hold">
                                          <p:stCondLst>
                                            <p:cond delay="0"/>
                                          </p:stCondLst>
                                        </p:cTn>
                                        <p:tgtEl>
                                          <p:spTgt spid="237"/>
                                        </p:tgtEl>
                                        <p:attrNameLst>
                                          <p:attrName>style.visibility</p:attrName>
                                        </p:attrNameLst>
                                      </p:cBhvr>
                                      <p:to>
                                        <p:strVal val="visible"/>
                                      </p:to>
                                    </p:set>
                                  </p:childTnLst>
                                </p:cTn>
                              </p:par>
                              <p:par>
                                <p:cTn id="335" presetID="1" presetClass="entr" presetSubtype="0" fill="hold" grpId="0" nodeType="withEffect">
                                  <p:stCondLst>
                                    <p:cond delay="0"/>
                                  </p:stCondLst>
                                  <p:childTnLst>
                                    <p:set>
                                      <p:cBhvr>
                                        <p:cTn id="336" dur="1" fill="hold">
                                          <p:stCondLst>
                                            <p:cond delay="0"/>
                                          </p:stCondLst>
                                        </p:cTn>
                                        <p:tgtEl>
                                          <p:spTgt spid="238"/>
                                        </p:tgtEl>
                                        <p:attrNameLst>
                                          <p:attrName>style.visibility</p:attrName>
                                        </p:attrNameLst>
                                      </p:cBhvr>
                                      <p:to>
                                        <p:strVal val="visible"/>
                                      </p:to>
                                    </p:set>
                                  </p:childTnLst>
                                </p:cTn>
                              </p:par>
                              <p:par>
                                <p:cTn id="337" presetID="1" presetClass="entr" presetSubtype="0" fill="hold" grpId="0" nodeType="withEffect">
                                  <p:stCondLst>
                                    <p:cond delay="0"/>
                                  </p:stCondLst>
                                  <p:childTnLst>
                                    <p:set>
                                      <p:cBhvr>
                                        <p:cTn id="338" dur="1" fill="hold">
                                          <p:stCondLst>
                                            <p:cond delay="0"/>
                                          </p:stCondLst>
                                        </p:cTn>
                                        <p:tgtEl>
                                          <p:spTgt spid="239"/>
                                        </p:tgtEl>
                                        <p:attrNameLst>
                                          <p:attrName>style.visibility</p:attrName>
                                        </p:attrNameLst>
                                      </p:cBhvr>
                                      <p:to>
                                        <p:strVal val="visible"/>
                                      </p:to>
                                    </p:set>
                                  </p:childTnLst>
                                </p:cTn>
                              </p:par>
                              <p:par>
                                <p:cTn id="339" presetID="1" presetClass="entr" presetSubtype="0" fill="hold" grpId="0" nodeType="withEffect">
                                  <p:stCondLst>
                                    <p:cond delay="0"/>
                                  </p:stCondLst>
                                  <p:childTnLst>
                                    <p:set>
                                      <p:cBhvr>
                                        <p:cTn id="340" dur="1" fill="hold">
                                          <p:stCondLst>
                                            <p:cond delay="0"/>
                                          </p:stCondLst>
                                        </p:cTn>
                                        <p:tgtEl>
                                          <p:spTgt spid="240"/>
                                        </p:tgtEl>
                                        <p:attrNameLst>
                                          <p:attrName>style.visibility</p:attrName>
                                        </p:attrNameLst>
                                      </p:cBhvr>
                                      <p:to>
                                        <p:strVal val="visible"/>
                                      </p:to>
                                    </p:set>
                                  </p:childTnLst>
                                </p:cTn>
                              </p:par>
                              <p:par>
                                <p:cTn id="341" presetID="1" presetClass="entr" presetSubtype="0" fill="hold" grpId="0" nodeType="withEffect">
                                  <p:stCondLst>
                                    <p:cond delay="0"/>
                                  </p:stCondLst>
                                  <p:childTnLst>
                                    <p:set>
                                      <p:cBhvr>
                                        <p:cTn id="342" dur="1" fill="hold">
                                          <p:stCondLst>
                                            <p:cond delay="0"/>
                                          </p:stCondLst>
                                        </p:cTn>
                                        <p:tgtEl>
                                          <p:spTgt spid="241"/>
                                        </p:tgtEl>
                                        <p:attrNameLst>
                                          <p:attrName>style.visibility</p:attrName>
                                        </p:attrNameLst>
                                      </p:cBhvr>
                                      <p:to>
                                        <p:strVal val="visible"/>
                                      </p:to>
                                    </p:set>
                                  </p:childTnLst>
                                </p:cTn>
                              </p:par>
                              <p:par>
                                <p:cTn id="343" presetID="1" presetClass="entr" presetSubtype="0" fill="hold" grpId="0" nodeType="withEffect">
                                  <p:stCondLst>
                                    <p:cond delay="0"/>
                                  </p:stCondLst>
                                  <p:childTnLst>
                                    <p:set>
                                      <p:cBhvr>
                                        <p:cTn id="344" dur="1" fill="hold">
                                          <p:stCondLst>
                                            <p:cond delay="0"/>
                                          </p:stCondLst>
                                        </p:cTn>
                                        <p:tgtEl>
                                          <p:spTgt spid="242"/>
                                        </p:tgtEl>
                                        <p:attrNameLst>
                                          <p:attrName>style.visibility</p:attrName>
                                        </p:attrNameLst>
                                      </p:cBhvr>
                                      <p:to>
                                        <p:strVal val="visible"/>
                                      </p:to>
                                    </p:set>
                                  </p:childTnLst>
                                </p:cTn>
                              </p:par>
                              <p:par>
                                <p:cTn id="345" presetID="1" presetClass="entr" presetSubtype="0" fill="hold" grpId="0" nodeType="withEffect">
                                  <p:stCondLst>
                                    <p:cond delay="0"/>
                                  </p:stCondLst>
                                  <p:childTnLst>
                                    <p:set>
                                      <p:cBhvr>
                                        <p:cTn id="346" dur="1" fill="hold">
                                          <p:stCondLst>
                                            <p:cond delay="0"/>
                                          </p:stCondLst>
                                        </p:cTn>
                                        <p:tgtEl>
                                          <p:spTgt spid="243"/>
                                        </p:tgtEl>
                                        <p:attrNameLst>
                                          <p:attrName>style.visibility</p:attrName>
                                        </p:attrNameLst>
                                      </p:cBhvr>
                                      <p:to>
                                        <p:strVal val="visible"/>
                                      </p:to>
                                    </p:set>
                                  </p:childTnLst>
                                </p:cTn>
                              </p:par>
                              <p:par>
                                <p:cTn id="347" presetID="1" presetClass="entr" presetSubtype="0" fill="hold" grpId="0" nodeType="withEffect">
                                  <p:stCondLst>
                                    <p:cond delay="0"/>
                                  </p:stCondLst>
                                  <p:childTnLst>
                                    <p:set>
                                      <p:cBhvr>
                                        <p:cTn id="348" dur="1" fill="hold">
                                          <p:stCondLst>
                                            <p:cond delay="0"/>
                                          </p:stCondLst>
                                        </p:cTn>
                                        <p:tgtEl>
                                          <p:spTgt spid="244"/>
                                        </p:tgtEl>
                                        <p:attrNameLst>
                                          <p:attrName>style.visibility</p:attrName>
                                        </p:attrNameLst>
                                      </p:cBhvr>
                                      <p:to>
                                        <p:strVal val="visible"/>
                                      </p:to>
                                    </p:set>
                                  </p:childTnLst>
                                </p:cTn>
                              </p:par>
                              <p:par>
                                <p:cTn id="349" presetID="1" presetClass="entr" presetSubtype="0" fill="hold" nodeType="withEffect">
                                  <p:stCondLst>
                                    <p:cond delay="0"/>
                                  </p:stCondLst>
                                  <p:childTnLst>
                                    <p:set>
                                      <p:cBhvr>
                                        <p:cTn id="350" dur="1" fill="hold">
                                          <p:stCondLst>
                                            <p:cond delay="0"/>
                                          </p:stCondLst>
                                        </p:cTn>
                                        <p:tgtEl>
                                          <p:spTgt spid="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bldLvl="0" animBg="1"/>
      <p:bldP spid="3" grpId="0" bldLvl="0" animBg="1"/>
      <p:bldP spid="6" grpId="0" bldLvl="0" animBg="1"/>
      <p:bldP spid="7" grpId="0" bldLvl="0" animBg="1"/>
      <p:bldP spid="19" grpId="0" bldLvl="0" animBg="1"/>
      <p:bldP spid="20" grpId="0" bldLvl="0" animBg="1"/>
      <p:bldP spid="21" grpId="0" bldLvl="0" animBg="1"/>
      <p:bldP spid="22" grpId="0" bldLvl="0" animBg="1"/>
      <p:bldP spid="23" grpId="0" bldLvl="0" animBg="1"/>
      <p:bldP spid="24" grpId="0" bldLvl="0" animBg="1"/>
      <p:bldP spid="25" grpId="0" bldLvl="0" animBg="1"/>
      <p:bldP spid="26" grpId="0"/>
      <p:bldP spid="2" grpId="0" bldLvl="0" animBg="1"/>
      <p:bldP spid="30" grpId="0" bldLvl="0" animBg="1"/>
      <p:bldP spid="31" grpId="0" bldLvl="0" animBg="1"/>
      <p:bldP spid="32" grpId="0" bldLvl="0" animBg="1"/>
      <p:bldP spid="33" grpId="0" bldLvl="0" animBg="1"/>
      <p:bldP spid="35" grpId="0" bldLvl="0" animBg="1"/>
      <p:bldP spid="36" grpId="0" bldLvl="0" animBg="1"/>
      <p:bldP spid="37" grpId="0" bldLvl="0" animBg="1"/>
      <p:bldP spid="38" grpId="0" bldLvl="0" animBg="1"/>
      <p:bldP spid="39" grpId="0" bldLvl="0" animBg="1"/>
      <p:bldP spid="40" grpId="0" bldLvl="0" animBg="1"/>
      <p:bldP spid="94" grpId="0"/>
      <p:bldP spid="68" grpId="0" bldLvl="0" animBg="1"/>
      <p:bldP spid="69" grpId="0" bldLvl="0" animBg="1"/>
      <p:bldP spid="70" grpId="0" bldLvl="0" animBg="1"/>
      <p:bldP spid="71" grpId="0" bldLvl="0" animBg="1"/>
      <p:bldP spid="73" grpId="0" bldLvl="0" animBg="1"/>
      <p:bldP spid="74" grpId="0" bldLvl="0" animBg="1"/>
      <p:bldP spid="75" grpId="0" bldLvl="0" animBg="1"/>
      <p:bldP spid="76" grpId="0" bldLvl="0" animBg="1"/>
      <p:bldP spid="77" grpId="0" bldLvl="0" animBg="1"/>
      <p:bldP spid="78" grpId="0" bldLvl="0" animBg="1"/>
      <p:bldP spid="79" grpId="0" bldLvl="0" animBg="1"/>
      <p:bldP spid="80" grpId="0"/>
      <p:bldP spid="83" grpId="0" bldLvl="0" animBg="1"/>
      <p:bldP spid="84" grpId="0" bldLvl="0" animBg="1"/>
      <p:bldP spid="85" grpId="0" bldLvl="0" animBg="1"/>
      <p:bldP spid="86" grpId="0" bldLvl="0" animBg="1"/>
      <p:bldP spid="90" grpId="0" bldLvl="0" animBg="1"/>
      <p:bldP spid="91" grpId="0" bldLvl="0" animBg="1"/>
      <p:bldP spid="92" grpId="0" bldLvl="0" animBg="1"/>
      <p:bldP spid="93" grpId="0" bldLvl="0" animBg="1"/>
      <p:bldP spid="121" grpId="0" bldLvl="0" animBg="1"/>
      <p:bldP spid="122" grpId="0" bldLvl="0" animBg="1"/>
      <p:bldP spid="123" grpId="0" bldLvl="0" animBg="1"/>
      <p:bldP spid="124" grpId="0"/>
      <p:bldP spid="125" grpId="0" bldLvl="0" animBg="1"/>
      <p:bldP spid="126" grpId="0" bldLvl="0" animBg="1"/>
      <p:bldP spid="127" grpId="0" bldLvl="0" animBg="1"/>
      <p:bldP spid="128" grpId="0" bldLvl="0" animBg="1"/>
      <p:bldP spid="131" grpId="0" bldLvl="0" animBg="1"/>
      <p:bldP spid="132" grpId="0" bldLvl="0" animBg="1"/>
      <p:bldP spid="133" grpId="0" bldLvl="0" animBg="1"/>
      <p:bldP spid="134" grpId="0" bldLvl="0" animBg="1"/>
      <p:bldP spid="135" grpId="0" bldLvl="0" animBg="1"/>
      <p:bldP spid="136" grpId="0" bldLvl="0" animBg="1"/>
      <p:bldP spid="137" grpId="0"/>
      <p:bldP spid="140" grpId="0" bldLvl="0" animBg="1"/>
      <p:bldP spid="141" grpId="0" bldLvl="0" animBg="1"/>
      <p:bldP spid="142" grpId="0" bldLvl="0" animBg="1"/>
      <p:bldP spid="143" grpId="0" bldLvl="0" animBg="1"/>
      <p:bldP spid="144" grpId="0" bldLvl="0" animBg="1"/>
      <p:bldP spid="145" grpId="0" bldLvl="0" animBg="1"/>
      <p:bldP spid="146" grpId="0" bldLvl="0" animBg="1"/>
      <p:bldP spid="147" grpId="0" bldLvl="0" animBg="1"/>
      <p:bldP spid="148" grpId="0" bldLvl="0" animBg="1"/>
      <p:bldP spid="149" grpId="0" bldLvl="0" animBg="1"/>
      <p:bldP spid="150" grpId="0" bldLvl="0" animBg="1"/>
      <p:bldP spid="151" grpId="0"/>
      <p:bldP spid="152" grpId="0" bldLvl="0" animBg="1"/>
      <p:bldP spid="154" grpId="0" bldLvl="0" animBg="1"/>
      <p:bldP spid="155" grpId="0" bldLvl="0" animBg="1"/>
      <p:bldP spid="156" grpId="0" bldLvl="0" animBg="1"/>
      <p:bldP spid="157" grpId="0" bldLvl="0" animBg="1"/>
      <p:bldP spid="159" grpId="0" bldLvl="0" animBg="1"/>
      <p:bldP spid="160" grpId="0" bldLvl="0" animBg="1"/>
      <p:bldP spid="161" grpId="0" bldLvl="0" animBg="1"/>
      <p:bldP spid="162" grpId="0" bldLvl="0" animBg="1"/>
      <p:bldP spid="163" grpId="0" bldLvl="0" animBg="1"/>
      <p:bldP spid="164" grpId="0" bldLvl="0" animBg="1"/>
      <p:bldP spid="165" grpId="0" bldLvl="0" animBg="1"/>
      <p:bldP spid="166" grpId="0"/>
      <p:bldP spid="169" grpId="0" bldLvl="0" animBg="1"/>
      <p:bldP spid="170" grpId="0" bldLvl="0" animBg="1"/>
      <p:bldP spid="171" grpId="0" bldLvl="0" animBg="1"/>
      <p:bldP spid="172" grpId="0" bldLvl="0" animBg="1"/>
      <p:bldP spid="173" grpId="0" bldLvl="0" animBg="1"/>
      <p:bldP spid="174" grpId="0" bldLvl="0" animBg="1"/>
      <p:bldP spid="175" grpId="0" bldLvl="0" animBg="1"/>
      <p:bldP spid="176" grpId="0" bldLvl="0" animBg="1"/>
      <p:bldP spid="177" grpId="0" bldLvl="0" animBg="1"/>
      <p:bldP spid="178" grpId="0" bldLvl="0" animBg="1"/>
      <p:bldP spid="179" grpId="0" bldLvl="0" animBg="1"/>
      <p:bldP spid="180" grpId="0"/>
      <p:bldP spid="181" grpId="0" bldLvl="0" animBg="1"/>
      <p:bldP spid="182" grpId="0" bldLvl="0" animBg="1"/>
      <p:bldP spid="183" grpId="0" bldLvl="0" animBg="1"/>
      <p:bldP spid="184" grpId="0" bldLvl="0" animBg="1"/>
      <p:bldP spid="186" grpId="0" bldLvl="0" animBg="1"/>
      <p:bldP spid="187" grpId="0" bldLvl="0" animBg="1"/>
      <p:bldP spid="188" grpId="0" bldLvl="0" animBg="1"/>
      <p:bldP spid="189" grpId="0" bldLvl="0" animBg="1"/>
      <p:bldP spid="190" grpId="0" bldLvl="0" animBg="1"/>
      <p:bldP spid="191" grpId="0" bldLvl="0" animBg="1"/>
      <p:bldP spid="192" grpId="0" bldLvl="0" animBg="1"/>
      <p:bldP spid="193" grpId="0"/>
      <p:bldP spid="196" grpId="0" bldLvl="0" animBg="1"/>
      <p:bldP spid="197" grpId="0" bldLvl="0" animBg="1"/>
      <p:bldP spid="198" grpId="0" bldLvl="0" animBg="1"/>
      <p:bldP spid="199" grpId="0" bldLvl="0" animBg="1"/>
      <p:bldP spid="203" grpId="0" bldLvl="0" animBg="1"/>
      <p:bldP spid="204" grpId="0" bldLvl="0" animBg="1"/>
      <p:bldP spid="205" grpId="0" bldLvl="0" animBg="1"/>
      <p:bldP spid="206" grpId="0" bldLvl="0" animBg="1"/>
      <p:bldP spid="207" grpId="0"/>
      <p:bldP spid="208" grpId="0" bldLvl="0" animBg="1"/>
      <p:bldP spid="209" grpId="0" bldLvl="0" animBg="1"/>
      <p:bldP spid="210" grpId="0" bldLvl="0" animBg="1"/>
      <p:bldP spid="211" grpId="0" bldLvl="0" animBg="1"/>
      <p:bldP spid="212" grpId="0" bldLvl="0" animBg="1"/>
      <p:bldP spid="213" grpId="0" bldLvl="0" animBg="1"/>
      <p:bldP spid="214" grpId="0" bldLvl="0" animBg="1"/>
      <p:bldP spid="215" grpId="0" bldLvl="0" animBg="1"/>
      <p:bldP spid="216" grpId="0" bldLvl="0" animBg="1"/>
      <p:bldP spid="217" grpId="0" bldLvl="0" animBg="1"/>
      <p:bldP spid="219" grpId="0" bldLvl="0" animBg="1"/>
      <p:bldP spid="220" grpId="0" bldLvl="0" animBg="1"/>
      <p:bldP spid="221" grpId="0" bldLvl="0" animBg="1"/>
      <p:bldP spid="222" grpId="0" bldLvl="0" animBg="1"/>
      <p:bldP spid="223" grpId="0" bldLvl="0" animBg="1"/>
      <p:bldP spid="224" grpId="0" bldLvl="0" animBg="1"/>
      <p:bldP spid="225" grpId="0" bldLvl="0" animBg="1"/>
      <p:bldP spid="226" grpId="0"/>
      <p:bldP spid="229" grpId="0" bldLvl="0" animBg="1"/>
      <p:bldP spid="230" grpId="0" bldLvl="0" animBg="1"/>
      <p:bldP spid="231" grpId="0" bldLvl="0" animBg="1"/>
      <p:bldP spid="232" grpId="0" bldLvl="0" animBg="1"/>
      <p:bldP spid="234" grpId="0" bldLvl="0" animBg="1"/>
      <p:bldP spid="235" grpId="0" bldLvl="0" animBg="1"/>
      <p:bldP spid="236" grpId="0" bldLvl="0" animBg="1"/>
      <p:bldP spid="237" grpId="0"/>
      <p:bldP spid="238" grpId="0" bldLvl="0" animBg="1"/>
      <p:bldP spid="239" grpId="0" bldLvl="0" animBg="1"/>
      <p:bldP spid="240" grpId="0" bldLvl="0" animBg="1"/>
      <p:bldP spid="241" grpId="0" bldLvl="0" animBg="1"/>
      <p:bldP spid="242" grpId="0" bldLvl="0" animBg="1"/>
      <p:bldP spid="243" grpId="0" bldLvl="0" animBg="1"/>
      <p:bldP spid="244" grpId="0" bldLvl="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 name="Rectangles 65"/>
          <p:cNvSpPr/>
          <p:nvPr/>
        </p:nvSpPr>
        <p:spPr>
          <a:xfrm>
            <a:off x="1931670" y="1215390"/>
            <a:ext cx="7632065" cy="1791335"/>
          </a:xfrm>
          <a:prstGeom prst="rect">
            <a:avLst/>
          </a:prstGeom>
          <a:solidFill>
            <a:schemeClr val="tx2">
              <a:lumMod val="20000"/>
              <a:lumOff val="80000"/>
            </a:schemeClr>
          </a:solidFill>
          <a:ln>
            <a:prstDash val="sysDot"/>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itle 3"/>
          <p:cNvSpPr>
            <a:spLocks noGrp="1"/>
          </p:cNvSpPr>
          <p:nvPr>
            <p:ph type="title"/>
          </p:nvPr>
        </p:nvSpPr>
        <p:spPr>
          <a:xfrm>
            <a:off x="608330" y="365125"/>
            <a:ext cx="8811895" cy="829945"/>
          </a:xfrm>
        </p:spPr>
        <p:txBody>
          <a:bodyPr>
            <a:normAutofit/>
          </a:bodyPr>
          <a:p>
            <a:r>
              <a:rPr lang="en-US" sz="4000">
                <a:sym typeface="+mn-ea"/>
              </a:rPr>
              <a:t>Unaligned: Exactly Once Only</a:t>
            </a:r>
            <a:endParaRPr lang="en-US" sz="4000">
              <a:sym typeface="+mn-ea"/>
            </a:endParaRPr>
          </a:p>
        </p:txBody>
      </p:sp>
      <p:pic>
        <p:nvPicPr>
          <p:cNvPr id="34" name="Picture 33"/>
          <p:cNvPicPr>
            <a:picLocks noChangeAspect="1"/>
          </p:cNvPicPr>
          <p:nvPr/>
        </p:nvPicPr>
        <p:blipFill>
          <a:blip r:embed="rId1"/>
          <a:stretch>
            <a:fillRect/>
          </a:stretch>
        </p:blipFill>
        <p:spPr>
          <a:xfrm>
            <a:off x="9678670" y="-635"/>
            <a:ext cx="2388870" cy="1195705"/>
          </a:xfrm>
          <a:prstGeom prst="rect">
            <a:avLst/>
          </a:prstGeom>
        </p:spPr>
      </p:pic>
      <p:sp>
        <p:nvSpPr>
          <p:cNvPr id="3" name="Oval 2"/>
          <p:cNvSpPr/>
          <p:nvPr/>
        </p:nvSpPr>
        <p:spPr>
          <a:xfrm>
            <a:off x="2586355" y="1377950"/>
            <a:ext cx="1054100" cy="701040"/>
          </a:xfrm>
          <a:prstGeom prst="ellipse">
            <a:avLst/>
          </a:prstGeom>
        </p:spPr>
        <p:style>
          <a:lnRef idx="2">
            <a:schemeClr val="lt1"/>
          </a:lnRef>
          <a:fillRef idx="1">
            <a:schemeClr val="accent2"/>
          </a:fillRef>
          <a:effectRef idx="1">
            <a:schemeClr val="accent2"/>
          </a:effectRef>
          <a:fontRef idx="minor">
            <a:schemeClr val="lt1"/>
          </a:fontRef>
        </p:style>
        <p:txBody>
          <a:bodyPr rtlCol="0" anchor="ctr"/>
          <a:p>
            <a:pPr algn="ctr"/>
            <a:r>
              <a:rPr lang="en-US" sz="900" b="1">
                <a:effectLst>
                  <a:outerShdw blurRad="38100" dist="38100" dir="2700000" algn="tl">
                    <a:srgbClr val="000000">
                      <a:alpha val="43137"/>
                    </a:srgbClr>
                  </a:outerShdw>
                </a:effectLst>
              </a:rPr>
              <a:t>Upstream-1</a:t>
            </a:r>
            <a:endParaRPr lang="en-US" sz="900" b="1">
              <a:effectLst>
                <a:outerShdw blurRad="38100" dist="38100" dir="2700000" algn="tl">
                  <a:srgbClr val="000000">
                    <a:alpha val="43137"/>
                  </a:srgbClr>
                </a:outerShdw>
              </a:effectLst>
            </a:endParaRPr>
          </a:p>
        </p:txBody>
      </p:sp>
      <p:sp>
        <p:nvSpPr>
          <p:cNvPr id="6" name="Oval 5"/>
          <p:cNvSpPr/>
          <p:nvPr/>
        </p:nvSpPr>
        <p:spPr>
          <a:xfrm>
            <a:off x="6438900" y="1645920"/>
            <a:ext cx="1191895" cy="998855"/>
          </a:xfrm>
          <a:prstGeom prst="ellipse">
            <a:avLst/>
          </a:prstGeom>
        </p:spPr>
        <p:style>
          <a:lnRef idx="2">
            <a:schemeClr val="lt1"/>
          </a:lnRef>
          <a:fillRef idx="1">
            <a:schemeClr val="accent2"/>
          </a:fillRef>
          <a:effectRef idx="1">
            <a:schemeClr val="accent2"/>
          </a:effectRef>
          <a:fontRef idx="minor">
            <a:schemeClr val="lt1"/>
          </a:fontRef>
        </p:style>
        <p:txBody>
          <a:bodyPr rtlCol="0" anchor="ctr"/>
          <a:p>
            <a:pPr algn="ctr"/>
            <a:r>
              <a:rPr lang="en-US" sz="1200" i="1">
                <a:effectLst>
                  <a:outerShdw blurRad="38100" dist="38100" dir="2700000" algn="tl">
                    <a:srgbClr val="000000">
                      <a:alpha val="43137"/>
                    </a:srgbClr>
                  </a:outerShdw>
                </a:effectLst>
              </a:rPr>
              <a:t>Operator</a:t>
            </a:r>
            <a:endParaRPr lang="en-US" sz="1200" i="1">
              <a:effectLst>
                <a:outerShdw blurRad="38100" dist="38100" dir="2700000" algn="tl">
                  <a:srgbClr val="000000">
                    <a:alpha val="43137"/>
                  </a:srgbClr>
                </a:outerShdw>
              </a:effectLst>
            </a:endParaRPr>
          </a:p>
        </p:txBody>
      </p:sp>
      <p:sp>
        <p:nvSpPr>
          <p:cNvPr id="7" name="Flowchart: Magnetic Disk 6"/>
          <p:cNvSpPr/>
          <p:nvPr/>
        </p:nvSpPr>
        <p:spPr>
          <a:xfrm>
            <a:off x="6883400" y="2275205"/>
            <a:ext cx="522605" cy="226695"/>
          </a:xfrm>
          <a:prstGeom prst="flowChartMagneticDisk">
            <a:avLst/>
          </a:prstGeom>
          <a:ln>
            <a:solidFill>
              <a:schemeClr val="tx1"/>
            </a:solidFill>
            <a:prstDash val="sysDot"/>
          </a:ln>
        </p:spPr>
        <p:style>
          <a:lnRef idx="0">
            <a:srgbClr val="FFFFFF"/>
          </a:lnRef>
          <a:fillRef idx="1">
            <a:schemeClr val="accent6"/>
          </a:fillRef>
          <a:effectRef idx="0">
            <a:srgbClr val="FFFFFF"/>
          </a:effectRef>
          <a:fontRef idx="minor">
            <a:schemeClr val="lt1"/>
          </a:fontRef>
        </p:style>
        <p:txBody>
          <a:bodyPr rtlCol="0" anchor="ctr"/>
          <a:p>
            <a:pPr algn="ctr"/>
            <a:r>
              <a:rPr lang="en-US" sz="1000"/>
              <a:t>state</a:t>
            </a:r>
            <a:endParaRPr lang="en-US" sz="1000"/>
          </a:p>
        </p:txBody>
      </p:sp>
      <p:cxnSp>
        <p:nvCxnSpPr>
          <p:cNvPr id="8" name="Straight Connector 7"/>
          <p:cNvCxnSpPr>
            <a:endCxn id="6" idx="2"/>
          </p:cNvCxnSpPr>
          <p:nvPr/>
        </p:nvCxnSpPr>
        <p:spPr>
          <a:xfrm flipV="1">
            <a:off x="2442210" y="2145665"/>
            <a:ext cx="3996690" cy="10795"/>
          </a:xfrm>
          <a:prstGeom prst="line">
            <a:avLst/>
          </a:prstGeom>
          <a:ln w="6350" cap="flat" cmpd="sng" algn="ctr">
            <a:solidFill>
              <a:schemeClr val="accent2"/>
            </a:solidFill>
            <a:prstDash val="dash"/>
            <a:miter lim="800000"/>
          </a:ln>
        </p:spPr>
        <p:style>
          <a:lnRef idx="0">
            <a:schemeClr val="accent2"/>
          </a:lnRef>
          <a:fillRef idx="0">
            <a:srgbClr val="FFFFFF"/>
          </a:fillRef>
          <a:effectRef idx="0">
            <a:srgbClr val="FFFFFF"/>
          </a:effectRef>
          <a:fontRef idx="minor">
            <a:schemeClr val="tx1"/>
          </a:fontRef>
        </p:style>
      </p:cxnSp>
      <p:sp>
        <p:nvSpPr>
          <p:cNvPr id="19" name="Rectangles 18"/>
          <p:cNvSpPr/>
          <p:nvPr/>
        </p:nvSpPr>
        <p:spPr>
          <a:xfrm>
            <a:off x="5290185" y="1718945"/>
            <a:ext cx="152400" cy="406400"/>
          </a:xfrm>
          <a:prstGeom prst="rect">
            <a:avLst/>
          </a:prstGeom>
        </p:spPr>
        <p:style>
          <a:lnRef idx="0">
            <a:srgbClr val="FFFFFF"/>
          </a:lnRef>
          <a:fillRef idx="1">
            <a:schemeClr val="accent4"/>
          </a:fillRef>
          <a:effectRef idx="0">
            <a:srgbClr val="FFFFFF"/>
          </a:effectRef>
          <a:fontRef idx="minor">
            <a:schemeClr val="lt1"/>
          </a:fontRef>
        </p:style>
        <p:txBody>
          <a:bodyPr rtlCol="0" anchor="ctr"/>
          <a:p>
            <a:pPr algn="ctr"/>
            <a:endParaRPr lang="en-US" sz="1000"/>
          </a:p>
        </p:txBody>
      </p:sp>
      <p:sp>
        <p:nvSpPr>
          <p:cNvPr id="20" name="Rectangles 19"/>
          <p:cNvSpPr/>
          <p:nvPr/>
        </p:nvSpPr>
        <p:spPr>
          <a:xfrm>
            <a:off x="5810250" y="1753870"/>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5</a:t>
            </a:r>
            <a:endParaRPr lang="en-US" sz="1000"/>
          </a:p>
        </p:txBody>
      </p:sp>
      <p:sp>
        <p:nvSpPr>
          <p:cNvPr id="21" name="Rectangles 20"/>
          <p:cNvSpPr/>
          <p:nvPr/>
        </p:nvSpPr>
        <p:spPr>
          <a:xfrm>
            <a:off x="6122035" y="1753870"/>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4</a:t>
            </a:r>
            <a:endParaRPr lang="en-US" sz="1000"/>
          </a:p>
        </p:txBody>
      </p:sp>
      <p:sp>
        <p:nvSpPr>
          <p:cNvPr id="22" name="Rectangles 21"/>
          <p:cNvSpPr/>
          <p:nvPr/>
        </p:nvSpPr>
        <p:spPr>
          <a:xfrm>
            <a:off x="5498465" y="1753870"/>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6</a:t>
            </a:r>
            <a:endParaRPr lang="en-US" sz="1000"/>
          </a:p>
        </p:txBody>
      </p:sp>
      <p:sp>
        <p:nvSpPr>
          <p:cNvPr id="23" name="Rectangles 22"/>
          <p:cNvSpPr/>
          <p:nvPr/>
        </p:nvSpPr>
        <p:spPr>
          <a:xfrm>
            <a:off x="4415155" y="1753870"/>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8</a:t>
            </a:r>
            <a:endParaRPr lang="en-US" sz="1000"/>
          </a:p>
        </p:txBody>
      </p:sp>
      <p:sp>
        <p:nvSpPr>
          <p:cNvPr id="24" name="Rectangles 23"/>
          <p:cNvSpPr/>
          <p:nvPr/>
        </p:nvSpPr>
        <p:spPr>
          <a:xfrm>
            <a:off x="4726940" y="1753870"/>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7</a:t>
            </a:r>
            <a:endParaRPr lang="en-US" sz="1000"/>
          </a:p>
        </p:txBody>
      </p:sp>
      <p:sp>
        <p:nvSpPr>
          <p:cNvPr id="25" name="Rectangles 24"/>
          <p:cNvSpPr/>
          <p:nvPr/>
        </p:nvSpPr>
        <p:spPr>
          <a:xfrm>
            <a:off x="4085590" y="1753870"/>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9</a:t>
            </a:r>
            <a:endParaRPr lang="en-US" sz="1000"/>
          </a:p>
        </p:txBody>
      </p:sp>
      <p:sp>
        <p:nvSpPr>
          <p:cNvPr id="26" name="Text Box 25"/>
          <p:cNvSpPr txBox="1"/>
          <p:nvPr/>
        </p:nvSpPr>
        <p:spPr>
          <a:xfrm>
            <a:off x="4603115" y="1245870"/>
            <a:ext cx="1215390" cy="245110"/>
          </a:xfrm>
          <a:prstGeom prst="rect">
            <a:avLst/>
          </a:prstGeom>
          <a:noFill/>
        </p:spPr>
        <p:txBody>
          <a:bodyPr wrap="square" rtlCol="0">
            <a:spAutoFit/>
          </a:bodyPr>
          <a:p>
            <a:r>
              <a:rPr lang="en-US" sz="1000"/>
              <a:t>checkpoint barrier</a:t>
            </a:r>
            <a:endParaRPr lang="en-US" sz="1000"/>
          </a:p>
        </p:txBody>
      </p:sp>
      <p:cxnSp>
        <p:nvCxnSpPr>
          <p:cNvPr id="27" name="Straight Arrow Connector 26"/>
          <p:cNvCxnSpPr>
            <a:stCxn id="26" idx="2"/>
            <a:endCxn id="19" idx="0"/>
          </p:cNvCxnSpPr>
          <p:nvPr/>
        </p:nvCxnSpPr>
        <p:spPr>
          <a:xfrm>
            <a:off x="5210810" y="1490980"/>
            <a:ext cx="155575" cy="227965"/>
          </a:xfrm>
          <a:prstGeom prst="straightConnector1">
            <a:avLst/>
          </a:prstGeom>
          <a:ln w="6350" cap="flat" cmpd="sng" algn="ctr">
            <a:solidFill>
              <a:schemeClr val="accent2"/>
            </a:solidFill>
            <a:prstDash val="dash"/>
            <a:miter lim="800000"/>
            <a:tailEnd type="arrow" w="med" len="med"/>
          </a:ln>
        </p:spPr>
        <p:style>
          <a:lnRef idx="0">
            <a:schemeClr val="accent2"/>
          </a:lnRef>
          <a:fillRef idx="0">
            <a:srgbClr val="FFFFFF"/>
          </a:fillRef>
          <a:effectRef idx="0">
            <a:srgbClr val="FFFFFF"/>
          </a:effectRef>
          <a:fontRef idx="minor">
            <a:schemeClr val="tx1"/>
          </a:fontRef>
        </p:style>
      </p:cxnSp>
      <p:cxnSp>
        <p:nvCxnSpPr>
          <p:cNvPr id="28" name="Straight Arrow Connector 27"/>
          <p:cNvCxnSpPr>
            <a:stCxn id="26" idx="2"/>
            <a:endCxn id="37" idx="0"/>
          </p:cNvCxnSpPr>
          <p:nvPr/>
        </p:nvCxnSpPr>
        <p:spPr>
          <a:xfrm flipH="1">
            <a:off x="4679315" y="1490980"/>
            <a:ext cx="531495" cy="711835"/>
          </a:xfrm>
          <a:prstGeom prst="straightConnector1">
            <a:avLst/>
          </a:prstGeom>
          <a:ln w="6350" cap="flat" cmpd="sng" algn="ctr">
            <a:solidFill>
              <a:schemeClr val="accent2"/>
            </a:solidFill>
            <a:prstDash val="dash"/>
            <a:miter lim="800000"/>
            <a:tailEnd type="arrow" w="med" len="med"/>
          </a:ln>
        </p:spPr>
        <p:style>
          <a:lnRef idx="0">
            <a:schemeClr val="accent2"/>
          </a:lnRef>
          <a:fillRef idx="0">
            <a:srgbClr val="FFFFFF"/>
          </a:fillRef>
          <a:effectRef idx="0">
            <a:srgbClr val="FFFFFF"/>
          </a:effectRef>
          <a:fontRef idx="minor">
            <a:schemeClr val="tx1"/>
          </a:fontRef>
        </p:style>
      </p:cxnSp>
      <p:sp>
        <p:nvSpPr>
          <p:cNvPr id="2" name="Oval 1"/>
          <p:cNvSpPr/>
          <p:nvPr/>
        </p:nvSpPr>
        <p:spPr>
          <a:xfrm>
            <a:off x="2586355" y="2206625"/>
            <a:ext cx="1054100" cy="701040"/>
          </a:xfrm>
          <a:prstGeom prst="ellipse">
            <a:avLst/>
          </a:prstGeom>
        </p:spPr>
        <p:style>
          <a:lnRef idx="2">
            <a:schemeClr val="lt1"/>
          </a:lnRef>
          <a:fillRef idx="1">
            <a:schemeClr val="accent2"/>
          </a:fillRef>
          <a:effectRef idx="1">
            <a:schemeClr val="accent2"/>
          </a:effectRef>
          <a:fontRef idx="minor">
            <a:schemeClr val="lt1"/>
          </a:fontRef>
        </p:style>
        <p:txBody>
          <a:bodyPr rtlCol="0" anchor="ctr"/>
          <a:p>
            <a:pPr algn="ctr"/>
            <a:r>
              <a:rPr lang="en-US" sz="900" b="1">
                <a:effectLst>
                  <a:outerShdw blurRad="38100" dist="38100" dir="2700000" algn="tl">
                    <a:srgbClr val="000000">
                      <a:alpha val="43137"/>
                    </a:srgbClr>
                  </a:outerShdw>
                </a:effectLst>
              </a:rPr>
              <a:t>Upstream-2</a:t>
            </a:r>
            <a:endParaRPr lang="en-US" sz="900" b="1">
              <a:effectLst>
                <a:outerShdw blurRad="38100" dist="38100" dir="2700000" algn="tl">
                  <a:srgbClr val="000000">
                    <a:alpha val="43137"/>
                  </a:srgbClr>
                </a:outerShdw>
              </a:effectLst>
            </a:endParaRPr>
          </a:p>
        </p:txBody>
      </p:sp>
      <p:sp>
        <p:nvSpPr>
          <p:cNvPr id="30" name="Rectangles 29"/>
          <p:cNvSpPr/>
          <p:nvPr/>
        </p:nvSpPr>
        <p:spPr>
          <a:xfrm>
            <a:off x="7682230" y="1949450"/>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3</a:t>
            </a:r>
            <a:endParaRPr lang="en-US" sz="1000"/>
          </a:p>
        </p:txBody>
      </p:sp>
      <p:sp>
        <p:nvSpPr>
          <p:cNvPr id="31" name="Rectangles 30"/>
          <p:cNvSpPr/>
          <p:nvPr/>
        </p:nvSpPr>
        <p:spPr>
          <a:xfrm>
            <a:off x="7978140" y="1949450"/>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2</a:t>
            </a:r>
            <a:endParaRPr lang="en-US" sz="1000"/>
          </a:p>
        </p:txBody>
      </p:sp>
      <p:sp>
        <p:nvSpPr>
          <p:cNvPr id="32" name="Rectangles 31"/>
          <p:cNvSpPr/>
          <p:nvPr/>
        </p:nvSpPr>
        <p:spPr>
          <a:xfrm>
            <a:off x="8282305" y="1949450"/>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1</a:t>
            </a:r>
            <a:endParaRPr lang="en-US" sz="1000"/>
          </a:p>
        </p:txBody>
      </p:sp>
      <p:sp>
        <p:nvSpPr>
          <p:cNvPr id="33" name="Rectangles 32"/>
          <p:cNvSpPr/>
          <p:nvPr/>
        </p:nvSpPr>
        <p:spPr>
          <a:xfrm>
            <a:off x="6202680" y="2206625"/>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a</a:t>
            </a:r>
            <a:endParaRPr lang="en-US" sz="1000"/>
          </a:p>
        </p:txBody>
      </p:sp>
      <p:sp>
        <p:nvSpPr>
          <p:cNvPr id="35" name="Rectangles 34"/>
          <p:cNvSpPr/>
          <p:nvPr/>
        </p:nvSpPr>
        <p:spPr>
          <a:xfrm>
            <a:off x="5899150" y="2202815"/>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b</a:t>
            </a:r>
            <a:endParaRPr lang="en-US" sz="1000"/>
          </a:p>
        </p:txBody>
      </p:sp>
      <p:sp>
        <p:nvSpPr>
          <p:cNvPr id="36" name="Rectangles 35"/>
          <p:cNvSpPr/>
          <p:nvPr/>
        </p:nvSpPr>
        <p:spPr>
          <a:xfrm>
            <a:off x="5595620" y="2206625"/>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c</a:t>
            </a:r>
            <a:endParaRPr lang="en-US" sz="1000"/>
          </a:p>
        </p:txBody>
      </p:sp>
      <p:sp>
        <p:nvSpPr>
          <p:cNvPr id="37" name="Rectangles 36"/>
          <p:cNvSpPr/>
          <p:nvPr/>
        </p:nvSpPr>
        <p:spPr>
          <a:xfrm>
            <a:off x="4603115" y="2202815"/>
            <a:ext cx="152400" cy="406400"/>
          </a:xfrm>
          <a:prstGeom prst="rect">
            <a:avLst/>
          </a:prstGeom>
        </p:spPr>
        <p:style>
          <a:lnRef idx="0">
            <a:srgbClr val="FFFFFF"/>
          </a:lnRef>
          <a:fillRef idx="1">
            <a:schemeClr val="accent4"/>
          </a:fillRef>
          <a:effectRef idx="0">
            <a:srgbClr val="FFFFFF"/>
          </a:effectRef>
          <a:fontRef idx="minor">
            <a:schemeClr val="lt1"/>
          </a:fontRef>
        </p:style>
        <p:txBody>
          <a:bodyPr rtlCol="0" anchor="ctr"/>
          <a:p>
            <a:pPr algn="ctr"/>
            <a:endParaRPr lang="en-US" sz="1000"/>
          </a:p>
        </p:txBody>
      </p:sp>
      <p:sp>
        <p:nvSpPr>
          <p:cNvPr id="38" name="Rectangles 37"/>
          <p:cNvSpPr/>
          <p:nvPr/>
        </p:nvSpPr>
        <p:spPr>
          <a:xfrm>
            <a:off x="4844415" y="2202815"/>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d</a:t>
            </a:r>
            <a:endParaRPr lang="en-US" sz="1000"/>
          </a:p>
        </p:txBody>
      </p:sp>
      <p:sp>
        <p:nvSpPr>
          <p:cNvPr id="39" name="Rectangles 38"/>
          <p:cNvSpPr/>
          <p:nvPr/>
        </p:nvSpPr>
        <p:spPr>
          <a:xfrm>
            <a:off x="4308475" y="2202815"/>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e</a:t>
            </a:r>
            <a:endParaRPr lang="en-US" sz="1000"/>
          </a:p>
        </p:txBody>
      </p:sp>
      <p:sp>
        <p:nvSpPr>
          <p:cNvPr id="40" name="Rectangles 39"/>
          <p:cNvSpPr/>
          <p:nvPr/>
        </p:nvSpPr>
        <p:spPr>
          <a:xfrm>
            <a:off x="3950335" y="2202815"/>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f</a:t>
            </a:r>
            <a:endParaRPr lang="en-US" sz="1000"/>
          </a:p>
        </p:txBody>
      </p:sp>
      <p:sp>
        <p:nvSpPr>
          <p:cNvPr id="94" name="Text Box 93"/>
          <p:cNvSpPr txBox="1"/>
          <p:nvPr/>
        </p:nvSpPr>
        <p:spPr>
          <a:xfrm>
            <a:off x="8505190" y="1245870"/>
            <a:ext cx="974725" cy="245110"/>
          </a:xfrm>
          <a:prstGeom prst="rect">
            <a:avLst/>
          </a:prstGeom>
          <a:noFill/>
        </p:spPr>
        <p:txBody>
          <a:bodyPr wrap="square" rtlCol="0">
            <a:spAutoFit/>
          </a:bodyPr>
          <a:p>
            <a:r>
              <a:rPr lang="en-US" sz="1000" i="1" u="sng"/>
              <a:t>On First Barrier</a:t>
            </a:r>
            <a:endParaRPr lang="en-US" sz="1000" i="1" u="sng"/>
          </a:p>
        </p:txBody>
      </p:sp>
      <p:sp>
        <p:nvSpPr>
          <p:cNvPr id="5" name="Text Box 4"/>
          <p:cNvSpPr txBox="1"/>
          <p:nvPr/>
        </p:nvSpPr>
        <p:spPr>
          <a:xfrm>
            <a:off x="7706995" y="2501900"/>
            <a:ext cx="929005" cy="245110"/>
          </a:xfrm>
          <a:prstGeom prst="rect">
            <a:avLst/>
          </a:prstGeom>
          <a:noFill/>
        </p:spPr>
        <p:txBody>
          <a:bodyPr wrap="square" rtlCol="0">
            <a:spAutoFit/>
          </a:bodyPr>
          <a:p>
            <a:r>
              <a:rPr lang="en-US" sz="1000"/>
              <a:t>output buffer</a:t>
            </a:r>
            <a:endParaRPr lang="en-US" sz="1000"/>
          </a:p>
        </p:txBody>
      </p:sp>
      <p:cxnSp>
        <p:nvCxnSpPr>
          <p:cNvPr id="9" name="Straight Arrow Connector 8"/>
          <p:cNvCxnSpPr>
            <a:stCxn id="5" idx="0"/>
            <a:endCxn id="30" idx="2"/>
          </p:cNvCxnSpPr>
          <p:nvPr/>
        </p:nvCxnSpPr>
        <p:spPr>
          <a:xfrm flipH="1" flipV="1">
            <a:off x="7793990" y="2275205"/>
            <a:ext cx="377825" cy="226695"/>
          </a:xfrm>
          <a:prstGeom prst="straightConnector1">
            <a:avLst/>
          </a:prstGeom>
          <a:ln w="6350" cap="flat" cmpd="sng" algn="ctr">
            <a:solidFill>
              <a:schemeClr val="accent2"/>
            </a:solidFill>
            <a:prstDash val="dash"/>
            <a:miter lim="800000"/>
            <a:tailEnd type="arrow" w="med" len="med"/>
          </a:ln>
        </p:spPr>
        <p:style>
          <a:lnRef idx="0">
            <a:schemeClr val="accent2"/>
          </a:lnRef>
          <a:fillRef idx="0">
            <a:srgbClr val="FFFFFF"/>
          </a:fillRef>
          <a:effectRef idx="0">
            <a:srgbClr val="FFFFFF"/>
          </a:effectRef>
          <a:fontRef idx="minor">
            <a:schemeClr val="tx1"/>
          </a:fontRef>
        </p:style>
      </p:cxnSp>
      <p:cxnSp>
        <p:nvCxnSpPr>
          <p:cNvPr id="10" name="Straight Arrow Connector 9"/>
          <p:cNvCxnSpPr>
            <a:endCxn id="32" idx="2"/>
          </p:cNvCxnSpPr>
          <p:nvPr/>
        </p:nvCxnSpPr>
        <p:spPr>
          <a:xfrm flipV="1">
            <a:off x="8145780" y="2275205"/>
            <a:ext cx="248285" cy="227330"/>
          </a:xfrm>
          <a:prstGeom prst="straightConnector1">
            <a:avLst/>
          </a:prstGeom>
          <a:ln w="6350" cap="flat" cmpd="sng" algn="ctr">
            <a:solidFill>
              <a:schemeClr val="accent2"/>
            </a:solidFill>
            <a:prstDash val="dash"/>
            <a:miter lim="800000"/>
            <a:tailEnd type="arrow" w="med" len="med"/>
          </a:ln>
        </p:spPr>
        <p:style>
          <a:lnRef idx="0">
            <a:schemeClr val="accent2"/>
          </a:lnRef>
          <a:fillRef idx="0">
            <a:srgbClr val="FFFFFF"/>
          </a:fillRef>
          <a:effectRef idx="0">
            <a:srgbClr val="FFFFFF"/>
          </a:effectRef>
          <a:fontRef idx="minor">
            <a:schemeClr val="tx1"/>
          </a:fontRef>
        </p:style>
      </p:cxnSp>
      <p:sp>
        <p:nvSpPr>
          <p:cNvPr id="11" name="Text Box 10"/>
          <p:cNvSpPr txBox="1"/>
          <p:nvPr/>
        </p:nvSpPr>
        <p:spPr>
          <a:xfrm>
            <a:off x="5595620" y="2700655"/>
            <a:ext cx="929005" cy="245110"/>
          </a:xfrm>
          <a:prstGeom prst="rect">
            <a:avLst/>
          </a:prstGeom>
          <a:noFill/>
        </p:spPr>
        <p:txBody>
          <a:bodyPr wrap="square" rtlCol="0">
            <a:spAutoFit/>
          </a:bodyPr>
          <a:p>
            <a:r>
              <a:rPr lang="en-US" sz="1000"/>
              <a:t>input buffer</a:t>
            </a:r>
            <a:endParaRPr lang="en-US" sz="1000"/>
          </a:p>
        </p:txBody>
      </p:sp>
      <p:cxnSp>
        <p:nvCxnSpPr>
          <p:cNvPr id="12" name="Straight Arrow Connector 11"/>
          <p:cNvCxnSpPr>
            <a:stCxn id="11" idx="0"/>
            <a:endCxn id="36" idx="2"/>
          </p:cNvCxnSpPr>
          <p:nvPr/>
        </p:nvCxnSpPr>
        <p:spPr>
          <a:xfrm flipH="1" flipV="1">
            <a:off x="5707380" y="2532380"/>
            <a:ext cx="353060" cy="168275"/>
          </a:xfrm>
          <a:prstGeom prst="straightConnector1">
            <a:avLst/>
          </a:prstGeom>
          <a:ln w="6350" cap="flat" cmpd="sng" algn="ctr">
            <a:solidFill>
              <a:schemeClr val="accent2"/>
            </a:solidFill>
            <a:prstDash val="dash"/>
            <a:miter lim="800000"/>
            <a:tailEnd type="arrow" w="med" len="med"/>
          </a:ln>
        </p:spPr>
        <p:style>
          <a:lnRef idx="0">
            <a:schemeClr val="accent2"/>
          </a:lnRef>
          <a:fillRef idx="0">
            <a:srgbClr val="FFFFFF"/>
          </a:fillRef>
          <a:effectRef idx="0">
            <a:srgbClr val="FFFFFF"/>
          </a:effectRef>
          <a:fontRef idx="minor">
            <a:schemeClr val="tx1"/>
          </a:fontRef>
        </p:style>
      </p:cxnSp>
      <p:cxnSp>
        <p:nvCxnSpPr>
          <p:cNvPr id="13" name="Straight Arrow Connector 12"/>
          <p:cNvCxnSpPr>
            <a:stCxn id="11" idx="0"/>
            <a:endCxn id="33" idx="2"/>
          </p:cNvCxnSpPr>
          <p:nvPr/>
        </p:nvCxnSpPr>
        <p:spPr>
          <a:xfrm flipV="1">
            <a:off x="6060440" y="2532380"/>
            <a:ext cx="254000" cy="168275"/>
          </a:xfrm>
          <a:prstGeom prst="straightConnector1">
            <a:avLst/>
          </a:prstGeom>
          <a:ln w="6350" cap="flat" cmpd="sng" algn="ctr">
            <a:solidFill>
              <a:schemeClr val="accent2"/>
            </a:solidFill>
            <a:prstDash val="dash"/>
            <a:miter lim="800000"/>
            <a:tailEnd type="arrow" w="med" len="med"/>
          </a:ln>
        </p:spPr>
        <p:style>
          <a:lnRef idx="0">
            <a:schemeClr val="accent2"/>
          </a:lnRef>
          <a:fillRef idx="0">
            <a:srgbClr val="FFFFFF"/>
          </a:fillRef>
          <a:effectRef idx="0">
            <a:srgbClr val="FFFFFF"/>
          </a:effectRef>
          <a:fontRef idx="minor">
            <a:schemeClr val="tx1"/>
          </a:fontRef>
        </p:style>
      </p:cxnSp>
      <p:sp>
        <p:nvSpPr>
          <p:cNvPr id="14" name="Text Box 13"/>
          <p:cNvSpPr txBox="1"/>
          <p:nvPr/>
        </p:nvSpPr>
        <p:spPr>
          <a:xfrm>
            <a:off x="3915410" y="2712720"/>
            <a:ext cx="929005" cy="245110"/>
          </a:xfrm>
          <a:prstGeom prst="rect">
            <a:avLst/>
          </a:prstGeom>
          <a:noFill/>
        </p:spPr>
        <p:txBody>
          <a:bodyPr wrap="square" rtlCol="0">
            <a:spAutoFit/>
          </a:bodyPr>
          <a:p>
            <a:r>
              <a:rPr lang="en-US" sz="1000"/>
              <a:t>output buffer</a:t>
            </a:r>
            <a:endParaRPr lang="en-US" sz="1000"/>
          </a:p>
        </p:txBody>
      </p:sp>
      <p:cxnSp>
        <p:nvCxnSpPr>
          <p:cNvPr id="15" name="Straight Arrow Connector 14"/>
          <p:cNvCxnSpPr>
            <a:stCxn id="14" idx="0"/>
            <a:endCxn id="38" idx="2"/>
          </p:cNvCxnSpPr>
          <p:nvPr/>
        </p:nvCxnSpPr>
        <p:spPr>
          <a:xfrm flipV="1">
            <a:off x="4380230" y="2528570"/>
            <a:ext cx="575945" cy="184150"/>
          </a:xfrm>
          <a:prstGeom prst="straightConnector1">
            <a:avLst/>
          </a:prstGeom>
          <a:ln w="6350" cap="flat" cmpd="sng" algn="ctr">
            <a:solidFill>
              <a:schemeClr val="accent2"/>
            </a:solidFill>
            <a:prstDash val="dash"/>
            <a:miter lim="800000"/>
            <a:tailEnd type="arrow" w="med" len="med"/>
          </a:ln>
        </p:spPr>
        <p:style>
          <a:lnRef idx="0">
            <a:schemeClr val="accent2"/>
          </a:lnRef>
          <a:fillRef idx="0">
            <a:srgbClr val="FFFFFF"/>
          </a:fillRef>
          <a:effectRef idx="0">
            <a:srgbClr val="FFFFFF"/>
          </a:effectRef>
          <a:fontRef idx="minor">
            <a:schemeClr val="tx1"/>
          </a:fontRef>
        </p:style>
      </p:cxnSp>
      <p:cxnSp>
        <p:nvCxnSpPr>
          <p:cNvPr id="16" name="Straight Arrow Connector 15"/>
          <p:cNvCxnSpPr>
            <a:stCxn id="14" idx="0"/>
            <a:endCxn id="40" idx="2"/>
          </p:cNvCxnSpPr>
          <p:nvPr/>
        </p:nvCxnSpPr>
        <p:spPr>
          <a:xfrm flipH="1" flipV="1">
            <a:off x="4062095" y="2528570"/>
            <a:ext cx="318135" cy="184150"/>
          </a:xfrm>
          <a:prstGeom prst="straightConnector1">
            <a:avLst/>
          </a:prstGeom>
          <a:ln w="6350" cap="flat" cmpd="sng" algn="ctr">
            <a:solidFill>
              <a:schemeClr val="accent2"/>
            </a:solidFill>
            <a:prstDash val="dash"/>
            <a:miter lim="800000"/>
            <a:tailEnd type="arrow" w="med" len="med"/>
          </a:ln>
        </p:spPr>
        <p:style>
          <a:lnRef idx="0">
            <a:schemeClr val="accent2"/>
          </a:lnRef>
          <a:fillRef idx="0">
            <a:srgbClr val="FFFFFF"/>
          </a:fillRef>
          <a:effectRef idx="0">
            <a:srgbClr val="FFFFFF"/>
          </a:effectRef>
          <a:fontRef idx="minor">
            <a:schemeClr val="tx1"/>
          </a:fontRef>
        </p:style>
      </p:cxnSp>
      <p:sp>
        <p:nvSpPr>
          <p:cNvPr id="17" name="Rectangles 16"/>
          <p:cNvSpPr/>
          <p:nvPr/>
        </p:nvSpPr>
        <p:spPr>
          <a:xfrm>
            <a:off x="1931670" y="3084830"/>
            <a:ext cx="7632065" cy="1791335"/>
          </a:xfrm>
          <a:prstGeom prst="rect">
            <a:avLst/>
          </a:prstGeom>
          <a:solidFill>
            <a:schemeClr val="tx2">
              <a:lumMod val="20000"/>
              <a:lumOff val="80000"/>
            </a:schemeClr>
          </a:solidFill>
          <a:ln>
            <a:prstDash val="sysDot"/>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8" name="Oval 17"/>
          <p:cNvSpPr/>
          <p:nvPr/>
        </p:nvSpPr>
        <p:spPr>
          <a:xfrm>
            <a:off x="2586355" y="3247390"/>
            <a:ext cx="1054100" cy="701040"/>
          </a:xfrm>
          <a:prstGeom prst="ellipse">
            <a:avLst/>
          </a:prstGeom>
        </p:spPr>
        <p:style>
          <a:lnRef idx="2">
            <a:schemeClr val="lt1"/>
          </a:lnRef>
          <a:fillRef idx="1">
            <a:schemeClr val="accent2"/>
          </a:fillRef>
          <a:effectRef idx="1">
            <a:schemeClr val="accent2"/>
          </a:effectRef>
          <a:fontRef idx="minor">
            <a:schemeClr val="lt1"/>
          </a:fontRef>
        </p:style>
        <p:txBody>
          <a:bodyPr rtlCol="0" anchor="ctr"/>
          <a:p>
            <a:pPr algn="ctr"/>
            <a:r>
              <a:rPr lang="en-US" sz="900" b="1">
                <a:effectLst>
                  <a:outerShdw blurRad="38100" dist="38100" dir="2700000" algn="tl">
                    <a:srgbClr val="000000">
                      <a:alpha val="43137"/>
                    </a:srgbClr>
                  </a:outerShdw>
                </a:effectLst>
              </a:rPr>
              <a:t>Upstream-1</a:t>
            </a:r>
            <a:endParaRPr lang="en-US" sz="900" b="1">
              <a:effectLst>
                <a:outerShdw blurRad="38100" dist="38100" dir="2700000" algn="tl">
                  <a:srgbClr val="000000">
                    <a:alpha val="43137"/>
                  </a:srgbClr>
                </a:outerShdw>
              </a:effectLst>
            </a:endParaRPr>
          </a:p>
        </p:txBody>
      </p:sp>
      <p:sp>
        <p:nvSpPr>
          <p:cNvPr id="29" name="Oval 28"/>
          <p:cNvSpPr/>
          <p:nvPr/>
        </p:nvSpPr>
        <p:spPr>
          <a:xfrm>
            <a:off x="6438900" y="3515360"/>
            <a:ext cx="1191895" cy="998855"/>
          </a:xfrm>
          <a:prstGeom prst="ellipse">
            <a:avLst/>
          </a:prstGeom>
        </p:spPr>
        <p:style>
          <a:lnRef idx="2">
            <a:schemeClr val="lt1"/>
          </a:lnRef>
          <a:fillRef idx="1">
            <a:schemeClr val="accent2"/>
          </a:fillRef>
          <a:effectRef idx="1">
            <a:schemeClr val="accent2"/>
          </a:effectRef>
          <a:fontRef idx="minor">
            <a:schemeClr val="lt1"/>
          </a:fontRef>
        </p:style>
        <p:txBody>
          <a:bodyPr rtlCol="0" anchor="ctr"/>
          <a:p>
            <a:pPr algn="ctr"/>
            <a:r>
              <a:rPr lang="en-US" sz="1200" i="1">
                <a:effectLst>
                  <a:outerShdw blurRad="38100" dist="38100" dir="2700000" algn="tl">
                    <a:srgbClr val="000000">
                      <a:alpha val="43137"/>
                    </a:srgbClr>
                  </a:outerShdw>
                </a:effectLst>
              </a:rPr>
              <a:t>Operator</a:t>
            </a:r>
            <a:endParaRPr lang="en-US" sz="1200" i="1">
              <a:effectLst>
                <a:outerShdw blurRad="38100" dist="38100" dir="2700000" algn="tl">
                  <a:srgbClr val="000000">
                    <a:alpha val="43137"/>
                  </a:srgbClr>
                </a:outerShdw>
              </a:effectLst>
            </a:endParaRPr>
          </a:p>
        </p:txBody>
      </p:sp>
      <p:sp>
        <p:nvSpPr>
          <p:cNvPr id="41" name="Flowchart: Magnetic Disk 40"/>
          <p:cNvSpPr/>
          <p:nvPr/>
        </p:nvSpPr>
        <p:spPr>
          <a:xfrm>
            <a:off x="6883400" y="4144645"/>
            <a:ext cx="522605" cy="226695"/>
          </a:xfrm>
          <a:prstGeom prst="flowChartMagneticDisk">
            <a:avLst/>
          </a:prstGeom>
          <a:ln>
            <a:solidFill>
              <a:schemeClr val="tx1"/>
            </a:solidFill>
            <a:prstDash val="sysDot"/>
          </a:ln>
        </p:spPr>
        <p:style>
          <a:lnRef idx="0">
            <a:srgbClr val="FFFFFF"/>
          </a:lnRef>
          <a:fillRef idx="1">
            <a:schemeClr val="accent6"/>
          </a:fillRef>
          <a:effectRef idx="0">
            <a:srgbClr val="FFFFFF"/>
          </a:effectRef>
          <a:fontRef idx="minor">
            <a:schemeClr val="lt1"/>
          </a:fontRef>
        </p:style>
        <p:txBody>
          <a:bodyPr rtlCol="0" anchor="ctr"/>
          <a:p>
            <a:pPr algn="ctr"/>
            <a:r>
              <a:rPr lang="en-US" sz="1000"/>
              <a:t>state</a:t>
            </a:r>
            <a:endParaRPr lang="en-US" sz="1000"/>
          </a:p>
        </p:txBody>
      </p:sp>
      <p:cxnSp>
        <p:nvCxnSpPr>
          <p:cNvPr id="42" name="Straight Connector 41"/>
          <p:cNvCxnSpPr>
            <a:endCxn id="29" idx="2"/>
          </p:cNvCxnSpPr>
          <p:nvPr/>
        </p:nvCxnSpPr>
        <p:spPr>
          <a:xfrm flipV="1">
            <a:off x="2442210" y="4015105"/>
            <a:ext cx="3996690" cy="10795"/>
          </a:xfrm>
          <a:prstGeom prst="line">
            <a:avLst/>
          </a:prstGeom>
          <a:ln w="6350" cap="flat" cmpd="sng" algn="ctr">
            <a:solidFill>
              <a:schemeClr val="accent2"/>
            </a:solidFill>
            <a:prstDash val="dash"/>
            <a:miter lim="800000"/>
          </a:ln>
        </p:spPr>
        <p:style>
          <a:lnRef idx="0">
            <a:schemeClr val="accent2"/>
          </a:lnRef>
          <a:fillRef idx="0">
            <a:srgbClr val="FFFFFF"/>
          </a:fillRef>
          <a:effectRef idx="0">
            <a:srgbClr val="FFFFFF"/>
          </a:effectRef>
          <a:fontRef idx="minor">
            <a:schemeClr val="tx1"/>
          </a:fontRef>
        </p:style>
      </p:cxnSp>
      <p:sp>
        <p:nvSpPr>
          <p:cNvPr id="43" name="Rectangles 42"/>
          <p:cNvSpPr/>
          <p:nvPr/>
        </p:nvSpPr>
        <p:spPr>
          <a:xfrm>
            <a:off x="5290185" y="3588385"/>
            <a:ext cx="152400" cy="406400"/>
          </a:xfrm>
          <a:prstGeom prst="rect">
            <a:avLst/>
          </a:prstGeom>
        </p:spPr>
        <p:style>
          <a:lnRef idx="0">
            <a:srgbClr val="FFFFFF"/>
          </a:lnRef>
          <a:fillRef idx="1">
            <a:schemeClr val="accent4"/>
          </a:fillRef>
          <a:effectRef idx="0">
            <a:srgbClr val="FFFFFF"/>
          </a:effectRef>
          <a:fontRef idx="minor">
            <a:schemeClr val="lt1"/>
          </a:fontRef>
        </p:style>
        <p:txBody>
          <a:bodyPr rtlCol="0" anchor="ctr"/>
          <a:p>
            <a:pPr algn="ctr"/>
            <a:endParaRPr lang="en-US" sz="1000"/>
          </a:p>
        </p:txBody>
      </p:sp>
      <p:sp>
        <p:nvSpPr>
          <p:cNvPr id="44" name="Rectangles 43"/>
          <p:cNvSpPr/>
          <p:nvPr/>
        </p:nvSpPr>
        <p:spPr>
          <a:xfrm>
            <a:off x="5810250" y="3623310"/>
            <a:ext cx="222885" cy="325755"/>
          </a:xfrm>
          <a:prstGeom prst="rect">
            <a:avLst/>
          </a:prstGeom>
        </p:spPr>
        <p:style>
          <a:lnRef idx="0">
            <a:srgbClr val="FFFFFF"/>
          </a:lnRef>
          <a:fillRef idx="1">
            <a:schemeClr val="accent6"/>
          </a:fillRef>
          <a:effectRef idx="0">
            <a:srgbClr val="FFFFFF"/>
          </a:effectRef>
          <a:fontRef idx="minor">
            <a:schemeClr val="lt1"/>
          </a:fontRef>
        </p:style>
        <p:txBody>
          <a:bodyPr rtlCol="0" anchor="ctr"/>
          <a:p>
            <a:pPr algn="ctr"/>
            <a:r>
              <a:rPr lang="en-US" sz="1000"/>
              <a:t>5</a:t>
            </a:r>
            <a:endParaRPr lang="en-US" sz="1000"/>
          </a:p>
        </p:txBody>
      </p:sp>
      <p:sp>
        <p:nvSpPr>
          <p:cNvPr id="45" name="Rectangles 44"/>
          <p:cNvSpPr/>
          <p:nvPr/>
        </p:nvSpPr>
        <p:spPr>
          <a:xfrm>
            <a:off x="6122035" y="3623310"/>
            <a:ext cx="222885" cy="325755"/>
          </a:xfrm>
          <a:prstGeom prst="rect">
            <a:avLst/>
          </a:prstGeom>
        </p:spPr>
        <p:style>
          <a:lnRef idx="0">
            <a:srgbClr val="FFFFFF"/>
          </a:lnRef>
          <a:fillRef idx="1">
            <a:schemeClr val="accent6"/>
          </a:fillRef>
          <a:effectRef idx="0">
            <a:srgbClr val="FFFFFF"/>
          </a:effectRef>
          <a:fontRef idx="minor">
            <a:schemeClr val="lt1"/>
          </a:fontRef>
        </p:style>
        <p:txBody>
          <a:bodyPr rtlCol="0" anchor="ctr"/>
          <a:p>
            <a:pPr algn="ctr"/>
            <a:r>
              <a:rPr lang="en-US" sz="1000"/>
              <a:t>4</a:t>
            </a:r>
            <a:endParaRPr lang="en-US" sz="1000"/>
          </a:p>
        </p:txBody>
      </p:sp>
      <p:sp>
        <p:nvSpPr>
          <p:cNvPr id="46" name="Rectangles 45"/>
          <p:cNvSpPr/>
          <p:nvPr/>
        </p:nvSpPr>
        <p:spPr>
          <a:xfrm>
            <a:off x="5498465" y="3623310"/>
            <a:ext cx="222885" cy="325755"/>
          </a:xfrm>
          <a:prstGeom prst="rect">
            <a:avLst/>
          </a:prstGeom>
        </p:spPr>
        <p:style>
          <a:lnRef idx="0">
            <a:srgbClr val="FFFFFF"/>
          </a:lnRef>
          <a:fillRef idx="1">
            <a:schemeClr val="accent6"/>
          </a:fillRef>
          <a:effectRef idx="0">
            <a:srgbClr val="FFFFFF"/>
          </a:effectRef>
          <a:fontRef idx="minor">
            <a:schemeClr val="lt1"/>
          </a:fontRef>
        </p:style>
        <p:txBody>
          <a:bodyPr rtlCol="0" anchor="ctr"/>
          <a:p>
            <a:pPr algn="ctr"/>
            <a:r>
              <a:rPr lang="en-US" sz="1000"/>
              <a:t>6</a:t>
            </a:r>
            <a:endParaRPr lang="en-US" sz="1000"/>
          </a:p>
        </p:txBody>
      </p:sp>
      <p:sp>
        <p:nvSpPr>
          <p:cNvPr id="47" name="Rectangles 46"/>
          <p:cNvSpPr/>
          <p:nvPr/>
        </p:nvSpPr>
        <p:spPr>
          <a:xfrm>
            <a:off x="4415155" y="3623310"/>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8</a:t>
            </a:r>
            <a:endParaRPr lang="en-US" sz="1000"/>
          </a:p>
        </p:txBody>
      </p:sp>
      <p:sp>
        <p:nvSpPr>
          <p:cNvPr id="48" name="Rectangles 47"/>
          <p:cNvSpPr/>
          <p:nvPr/>
        </p:nvSpPr>
        <p:spPr>
          <a:xfrm>
            <a:off x="4726940" y="3623310"/>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7</a:t>
            </a:r>
            <a:endParaRPr lang="en-US" sz="1000"/>
          </a:p>
        </p:txBody>
      </p:sp>
      <p:sp>
        <p:nvSpPr>
          <p:cNvPr id="49" name="Rectangles 48"/>
          <p:cNvSpPr/>
          <p:nvPr/>
        </p:nvSpPr>
        <p:spPr>
          <a:xfrm>
            <a:off x="4085590" y="3623310"/>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9</a:t>
            </a:r>
            <a:endParaRPr lang="en-US" sz="1000"/>
          </a:p>
        </p:txBody>
      </p:sp>
      <p:sp>
        <p:nvSpPr>
          <p:cNvPr id="50" name="Text Box 49"/>
          <p:cNvSpPr txBox="1"/>
          <p:nvPr/>
        </p:nvSpPr>
        <p:spPr>
          <a:xfrm>
            <a:off x="4603115" y="3115310"/>
            <a:ext cx="1215390" cy="245110"/>
          </a:xfrm>
          <a:prstGeom prst="rect">
            <a:avLst/>
          </a:prstGeom>
          <a:noFill/>
        </p:spPr>
        <p:txBody>
          <a:bodyPr wrap="square" rtlCol="0">
            <a:spAutoFit/>
          </a:bodyPr>
          <a:p>
            <a:r>
              <a:rPr lang="en-US" sz="1000"/>
              <a:t>checkpoint barrier</a:t>
            </a:r>
            <a:endParaRPr lang="en-US" sz="1000"/>
          </a:p>
        </p:txBody>
      </p:sp>
      <p:cxnSp>
        <p:nvCxnSpPr>
          <p:cNvPr id="51" name="Straight Arrow Connector 50"/>
          <p:cNvCxnSpPr>
            <a:stCxn id="50" idx="2"/>
            <a:endCxn id="43" idx="0"/>
          </p:cNvCxnSpPr>
          <p:nvPr/>
        </p:nvCxnSpPr>
        <p:spPr>
          <a:xfrm>
            <a:off x="5210810" y="3360420"/>
            <a:ext cx="155575" cy="227965"/>
          </a:xfrm>
          <a:prstGeom prst="straightConnector1">
            <a:avLst/>
          </a:prstGeom>
          <a:ln w="6350" cap="flat" cmpd="sng" algn="ctr">
            <a:solidFill>
              <a:schemeClr val="accent2"/>
            </a:solidFill>
            <a:prstDash val="dash"/>
            <a:miter lim="800000"/>
            <a:tailEnd type="arrow" w="med" len="med"/>
          </a:ln>
        </p:spPr>
        <p:style>
          <a:lnRef idx="0">
            <a:schemeClr val="accent2"/>
          </a:lnRef>
          <a:fillRef idx="0">
            <a:srgbClr val="FFFFFF"/>
          </a:fillRef>
          <a:effectRef idx="0">
            <a:srgbClr val="FFFFFF"/>
          </a:effectRef>
          <a:fontRef idx="minor">
            <a:schemeClr val="tx1"/>
          </a:fontRef>
        </p:style>
      </p:cxnSp>
      <p:cxnSp>
        <p:nvCxnSpPr>
          <p:cNvPr id="52" name="Straight Arrow Connector 51"/>
          <p:cNvCxnSpPr>
            <a:stCxn id="50" idx="2"/>
            <a:endCxn id="60" idx="0"/>
          </p:cNvCxnSpPr>
          <p:nvPr/>
        </p:nvCxnSpPr>
        <p:spPr>
          <a:xfrm flipH="1">
            <a:off x="4679315" y="3360420"/>
            <a:ext cx="531495" cy="711835"/>
          </a:xfrm>
          <a:prstGeom prst="straightConnector1">
            <a:avLst/>
          </a:prstGeom>
          <a:ln w="6350" cap="flat" cmpd="sng" algn="ctr">
            <a:solidFill>
              <a:schemeClr val="accent2"/>
            </a:solidFill>
            <a:prstDash val="dash"/>
            <a:miter lim="800000"/>
            <a:tailEnd type="arrow" w="med" len="med"/>
          </a:ln>
        </p:spPr>
        <p:style>
          <a:lnRef idx="0">
            <a:schemeClr val="accent2"/>
          </a:lnRef>
          <a:fillRef idx="0">
            <a:srgbClr val="FFFFFF"/>
          </a:fillRef>
          <a:effectRef idx="0">
            <a:srgbClr val="FFFFFF"/>
          </a:effectRef>
          <a:fontRef idx="minor">
            <a:schemeClr val="tx1"/>
          </a:fontRef>
        </p:style>
      </p:cxnSp>
      <p:sp>
        <p:nvSpPr>
          <p:cNvPr id="53" name="Oval 52"/>
          <p:cNvSpPr/>
          <p:nvPr/>
        </p:nvSpPr>
        <p:spPr>
          <a:xfrm>
            <a:off x="2586355" y="4076065"/>
            <a:ext cx="1054100" cy="701040"/>
          </a:xfrm>
          <a:prstGeom prst="ellipse">
            <a:avLst/>
          </a:prstGeom>
        </p:spPr>
        <p:style>
          <a:lnRef idx="2">
            <a:schemeClr val="lt1"/>
          </a:lnRef>
          <a:fillRef idx="1">
            <a:schemeClr val="accent2"/>
          </a:fillRef>
          <a:effectRef idx="1">
            <a:schemeClr val="accent2"/>
          </a:effectRef>
          <a:fontRef idx="minor">
            <a:schemeClr val="lt1"/>
          </a:fontRef>
        </p:style>
        <p:txBody>
          <a:bodyPr rtlCol="0" anchor="ctr"/>
          <a:p>
            <a:pPr algn="ctr"/>
            <a:r>
              <a:rPr lang="en-US" sz="900" b="1">
                <a:effectLst>
                  <a:outerShdw blurRad="38100" dist="38100" dir="2700000" algn="tl">
                    <a:srgbClr val="000000">
                      <a:alpha val="43137"/>
                    </a:srgbClr>
                  </a:outerShdw>
                </a:effectLst>
              </a:rPr>
              <a:t>Upstream-2</a:t>
            </a:r>
            <a:endParaRPr lang="en-US" sz="900" b="1">
              <a:effectLst>
                <a:outerShdw blurRad="38100" dist="38100" dir="2700000" algn="tl">
                  <a:srgbClr val="000000">
                    <a:alpha val="43137"/>
                  </a:srgbClr>
                </a:outerShdw>
              </a:effectLst>
            </a:endParaRPr>
          </a:p>
        </p:txBody>
      </p:sp>
      <p:sp>
        <p:nvSpPr>
          <p:cNvPr id="54" name="Rectangles 53"/>
          <p:cNvSpPr/>
          <p:nvPr/>
        </p:nvSpPr>
        <p:spPr>
          <a:xfrm>
            <a:off x="7682230" y="3818890"/>
            <a:ext cx="222885" cy="325755"/>
          </a:xfrm>
          <a:prstGeom prst="rect">
            <a:avLst/>
          </a:prstGeom>
        </p:spPr>
        <p:style>
          <a:lnRef idx="0">
            <a:srgbClr val="FFFFFF"/>
          </a:lnRef>
          <a:fillRef idx="1">
            <a:schemeClr val="accent6"/>
          </a:fillRef>
          <a:effectRef idx="0">
            <a:srgbClr val="FFFFFF"/>
          </a:effectRef>
          <a:fontRef idx="minor">
            <a:schemeClr val="lt1"/>
          </a:fontRef>
        </p:style>
        <p:txBody>
          <a:bodyPr rtlCol="0" anchor="ctr"/>
          <a:p>
            <a:pPr algn="ctr"/>
            <a:r>
              <a:rPr lang="en-US" sz="1000"/>
              <a:t>3</a:t>
            </a:r>
            <a:endParaRPr lang="en-US" sz="1000"/>
          </a:p>
        </p:txBody>
      </p:sp>
      <p:sp>
        <p:nvSpPr>
          <p:cNvPr id="55" name="Rectangles 54"/>
          <p:cNvSpPr/>
          <p:nvPr/>
        </p:nvSpPr>
        <p:spPr>
          <a:xfrm>
            <a:off x="7978140" y="3818890"/>
            <a:ext cx="222885" cy="325755"/>
          </a:xfrm>
          <a:prstGeom prst="rect">
            <a:avLst/>
          </a:prstGeom>
        </p:spPr>
        <p:style>
          <a:lnRef idx="0">
            <a:srgbClr val="FFFFFF"/>
          </a:lnRef>
          <a:fillRef idx="1">
            <a:schemeClr val="accent6"/>
          </a:fillRef>
          <a:effectRef idx="0">
            <a:srgbClr val="FFFFFF"/>
          </a:effectRef>
          <a:fontRef idx="minor">
            <a:schemeClr val="lt1"/>
          </a:fontRef>
        </p:style>
        <p:txBody>
          <a:bodyPr rtlCol="0" anchor="ctr"/>
          <a:p>
            <a:pPr algn="ctr"/>
            <a:r>
              <a:rPr lang="en-US" sz="1000"/>
              <a:t>2</a:t>
            </a:r>
            <a:endParaRPr lang="en-US" sz="1000"/>
          </a:p>
        </p:txBody>
      </p:sp>
      <p:sp>
        <p:nvSpPr>
          <p:cNvPr id="56" name="Rectangles 55"/>
          <p:cNvSpPr/>
          <p:nvPr/>
        </p:nvSpPr>
        <p:spPr>
          <a:xfrm>
            <a:off x="8282305" y="3818890"/>
            <a:ext cx="222885" cy="325755"/>
          </a:xfrm>
          <a:prstGeom prst="rect">
            <a:avLst/>
          </a:prstGeom>
        </p:spPr>
        <p:style>
          <a:lnRef idx="0">
            <a:srgbClr val="FFFFFF"/>
          </a:lnRef>
          <a:fillRef idx="1">
            <a:schemeClr val="accent6"/>
          </a:fillRef>
          <a:effectRef idx="0">
            <a:srgbClr val="FFFFFF"/>
          </a:effectRef>
          <a:fontRef idx="minor">
            <a:schemeClr val="lt1"/>
          </a:fontRef>
        </p:style>
        <p:txBody>
          <a:bodyPr rtlCol="0" anchor="ctr"/>
          <a:p>
            <a:pPr algn="ctr"/>
            <a:r>
              <a:rPr lang="en-US" sz="1000"/>
              <a:t>1</a:t>
            </a:r>
            <a:endParaRPr lang="en-US" sz="1000"/>
          </a:p>
        </p:txBody>
      </p:sp>
      <p:sp>
        <p:nvSpPr>
          <p:cNvPr id="57" name="Rectangles 56"/>
          <p:cNvSpPr/>
          <p:nvPr/>
        </p:nvSpPr>
        <p:spPr>
          <a:xfrm>
            <a:off x="6202680" y="4076065"/>
            <a:ext cx="222885" cy="325755"/>
          </a:xfrm>
          <a:prstGeom prst="rect">
            <a:avLst/>
          </a:prstGeom>
        </p:spPr>
        <p:style>
          <a:lnRef idx="0">
            <a:srgbClr val="FFFFFF"/>
          </a:lnRef>
          <a:fillRef idx="1">
            <a:schemeClr val="accent6"/>
          </a:fillRef>
          <a:effectRef idx="0">
            <a:srgbClr val="FFFFFF"/>
          </a:effectRef>
          <a:fontRef idx="minor">
            <a:schemeClr val="lt1"/>
          </a:fontRef>
        </p:style>
        <p:txBody>
          <a:bodyPr rtlCol="0" anchor="ctr"/>
          <a:p>
            <a:pPr algn="ctr"/>
            <a:r>
              <a:rPr lang="en-US" sz="1000"/>
              <a:t>a</a:t>
            </a:r>
            <a:endParaRPr lang="en-US" sz="1000"/>
          </a:p>
        </p:txBody>
      </p:sp>
      <p:sp>
        <p:nvSpPr>
          <p:cNvPr id="58" name="Rectangles 57"/>
          <p:cNvSpPr/>
          <p:nvPr/>
        </p:nvSpPr>
        <p:spPr>
          <a:xfrm>
            <a:off x="5899150" y="4072255"/>
            <a:ext cx="222885" cy="325755"/>
          </a:xfrm>
          <a:prstGeom prst="rect">
            <a:avLst/>
          </a:prstGeom>
        </p:spPr>
        <p:style>
          <a:lnRef idx="0">
            <a:srgbClr val="FFFFFF"/>
          </a:lnRef>
          <a:fillRef idx="1">
            <a:schemeClr val="accent6"/>
          </a:fillRef>
          <a:effectRef idx="0">
            <a:srgbClr val="FFFFFF"/>
          </a:effectRef>
          <a:fontRef idx="minor">
            <a:schemeClr val="lt1"/>
          </a:fontRef>
        </p:style>
        <p:txBody>
          <a:bodyPr rtlCol="0" anchor="ctr"/>
          <a:p>
            <a:pPr algn="ctr"/>
            <a:r>
              <a:rPr lang="en-US" sz="1000"/>
              <a:t>b</a:t>
            </a:r>
            <a:endParaRPr lang="en-US" sz="1000"/>
          </a:p>
        </p:txBody>
      </p:sp>
      <p:sp>
        <p:nvSpPr>
          <p:cNvPr id="59" name="Rectangles 58"/>
          <p:cNvSpPr/>
          <p:nvPr/>
        </p:nvSpPr>
        <p:spPr>
          <a:xfrm>
            <a:off x="5595620" y="4076065"/>
            <a:ext cx="222885" cy="325755"/>
          </a:xfrm>
          <a:prstGeom prst="rect">
            <a:avLst/>
          </a:prstGeom>
        </p:spPr>
        <p:style>
          <a:lnRef idx="0">
            <a:srgbClr val="FFFFFF"/>
          </a:lnRef>
          <a:fillRef idx="1">
            <a:schemeClr val="accent6"/>
          </a:fillRef>
          <a:effectRef idx="0">
            <a:srgbClr val="FFFFFF"/>
          </a:effectRef>
          <a:fontRef idx="minor">
            <a:schemeClr val="lt1"/>
          </a:fontRef>
        </p:style>
        <p:txBody>
          <a:bodyPr rtlCol="0" anchor="ctr"/>
          <a:p>
            <a:pPr algn="ctr"/>
            <a:r>
              <a:rPr lang="en-US" sz="1000"/>
              <a:t>c</a:t>
            </a:r>
            <a:endParaRPr lang="en-US" sz="1000"/>
          </a:p>
        </p:txBody>
      </p:sp>
      <p:sp>
        <p:nvSpPr>
          <p:cNvPr id="60" name="Rectangles 59"/>
          <p:cNvSpPr/>
          <p:nvPr/>
        </p:nvSpPr>
        <p:spPr>
          <a:xfrm>
            <a:off x="4603115" y="4072255"/>
            <a:ext cx="152400" cy="406400"/>
          </a:xfrm>
          <a:prstGeom prst="rect">
            <a:avLst/>
          </a:prstGeom>
        </p:spPr>
        <p:style>
          <a:lnRef idx="0">
            <a:srgbClr val="FFFFFF"/>
          </a:lnRef>
          <a:fillRef idx="1">
            <a:schemeClr val="accent4"/>
          </a:fillRef>
          <a:effectRef idx="0">
            <a:srgbClr val="FFFFFF"/>
          </a:effectRef>
          <a:fontRef idx="minor">
            <a:schemeClr val="lt1"/>
          </a:fontRef>
        </p:style>
        <p:txBody>
          <a:bodyPr rtlCol="0" anchor="ctr"/>
          <a:p>
            <a:pPr algn="ctr"/>
            <a:endParaRPr lang="en-US" sz="1000"/>
          </a:p>
        </p:txBody>
      </p:sp>
      <p:sp>
        <p:nvSpPr>
          <p:cNvPr id="61" name="Rectangles 60"/>
          <p:cNvSpPr/>
          <p:nvPr/>
        </p:nvSpPr>
        <p:spPr>
          <a:xfrm>
            <a:off x="4844415" y="4072255"/>
            <a:ext cx="222885" cy="325755"/>
          </a:xfrm>
          <a:prstGeom prst="rect">
            <a:avLst/>
          </a:prstGeom>
        </p:spPr>
        <p:style>
          <a:lnRef idx="0">
            <a:srgbClr val="FFFFFF"/>
          </a:lnRef>
          <a:fillRef idx="1">
            <a:schemeClr val="accent6"/>
          </a:fillRef>
          <a:effectRef idx="0">
            <a:srgbClr val="FFFFFF"/>
          </a:effectRef>
          <a:fontRef idx="minor">
            <a:schemeClr val="lt1"/>
          </a:fontRef>
        </p:style>
        <p:txBody>
          <a:bodyPr rtlCol="0" anchor="ctr"/>
          <a:p>
            <a:pPr algn="ctr"/>
            <a:r>
              <a:rPr lang="en-US" sz="1000"/>
              <a:t>d</a:t>
            </a:r>
            <a:endParaRPr lang="en-US" sz="1000"/>
          </a:p>
        </p:txBody>
      </p:sp>
      <p:sp>
        <p:nvSpPr>
          <p:cNvPr id="62" name="Rectangles 61"/>
          <p:cNvSpPr/>
          <p:nvPr/>
        </p:nvSpPr>
        <p:spPr>
          <a:xfrm>
            <a:off x="4308475" y="4072255"/>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e</a:t>
            </a:r>
            <a:endParaRPr lang="en-US" sz="1000"/>
          </a:p>
        </p:txBody>
      </p:sp>
      <p:sp>
        <p:nvSpPr>
          <p:cNvPr id="63" name="Rectangles 62"/>
          <p:cNvSpPr/>
          <p:nvPr/>
        </p:nvSpPr>
        <p:spPr>
          <a:xfrm>
            <a:off x="3950335" y="4072255"/>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f</a:t>
            </a:r>
            <a:endParaRPr lang="en-US" sz="1000"/>
          </a:p>
        </p:txBody>
      </p:sp>
      <p:sp>
        <p:nvSpPr>
          <p:cNvPr id="64" name="Text Box 63"/>
          <p:cNvSpPr txBox="1"/>
          <p:nvPr/>
        </p:nvSpPr>
        <p:spPr>
          <a:xfrm>
            <a:off x="7630795" y="3115310"/>
            <a:ext cx="1849120" cy="245110"/>
          </a:xfrm>
          <a:prstGeom prst="rect">
            <a:avLst/>
          </a:prstGeom>
          <a:noFill/>
        </p:spPr>
        <p:txBody>
          <a:bodyPr wrap="square" rtlCol="0">
            <a:spAutoFit/>
          </a:bodyPr>
          <a:p>
            <a:r>
              <a:rPr lang="en-US" sz="1000" i="1" u="sng"/>
              <a:t>Tag buffers and forward barrier</a:t>
            </a:r>
            <a:endParaRPr lang="en-US" sz="1000" i="1" u="sng"/>
          </a:p>
        </p:txBody>
      </p:sp>
      <p:sp>
        <p:nvSpPr>
          <p:cNvPr id="65" name="Text Box 64"/>
          <p:cNvSpPr txBox="1"/>
          <p:nvPr/>
        </p:nvSpPr>
        <p:spPr>
          <a:xfrm>
            <a:off x="7706995" y="4371340"/>
            <a:ext cx="929005" cy="245110"/>
          </a:xfrm>
          <a:prstGeom prst="rect">
            <a:avLst/>
          </a:prstGeom>
          <a:noFill/>
        </p:spPr>
        <p:txBody>
          <a:bodyPr wrap="square" rtlCol="0">
            <a:spAutoFit/>
          </a:bodyPr>
          <a:p>
            <a:r>
              <a:rPr lang="en-US" sz="1000"/>
              <a:t>output buffer</a:t>
            </a:r>
            <a:endParaRPr lang="en-US" sz="1000"/>
          </a:p>
        </p:txBody>
      </p:sp>
      <p:cxnSp>
        <p:nvCxnSpPr>
          <p:cNvPr id="67" name="Straight Arrow Connector 66"/>
          <p:cNvCxnSpPr>
            <a:stCxn id="65" idx="0"/>
            <a:endCxn id="54" idx="2"/>
          </p:cNvCxnSpPr>
          <p:nvPr/>
        </p:nvCxnSpPr>
        <p:spPr>
          <a:xfrm flipH="1" flipV="1">
            <a:off x="7793990" y="4144645"/>
            <a:ext cx="377825" cy="226695"/>
          </a:xfrm>
          <a:prstGeom prst="straightConnector1">
            <a:avLst/>
          </a:prstGeom>
          <a:ln w="6350" cap="flat" cmpd="sng" algn="ctr">
            <a:solidFill>
              <a:schemeClr val="accent2"/>
            </a:solidFill>
            <a:prstDash val="dash"/>
            <a:miter lim="800000"/>
            <a:tailEnd type="arrow" w="med" len="med"/>
          </a:ln>
        </p:spPr>
        <p:style>
          <a:lnRef idx="0">
            <a:schemeClr val="accent2"/>
          </a:lnRef>
          <a:fillRef idx="0">
            <a:srgbClr val="FFFFFF"/>
          </a:fillRef>
          <a:effectRef idx="0">
            <a:srgbClr val="FFFFFF"/>
          </a:effectRef>
          <a:fontRef idx="minor">
            <a:schemeClr val="tx1"/>
          </a:fontRef>
        </p:style>
      </p:cxnSp>
      <p:cxnSp>
        <p:nvCxnSpPr>
          <p:cNvPr id="87" name="Straight Arrow Connector 86"/>
          <p:cNvCxnSpPr>
            <a:endCxn id="56" idx="2"/>
          </p:cNvCxnSpPr>
          <p:nvPr/>
        </p:nvCxnSpPr>
        <p:spPr>
          <a:xfrm flipV="1">
            <a:off x="8145780" y="4144645"/>
            <a:ext cx="248285" cy="227330"/>
          </a:xfrm>
          <a:prstGeom prst="straightConnector1">
            <a:avLst/>
          </a:prstGeom>
          <a:ln w="6350" cap="flat" cmpd="sng" algn="ctr">
            <a:solidFill>
              <a:schemeClr val="accent2"/>
            </a:solidFill>
            <a:prstDash val="dash"/>
            <a:miter lim="800000"/>
            <a:tailEnd type="arrow" w="med" len="med"/>
          </a:ln>
        </p:spPr>
        <p:style>
          <a:lnRef idx="0">
            <a:schemeClr val="accent2"/>
          </a:lnRef>
          <a:fillRef idx="0">
            <a:srgbClr val="FFFFFF"/>
          </a:fillRef>
          <a:effectRef idx="0">
            <a:srgbClr val="FFFFFF"/>
          </a:effectRef>
          <a:fontRef idx="minor">
            <a:schemeClr val="tx1"/>
          </a:fontRef>
        </p:style>
      </p:cxnSp>
      <p:sp>
        <p:nvSpPr>
          <p:cNvPr id="88" name="Text Box 87"/>
          <p:cNvSpPr txBox="1"/>
          <p:nvPr/>
        </p:nvSpPr>
        <p:spPr>
          <a:xfrm>
            <a:off x="5595620" y="4570095"/>
            <a:ext cx="929005" cy="245110"/>
          </a:xfrm>
          <a:prstGeom prst="rect">
            <a:avLst/>
          </a:prstGeom>
          <a:noFill/>
        </p:spPr>
        <p:txBody>
          <a:bodyPr wrap="square" rtlCol="0">
            <a:spAutoFit/>
          </a:bodyPr>
          <a:p>
            <a:r>
              <a:rPr lang="en-US" sz="1000"/>
              <a:t>input buffer</a:t>
            </a:r>
            <a:endParaRPr lang="en-US" sz="1000"/>
          </a:p>
        </p:txBody>
      </p:sp>
      <p:cxnSp>
        <p:nvCxnSpPr>
          <p:cNvPr id="89" name="Straight Arrow Connector 88"/>
          <p:cNvCxnSpPr>
            <a:stCxn id="88" idx="0"/>
            <a:endCxn id="59" idx="2"/>
          </p:cNvCxnSpPr>
          <p:nvPr/>
        </p:nvCxnSpPr>
        <p:spPr>
          <a:xfrm flipH="1" flipV="1">
            <a:off x="5707380" y="4401820"/>
            <a:ext cx="353060" cy="168275"/>
          </a:xfrm>
          <a:prstGeom prst="straightConnector1">
            <a:avLst/>
          </a:prstGeom>
          <a:ln w="6350" cap="flat" cmpd="sng" algn="ctr">
            <a:solidFill>
              <a:schemeClr val="accent2"/>
            </a:solidFill>
            <a:prstDash val="dash"/>
            <a:miter lim="800000"/>
            <a:tailEnd type="arrow" w="med" len="med"/>
          </a:ln>
        </p:spPr>
        <p:style>
          <a:lnRef idx="0">
            <a:schemeClr val="accent2"/>
          </a:lnRef>
          <a:fillRef idx="0">
            <a:srgbClr val="FFFFFF"/>
          </a:fillRef>
          <a:effectRef idx="0">
            <a:srgbClr val="FFFFFF"/>
          </a:effectRef>
          <a:fontRef idx="minor">
            <a:schemeClr val="tx1"/>
          </a:fontRef>
        </p:style>
      </p:cxnSp>
      <p:cxnSp>
        <p:nvCxnSpPr>
          <p:cNvPr id="95" name="Straight Arrow Connector 94"/>
          <p:cNvCxnSpPr>
            <a:stCxn id="88" idx="0"/>
            <a:endCxn id="57" idx="2"/>
          </p:cNvCxnSpPr>
          <p:nvPr/>
        </p:nvCxnSpPr>
        <p:spPr>
          <a:xfrm flipV="1">
            <a:off x="6060440" y="4401820"/>
            <a:ext cx="254000" cy="168275"/>
          </a:xfrm>
          <a:prstGeom prst="straightConnector1">
            <a:avLst/>
          </a:prstGeom>
          <a:ln w="6350" cap="flat" cmpd="sng" algn="ctr">
            <a:solidFill>
              <a:schemeClr val="accent2"/>
            </a:solidFill>
            <a:prstDash val="dash"/>
            <a:miter lim="800000"/>
            <a:tailEnd type="arrow" w="med" len="med"/>
          </a:ln>
        </p:spPr>
        <p:style>
          <a:lnRef idx="0">
            <a:schemeClr val="accent2"/>
          </a:lnRef>
          <a:fillRef idx="0">
            <a:srgbClr val="FFFFFF"/>
          </a:fillRef>
          <a:effectRef idx="0">
            <a:srgbClr val="FFFFFF"/>
          </a:effectRef>
          <a:fontRef idx="minor">
            <a:schemeClr val="tx1"/>
          </a:fontRef>
        </p:style>
      </p:cxnSp>
      <p:sp>
        <p:nvSpPr>
          <p:cNvPr id="96" name="Text Box 95"/>
          <p:cNvSpPr txBox="1"/>
          <p:nvPr/>
        </p:nvSpPr>
        <p:spPr>
          <a:xfrm>
            <a:off x="3915410" y="4582160"/>
            <a:ext cx="929005" cy="245110"/>
          </a:xfrm>
          <a:prstGeom prst="rect">
            <a:avLst/>
          </a:prstGeom>
          <a:noFill/>
        </p:spPr>
        <p:txBody>
          <a:bodyPr wrap="square" rtlCol="0">
            <a:spAutoFit/>
          </a:bodyPr>
          <a:p>
            <a:r>
              <a:rPr lang="en-US" sz="1000"/>
              <a:t>output buffer</a:t>
            </a:r>
            <a:endParaRPr lang="en-US" sz="1000"/>
          </a:p>
        </p:txBody>
      </p:sp>
      <p:cxnSp>
        <p:nvCxnSpPr>
          <p:cNvPr id="97" name="Straight Arrow Connector 96"/>
          <p:cNvCxnSpPr>
            <a:stCxn id="96" idx="0"/>
            <a:endCxn id="61" idx="2"/>
          </p:cNvCxnSpPr>
          <p:nvPr/>
        </p:nvCxnSpPr>
        <p:spPr>
          <a:xfrm flipV="1">
            <a:off x="4380230" y="4398010"/>
            <a:ext cx="575945" cy="184150"/>
          </a:xfrm>
          <a:prstGeom prst="straightConnector1">
            <a:avLst/>
          </a:prstGeom>
          <a:ln w="6350" cap="flat" cmpd="sng" algn="ctr">
            <a:solidFill>
              <a:schemeClr val="accent2"/>
            </a:solidFill>
            <a:prstDash val="dash"/>
            <a:miter lim="800000"/>
            <a:tailEnd type="arrow" w="med" len="med"/>
          </a:ln>
        </p:spPr>
        <p:style>
          <a:lnRef idx="0">
            <a:schemeClr val="accent2"/>
          </a:lnRef>
          <a:fillRef idx="0">
            <a:srgbClr val="FFFFFF"/>
          </a:fillRef>
          <a:effectRef idx="0">
            <a:srgbClr val="FFFFFF"/>
          </a:effectRef>
          <a:fontRef idx="minor">
            <a:schemeClr val="tx1"/>
          </a:fontRef>
        </p:style>
      </p:cxnSp>
      <p:cxnSp>
        <p:nvCxnSpPr>
          <p:cNvPr id="98" name="Straight Arrow Connector 97"/>
          <p:cNvCxnSpPr>
            <a:stCxn id="96" idx="0"/>
            <a:endCxn id="63" idx="2"/>
          </p:cNvCxnSpPr>
          <p:nvPr/>
        </p:nvCxnSpPr>
        <p:spPr>
          <a:xfrm flipH="1" flipV="1">
            <a:off x="4062095" y="4398010"/>
            <a:ext cx="318135" cy="184150"/>
          </a:xfrm>
          <a:prstGeom prst="straightConnector1">
            <a:avLst/>
          </a:prstGeom>
          <a:ln w="6350" cap="flat" cmpd="sng" algn="ctr">
            <a:solidFill>
              <a:schemeClr val="accent2"/>
            </a:solidFill>
            <a:prstDash val="dash"/>
            <a:miter lim="800000"/>
            <a:tailEnd type="arrow" w="med" len="med"/>
          </a:ln>
        </p:spPr>
        <p:style>
          <a:lnRef idx="0">
            <a:schemeClr val="accent2"/>
          </a:lnRef>
          <a:fillRef idx="0">
            <a:srgbClr val="FFFFFF"/>
          </a:fillRef>
          <a:effectRef idx="0">
            <a:srgbClr val="FFFFFF"/>
          </a:effectRef>
          <a:fontRef idx="minor">
            <a:schemeClr val="tx1"/>
          </a:fontRef>
        </p:style>
      </p:cxnSp>
      <p:sp>
        <p:nvSpPr>
          <p:cNvPr id="99" name="Rectangles 98"/>
          <p:cNvSpPr/>
          <p:nvPr/>
        </p:nvSpPr>
        <p:spPr>
          <a:xfrm>
            <a:off x="1931670" y="4942205"/>
            <a:ext cx="7632065" cy="1791335"/>
          </a:xfrm>
          <a:prstGeom prst="rect">
            <a:avLst/>
          </a:prstGeom>
          <a:solidFill>
            <a:schemeClr val="tx2">
              <a:lumMod val="20000"/>
              <a:lumOff val="80000"/>
            </a:schemeClr>
          </a:solidFill>
          <a:ln>
            <a:prstDash val="sysDot"/>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0" name="Oval 99"/>
          <p:cNvSpPr/>
          <p:nvPr/>
        </p:nvSpPr>
        <p:spPr>
          <a:xfrm>
            <a:off x="2586355" y="5104765"/>
            <a:ext cx="1054100" cy="701040"/>
          </a:xfrm>
          <a:prstGeom prst="ellipse">
            <a:avLst/>
          </a:prstGeom>
        </p:spPr>
        <p:style>
          <a:lnRef idx="2">
            <a:schemeClr val="lt1"/>
          </a:lnRef>
          <a:fillRef idx="1">
            <a:schemeClr val="accent2"/>
          </a:fillRef>
          <a:effectRef idx="1">
            <a:schemeClr val="accent2"/>
          </a:effectRef>
          <a:fontRef idx="minor">
            <a:schemeClr val="lt1"/>
          </a:fontRef>
        </p:style>
        <p:txBody>
          <a:bodyPr rtlCol="0" anchor="ctr"/>
          <a:p>
            <a:pPr algn="ctr"/>
            <a:r>
              <a:rPr lang="en-US" sz="900" b="1">
                <a:effectLst>
                  <a:outerShdw blurRad="38100" dist="38100" dir="2700000" algn="tl">
                    <a:srgbClr val="000000">
                      <a:alpha val="43137"/>
                    </a:srgbClr>
                  </a:outerShdw>
                </a:effectLst>
              </a:rPr>
              <a:t>Upstream-1</a:t>
            </a:r>
            <a:endParaRPr lang="en-US" sz="900" b="1">
              <a:effectLst>
                <a:outerShdw blurRad="38100" dist="38100" dir="2700000" algn="tl">
                  <a:srgbClr val="000000">
                    <a:alpha val="43137"/>
                  </a:srgbClr>
                </a:outerShdw>
              </a:effectLst>
            </a:endParaRPr>
          </a:p>
        </p:txBody>
      </p:sp>
      <p:sp>
        <p:nvSpPr>
          <p:cNvPr id="101" name="Oval 100"/>
          <p:cNvSpPr/>
          <p:nvPr/>
        </p:nvSpPr>
        <p:spPr>
          <a:xfrm>
            <a:off x="6438900" y="5372735"/>
            <a:ext cx="1191895" cy="998855"/>
          </a:xfrm>
          <a:prstGeom prst="ellipse">
            <a:avLst/>
          </a:prstGeom>
        </p:spPr>
        <p:style>
          <a:lnRef idx="2">
            <a:schemeClr val="lt1"/>
          </a:lnRef>
          <a:fillRef idx="1">
            <a:schemeClr val="accent2"/>
          </a:fillRef>
          <a:effectRef idx="1">
            <a:schemeClr val="accent2"/>
          </a:effectRef>
          <a:fontRef idx="minor">
            <a:schemeClr val="lt1"/>
          </a:fontRef>
        </p:style>
        <p:txBody>
          <a:bodyPr rtlCol="0" anchor="ctr"/>
          <a:p>
            <a:pPr algn="ctr"/>
            <a:r>
              <a:rPr lang="en-US" sz="1200" i="1">
                <a:effectLst>
                  <a:outerShdw blurRad="38100" dist="38100" dir="2700000" algn="tl">
                    <a:srgbClr val="000000">
                      <a:alpha val="43137"/>
                    </a:srgbClr>
                  </a:outerShdw>
                </a:effectLst>
              </a:rPr>
              <a:t>Operator</a:t>
            </a:r>
            <a:endParaRPr lang="en-US" sz="1200" i="1">
              <a:effectLst>
                <a:outerShdw blurRad="38100" dist="38100" dir="2700000" algn="tl">
                  <a:srgbClr val="000000">
                    <a:alpha val="43137"/>
                  </a:srgbClr>
                </a:outerShdw>
              </a:effectLst>
            </a:endParaRPr>
          </a:p>
        </p:txBody>
      </p:sp>
      <p:sp>
        <p:nvSpPr>
          <p:cNvPr id="102" name="Flowchart: Magnetic Disk 101"/>
          <p:cNvSpPr/>
          <p:nvPr/>
        </p:nvSpPr>
        <p:spPr>
          <a:xfrm>
            <a:off x="6883400" y="6002020"/>
            <a:ext cx="522605" cy="226695"/>
          </a:xfrm>
          <a:prstGeom prst="flowChartMagneticDisk">
            <a:avLst/>
          </a:prstGeom>
          <a:ln>
            <a:solidFill>
              <a:schemeClr val="tx1"/>
            </a:solidFill>
            <a:prstDash val="sysDot"/>
          </a:ln>
        </p:spPr>
        <p:style>
          <a:lnRef idx="0">
            <a:srgbClr val="FFFFFF"/>
          </a:lnRef>
          <a:fillRef idx="1">
            <a:schemeClr val="accent6"/>
          </a:fillRef>
          <a:effectRef idx="0">
            <a:srgbClr val="FFFFFF"/>
          </a:effectRef>
          <a:fontRef idx="minor">
            <a:schemeClr val="lt1"/>
          </a:fontRef>
        </p:style>
        <p:txBody>
          <a:bodyPr rtlCol="0" anchor="ctr"/>
          <a:p>
            <a:pPr algn="ctr"/>
            <a:r>
              <a:rPr lang="en-US" sz="1000"/>
              <a:t>state</a:t>
            </a:r>
            <a:endParaRPr lang="en-US" sz="1000"/>
          </a:p>
        </p:txBody>
      </p:sp>
      <p:cxnSp>
        <p:nvCxnSpPr>
          <p:cNvPr id="103" name="Straight Connector 102"/>
          <p:cNvCxnSpPr>
            <a:endCxn id="101" idx="2"/>
          </p:cNvCxnSpPr>
          <p:nvPr/>
        </p:nvCxnSpPr>
        <p:spPr>
          <a:xfrm flipV="1">
            <a:off x="2442210" y="5872480"/>
            <a:ext cx="3996690" cy="10795"/>
          </a:xfrm>
          <a:prstGeom prst="line">
            <a:avLst/>
          </a:prstGeom>
          <a:ln w="6350" cap="flat" cmpd="sng" algn="ctr">
            <a:solidFill>
              <a:schemeClr val="accent2"/>
            </a:solidFill>
            <a:prstDash val="dash"/>
            <a:miter lim="800000"/>
          </a:ln>
        </p:spPr>
        <p:style>
          <a:lnRef idx="0">
            <a:schemeClr val="accent2"/>
          </a:lnRef>
          <a:fillRef idx="0">
            <a:srgbClr val="FFFFFF"/>
          </a:fillRef>
          <a:effectRef idx="0">
            <a:srgbClr val="FFFFFF"/>
          </a:effectRef>
          <a:fontRef idx="minor">
            <a:schemeClr val="tx1"/>
          </a:fontRef>
        </p:style>
      </p:cxnSp>
      <p:sp>
        <p:nvSpPr>
          <p:cNvPr id="104" name="Rectangles 103"/>
          <p:cNvSpPr/>
          <p:nvPr/>
        </p:nvSpPr>
        <p:spPr>
          <a:xfrm>
            <a:off x="5290185" y="5445760"/>
            <a:ext cx="152400" cy="406400"/>
          </a:xfrm>
          <a:prstGeom prst="rect">
            <a:avLst/>
          </a:prstGeom>
        </p:spPr>
        <p:style>
          <a:lnRef idx="0">
            <a:srgbClr val="FFFFFF"/>
          </a:lnRef>
          <a:fillRef idx="1">
            <a:schemeClr val="accent4"/>
          </a:fillRef>
          <a:effectRef idx="0">
            <a:srgbClr val="FFFFFF"/>
          </a:effectRef>
          <a:fontRef idx="minor">
            <a:schemeClr val="lt1"/>
          </a:fontRef>
        </p:style>
        <p:txBody>
          <a:bodyPr rtlCol="0" anchor="ctr"/>
          <a:p>
            <a:pPr algn="ctr"/>
            <a:endParaRPr lang="en-US" sz="1000"/>
          </a:p>
        </p:txBody>
      </p:sp>
      <p:sp>
        <p:nvSpPr>
          <p:cNvPr id="105" name="Rectangles 104"/>
          <p:cNvSpPr/>
          <p:nvPr/>
        </p:nvSpPr>
        <p:spPr>
          <a:xfrm>
            <a:off x="5810250" y="5480685"/>
            <a:ext cx="222885" cy="325755"/>
          </a:xfrm>
          <a:prstGeom prst="rect">
            <a:avLst/>
          </a:prstGeom>
        </p:spPr>
        <p:style>
          <a:lnRef idx="0">
            <a:srgbClr val="FFFFFF"/>
          </a:lnRef>
          <a:fillRef idx="1">
            <a:schemeClr val="accent6"/>
          </a:fillRef>
          <a:effectRef idx="0">
            <a:srgbClr val="FFFFFF"/>
          </a:effectRef>
          <a:fontRef idx="minor">
            <a:schemeClr val="lt1"/>
          </a:fontRef>
        </p:style>
        <p:txBody>
          <a:bodyPr rtlCol="0" anchor="ctr"/>
          <a:p>
            <a:pPr algn="ctr"/>
            <a:r>
              <a:rPr lang="en-US" sz="1000"/>
              <a:t>5</a:t>
            </a:r>
            <a:endParaRPr lang="en-US" sz="1000"/>
          </a:p>
        </p:txBody>
      </p:sp>
      <p:sp>
        <p:nvSpPr>
          <p:cNvPr id="106" name="Rectangles 105"/>
          <p:cNvSpPr/>
          <p:nvPr/>
        </p:nvSpPr>
        <p:spPr>
          <a:xfrm>
            <a:off x="6122035" y="5480685"/>
            <a:ext cx="222885" cy="325755"/>
          </a:xfrm>
          <a:prstGeom prst="rect">
            <a:avLst/>
          </a:prstGeom>
        </p:spPr>
        <p:style>
          <a:lnRef idx="0">
            <a:srgbClr val="FFFFFF"/>
          </a:lnRef>
          <a:fillRef idx="1">
            <a:schemeClr val="accent6"/>
          </a:fillRef>
          <a:effectRef idx="0">
            <a:srgbClr val="FFFFFF"/>
          </a:effectRef>
          <a:fontRef idx="minor">
            <a:schemeClr val="lt1"/>
          </a:fontRef>
        </p:style>
        <p:txBody>
          <a:bodyPr rtlCol="0" anchor="ctr"/>
          <a:p>
            <a:pPr algn="ctr"/>
            <a:r>
              <a:rPr lang="en-US" sz="1000"/>
              <a:t>4</a:t>
            </a:r>
            <a:endParaRPr lang="en-US" sz="1000"/>
          </a:p>
        </p:txBody>
      </p:sp>
      <p:sp>
        <p:nvSpPr>
          <p:cNvPr id="107" name="Rectangles 106"/>
          <p:cNvSpPr/>
          <p:nvPr/>
        </p:nvSpPr>
        <p:spPr>
          <a:xfrm>
            <a:off x="5498465" y="5480685"/>
            <a:ext cx="222885" cy="325755"/>
          </a:xfrm>
          <a:prstGeom prst="rect">
            <a:avLst/>
          </a:prstGeom>
        </p:spPr>
        <p:style>
          <a:lnRef idx="0">
            <a:srgbClr val="FFFFFF"/>
          </a:lnRef>
          <a:fillRef idx="1">
            <a:schemeClr val="accent6"/>
          </a:fillRef>
          <a:effectRef idx="0">
            <a:srgbClr val="FFFFFF"/>
          </a:effectRef>
          <a:fontRef idx="minor">
            <a:schemeClr val="lt1"/>
          </a:fontRef>
        </p:style>
        <p:txBody>
          <a:bodyPr rtlCol="0" anchor="ctr"/>
          <a:p>
            <a:pPr algn="ctr"/>
            <a:r>
              <a:rPr lang="en-US" sz="1000"/>
              <a:t>6</a:t>
            </a:r>
            <a:endParaRPr lang="en-US" sz="1000"/>
          </a:p>
        </p:txBody>
      </p:sp>
      <p:sp>
        <p:nvSpPr>
          <p:cNvPr id="108" name="Rectangles 107"/>
          <p:cNvSpPr/>
          <p:nvPr/>
        </p:nvSpPr>
        <p:spPr>
          <a:xfrm>
            <a:off x="4415155" y="5480685"/>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8</a:t>
            </a:r>
            <a:endParaRPr lang="en-US" sz="1000"/>
          </a:p>
        </p:txBody>
      </p:sp>
      <p:sp>
        <p:nvSpPr>
          <p:cNvPr id="109" name="Rectangles 108"/>
          <p:cNvSpPr/>
          <p:nvPr/>
        </p:nvSpPr>
        <p:spPr>
          <a:xfrm>
            <a:off x="4726940" y="5480685"/>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7</a:t>
            </a:r>
            <a:endParaRPr lang="en-US" sz="1000"/>
          </a:p>
        </p:txBody>
      </p:sp>
      <p:sp>
        <p:nvSpPr>
          <p:cNvPr id="110" name="Rectangles 109"/>
          <p:cNvSpPr/>
          <p:nvPr/>
        </p:nvSpPr>
        <p:spPr>
          <a:xfrm>
            <a:off x="4085590" y="5480685"/>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9</a:t>
            </a:r>
            <a:endParaRPr lang="en-US" sz="1000"/>
          </a:p>
        </p:txBody>
      </p:sp>
      <p:sp>
        <p:nvSpPr>
          <p:cNvPr id="111" name="Text Box 110"/>
          <p:cNvSpPr txBox="1"/>
          <p:nvPr/>
        </p:nvSpPr>
        <p:spPr>
          <a:xfrm>
            <a:off x="4603115" y="4972685"/>
            <a:ext cx="1215390" cy="245110"/>
          </a:xfrm>
          <a:prstGeom prst="rect">
            <a:avLst/>
          </a:prstGeom>
          <a:noFill/>
        </p:spPr>
        <p:txBody>
          <a:bodyPr wrap="square" rtlCol="0">
            <a:spAutoFit/>
          </a:bodyPr>
          <a:p>
            <a:r>
              <a:rPr lang="en-US" sz="1000"/>
              <a:t>checkpoint barrier</a:t>
            </a:r>
            <a:endParaRPr lang="en-US" sz="1000"/>
          </a:p>
        </p:txBody>
      </p:sp>
      <p:cxnSp>
        <p:nvCxnSpPr>
          <p:cNvPr id="112" name="Straight Arrow Connector 111"/>
          <p:cNvCxnSpPr>
            <a:stCxn id="111" idx="2"/>
            <a:endCxn id="104" idx="0"/>
          </p:cNvCxnSpPr>
          <p:nvPr/>
        </p:nvCxnSpPr>
        <p:spPr>
          <a:xfrm>
            <a:off x="5210810" y="5217795"/>
            <a:ext cx="155575" cy="227965"/>
          </a:xfrm>
          <a:prstGeom prst="straightConnector1">
            <a:avLst/>
          </a:prstGeom>
          <a:ln w="6350" cap="flat" cmpd="sng" algn="ctr">
            <a:solidFill>
              <a:schemeClr val="accent2"/>
            </a:solidFill>
            <a:prstDash val="dash"/>
            <a:miter lim="800000"/>
            <a:tailEnd type="arrow" w="med" len="med"/>
          </a:ln>
        </p:spPr>
        <p:style>
          <a:lnRef idx="0">
            <a:schemeClr val="accent2"/>
          </a:lnRef>
          <a:fillRef idx="0">
            <a:srgbClr val="FFFFFF"/>
          </a:fillRef>
          <a:effectRef idx="0">
            <a:srgbClr val="FFFFFF"/>
          </a:effectRef>
          <a:fontRef idx="minor">
            <a:schemeClr val="tx1"/>
          </a:fontRef>
        </p:style>
      </p:cxnSp>
      <p:cxnSp>
        <p:nvCxnSpPr>
          <p:cNvPr id="113" name="Straight Arrow Connector 112"/>
          <p:cNvCxnSpPr>
            <a:stCxn id="111" idx="2"/>
            <a:endCxn id="130" idx="0"/>
          </p:cNvCxnSpPr>
          <p:nvPr/>
        </p:nvCxnSpPr>
        <p:spPr>
          <a:xfrm flipH="1">
            <a:off x="4679315" y="5217795"/>
            <a:ext cx="531495" cy="711835"/>
          </a:xfrm>
          <a:prstGeom prst="straightConnector1">
            <a:avLst/>
          </a:prstGeom>
          <a:ln w="6350" cap="flat" cmpd="sng" algn="ctr">
            <a:solidFill>
              <a:schemeClr val="accent2"/>
            </a:solidFill>
            <a:prstDash val="dash"/>
            <a:miter lim="800000"/>
            <a:tailEnd type="arrow" w="med" len="med"/>
          </a:ln>
        </p:spPr>
        <p:style>
          <a:lnRef idx="0">
            <a:schemeClr val="accent2"/>
          </a:lnRef>
          <a:fillRef idx="0">
            <a:srgbClr val="FFFFFF"/>
          </a:fillRef>
          <a:effectRef idx="0">
            <a:srgbClr val="FFFFFF"/>
          </a:effectRef>
          <a:fontRef idx="minor">
            <a:schemeClr val="tx1"/>
          </a:fontRef>
        </p:style>
      </p:cxnSp>
      <p:sp>
        <p:nvSpPr>
          <p:cNvPr id="114" name="Oval 113"/>
          <p:cNvSpPr/>
          <p:nvPr/>
        </p:nvSpPr>
        <p:spPr>
          <a:xfrm>
            <a:off x="2586355" y="5933440"/>
            <a:ext cx="1054100" cy="701040"/>
          </a:xfrm>
          <a:prstGeom prst="ellipse">
            <a:avLst/>
          </a:prstGeom>
        </p:spPr>
        <p:style>
          <a:lnRef idx="2">
            <a:schemeClr val="lt1"/>
          </a:lnRef>
          <a:fillRef idx="1">
            <a:schemeClr val="accent2"/>
          </a:fillRef>
          <a:effectRef idx="1">
            <a:schemeClr val="accent2"/>
          </a:effectRef>
          <a:fontRef idx="minor">
            <a:schemeClr val="lt1"/>
          </a:fontRef>
        </p:style>
        <p:txBody>
          <a:bodyPr rtlCol="0" anchor="ctr"/>
          <a:p>
            <a:pPr algn="ctr"/>
            <a:r>
              <a:rPr lang="en-US" sz="900" b="1">
                <a:effectLst>
                  <a:outerShdw blurRad="38100" dist="38100" dir="2700000" algn="tl">
                    <a:srgbClr val="000000">
                      <a:alpha val="43137"/>
                    </a:srgbClr>
                  </a:outerShdw>
                </a:effectLst>
              </a:rPr>
              <a:t>Upstream-2</a:t>
            </a:r>
            <a:endParaRPr lang="en-US" sz="900" b="1">
              <a:effectLst>
                <a:outerShdw blurRad="38100" dist="38100" dir="2700000" algn="tl">
                  <a:srgbClr val="000000">
                    <a:alpha val="43137"/>
                  </a:srgbClr>
                </a:outerShdw>
              </a:effectLst>
            </a:endParaRPr>
          </a:p>
        </p:txBody>
      </p:sp>
      <p:sp>
        <p:nvSpPr>
          <p:cNvPr id="115" name="Rectangles 114"/>
          <p:cNvSpPr/>
          <p:nvPr/>
        </p:nvSpPr>
        <p:spPr>
          <a:xfrm>
            <a:off x="7682230" y="5676265"/>
            <a:ext cx="222885" cy="325755"/>
          </a:xfrm>
          <a:prstGeom prst="rect">
            <a:avLst/>
          </a:prstGeom>
        </p:spPr>
        <p:style>
          <a:lnRef idx="0">
            <a:srgbClr val="FFFFFF"/>
          </a:lnRef>
          <a:fillRef idx="1">
            <a:schemeClr val="accent6"/>
          </a:fillRef>
          <a:effectRef idx="0">
            <a:srgbClr val="FFFFFF"/>
          </a:effectRef>
          <a:fontRef idx="minor">
            <a:schemeClr val="lt1"/>
          </a:fontRef>
        </p:style>
        <p:txBody>
          <a:bodyPr rtlCol="0" anchor="ctr"/>
          <a:p>
            <a:pPr algn="ctr"/>
            <a:r>
              <a:rPr lang="en-US" sz="1000"/>
              <a:t>3</a:t>
            </a:r>
            <a:endParaRPr lang="en-US" sz="1000"/>
          </a:p>
        </p:txBody>
      </p:sp>
      <p:sp>
        <p:nvSpPr>
          <p:cNvPr id="116" name="Rectangles 115"/>
          <p:cNvSpPr/>
          <p:nvPr/>
        </p:nvSpPr>
        <p:spPr>
          <a:xfrm>
            <a:off x="7978140" y="5676265"/>
            <a:ext cx="222885" cy="325755"/>
          </a:xfrm>
          <a:prstGeom prst="rect">
            <a:avLst/>
          </a:prstGeom>
        </p:spPr>
        <p:style>
          <a:lnRef idx="0">
            <a:srgbClr val="FFFFFF"/>
          </a:lnRef>
          <a:fillRef idx="1">
            <a:schemeClr val="accent6"/>
          </a:fillRef>
          <a:effectRef idx="0">
            <a:srgbClr val="FFFFFF"/>
          </a:effectRef>
          <a:fontRef idx="minor">
            <a:schemeClr val="lt1"/>
          </a:fontRef>
        </p:style>
        <p:txBody>
          <a:bodyPr rtlCol="0" anchor="ctr"/>
          <a:p>
            <a:pPr algn="ctr"/>
            <a:r>
              <a:rPr lang="en-US" sz="1000"/>
              <a:t>2</a:t>
            </a:r>
            <a:endParaRPr lang="en-US" sz="1000"/>
          </a:p>
        </p:txBody>
      </p:sp>
      <p:sp>
        <p:nvSpPr>
          <p:cNvPr id="117" name="Rectangles 116"/>
          <p:cNvSpPr/>
          <p:nvPr/>
        </p:nvSpPr>
        <p:spPr>
          <a:xfrm>
            <a:off x="8282305" y="5676265"/>
            <a:ext cx="222885" cy="325755"/>
          </a:xfrm>
          <a:prstGeom prst="rect">
            <a:avLst/>
          </a:prstGeom>
        </p:spPr>
        <p:style>
          <a:lnRef idx="0">
            <a:srgbClr val="FFFFFF"/>
          </a:lnRef>
          <a:fillRef idx="1">
            <a:schemeClr val="accent6"/>
          </a:fillRef>
          <a:effectRef idx="0">
            <a:srgbClr val="FFFFFF"/>
          </a:effectRef>
          <a:fontRef idx="minor">
            <a:schemeClr val="lt1"/>
          </a:fontRef>
        </p:style>
        <p:txBody>
          <a:bodyPr rtlCol="0" anchor="ctr"/>
          <a:p>
            <a:pPr algn="ctr"/>
            <a:r>
              <a:rPr lang="en-US" sz="1000"/>
              <a:t>1</a:t>
            </a:r>
            <a:endParaRPr lang="en-US" sz="1000"/>
          </a:p>
        </p:txBody>
      </p:sp>
      <p:sp>
        <p:nvSpPr>
          <p:cNvPr id="118" name="Rectangles 117"/>
          <p:cNvSpPr/>
          <p:nvPr/>
        </p:nvSpPr>
        <p:spPr>
          <a:xfrm>
            <a:off x="6202680" y="5933440"/>
            <a:ext cx="222885" cy="325755"/>
          </a:xfrm>
          <a:prstGeom prst="rect">
            <a:avLst/>
          </a:prstGeom>
        </p:spPr>
        <p:style>
          <a:lnRef idx="0">
            <a:srgbClr val="FFFFFF"/>
          </a:lnRef>
          <a:fillRef idx="1">
            <a:schemeClr val="accent6"/>
          </a:fillRef>
          <a:effectRef idx="0">
            <a:srgbClr val="FFFFFF"/>
          </a:effectRef>
          <a:fontRef idx="minor">
            <a:schemeClr val="lt1"/>
          </a:fontRef>
        </p:style>
        <p:txBody>
          <a:bodyPr rtlCol="0" anchor="ctr"/>
          <a:p>
            <a:pPr algn="ctr"/>
            <a:r>
              <a:rPr lang="en-US" sz="1000"/>
              <a:t>a</a:t>
            </a:r>
            <a:endParaRPr lang="en-US" sz="1000"/>
          </a:p>
        </p:txBody>
      </p:sp>
      <p:sp>
        <p:nvSpPr>
          <p:cNvPr id="119" name="Rectangles 118"/>
          <p:cNvSpPr/>
          <p:nvPr/>
        </p:nvSpPr>
        <p:spPr>
          <a:xfrm>
            <a:off x="5899150" y="5929630"/>
            <a:ext cx="222885" cy="325755"/>
          </a:xfrm>
          <a:prstGeom prst="rect">
            <a:avLst/>
          </a:prstGeom>
        </p:spPr>
        <p:style>
          <a:lnRef idx="0">
            <a:srgbClr val="FFFFFF"/>
          </a:lnRef>
          <a:fillRef idx="1">
            <a:schemeClr val="accent6"/>
          </a:fillRef>
          <a:effectRef idx="0">
            <a:srgbClr val="FFFFFF"/>
          </a:effectRef>
          <a:fontRef idx="minor">
            <a:schemeClr val="lt1"/>
          </a:fontRef>
        </p:style>
        <p:txBody>
          <a:bodyPr rtlCol="0" anchor="ctr"/>
          <a:p>
            <a:pPr algn="ctr"/>
            <a:r>
              <a:rPr lang="en-US" sz="1000"/>
              <a:t>b</a:t>
            </a:r>
            <a:endParaRPr lang="en-US" sz="1000"/>
          </a:p>
        </p:txBody>
      </p:sp>
      <p:sp>
        <p:nvSpPr>
          <p:cNvPr id="120" name="Rectangles 119"/>
          <p:cNvSpPr/>
          <p:nvPr/>
        </p:nvSpPr>
        <p:spPr>
          <a:xfrm>
            <a:off x="5595620" y="5933440"/>
            <a:ext cx="222885" cy="325755"/>
          </a:xfrm>
          <a:prstGeom prst="rect">
            <a:avLst/>
          </a:prstGeom>
        </p:spPr>
        <p:style>
          <a:lnRef idx="0">
            <a:srgbClr val="FFFFFF"/>
          </a:lnRef>
          <a:fillRef idx="1">
            <a:schemeClr val="accent6"/>
          </a:fillRef>
          <a:effectRef idx="0">
            <a:srgbClr val="FFFFFF"/>
          </a:effectRef>
          <a:fontRef idx="minor">
            <a:schemeClr val="lt1"/>
          </a:fontRef>
        </p:style>
        <p:txBody>
          <a:bodyPr rtlCol="0" anchor="ctr"/>
          <a:p>
            <a:pPr algn="ctr"/>
            <a:r>
              <a:rPr lang="en-US" sz="1000"/>
              <a:t>c</a:t>
            </a:r>
            <a:endParaRPr lang="en-US" sz="1000"/>
          </a:p>
        </p:txBody>
      </p:sp>
      <p:sp>
        <p:nvSpPr>
          <p:cNvPr id="130" name="Rectangles 129"/>
          <p:cNvSpPr/>
          <p:nvPr/>
        </p:nvSpPr>
        <p:spPr>
          <a:xfrm>
            <a:off x="4603115" y="5929630"/>
            <a:ext cx="152400" cy="406400"/>
          </a:xfrm>
          <a:prstGeom prst="rect">
            <a:avLst/>
          </a:prstGeom>
        </p:spPr>
        <p:style>
          <a:lnRef idx="0">
            <a:srgbClr val="FFFFFF"/>
          </a:lnRef>
          <a:fillRef idx="1">
            <a:schemeClr val="accent4"/>
          </a:fillRef>
          <a:effectRef idx="0">
            <a:srgbClr val="FFFFFF"/>
          </a:effectRef>
          <a:fontRef idx="minor">
            <a:schemeClr val="lt1"/>
          </a:fontRef>
        </p:style>
        <p:txBody>
          <a:bodyPr rtlCol="0" anchor="ctr"/>
          <a:p>
            <a:pPr algn="ctr"/>
            <a:endParaRPr lang="en-US" sz="1000"/>
          </a:p>
        </p:txBody>
      </p:sp>
      <p:sp>
        <p:nvSpPr>
          <p:cNvPr id="138" name="Rectangles 137"/>
          <p:cNvSpPr/>
          <p:nvPr/>
        </p:nvSpPr>
        <p:spPr>
          <a:xfrm>
            <a:off x="4844415" y="5929630"/>
            <a:ext cx="222885" cy="325755"/>
          </a:xfrm>
          <a:prstGeom prst="rect">
            <a:avLst/>
          </a:prstGeom>
        </p:spPr>
        <p:style>
          <a:lnRef idx="0">
            <a:srgbClr val="FFFFFF"/>
          </a:lnRef>
          <a:fillRef idx="1">
            <a:schemeClr val="accent6"/>
          </a:fillRef>
          <a:effectRef idx="0">
            <a:srgbClr val="FFFFFF"/>
          </a:effectRef>
          <a:fontRef idx="minor">
            <a:schemeClr val="lt1"/>
          </a:fontRef>
        </p:style>
        <p:txBody>
          <a:bodyPr rtlCol="0" anchor="ctr"/>
          <a:p>
            <a:pPr algn="ctr"/>
            <a:r>
              <a:rPr lang="en-US" sz="1000"/>
              <a:t>d</a:t>
            </a:r>
            <a:endParaRPr lang="en-US" sz="1000"/>
          </a:p>
        </p:txBody>
      </p:sp>
      <p:sp>
        <p:nvSpPr>
          <p:cNvPr id="200" name="Rectangles 199"/>
          <p:cNvSpPr/>
          <p:nvPr/>
        </p:nvSpPr>
        <p:spPr>
          <a:xfrm>
            <a:off x="4308475" y="5929630"/>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e</a:t>
            </a:r>
            <a:endParaRPr lang="en-US" sz="1000"/>
          </a:p>
        </p:txBody>
      </p:sp>
      <p:sp>
        <p:nvSpPr>
          <p:cNvPr id="201" name="Rectangles 200"/>
          <p:cNvSpPr/>
          <p:nvPr/>
        </p:nvSpPr>
        <p:spPr>
          <a:xfrm>
            <a:off x="3950335" y="5929630"/>
            <a:ext cx="222885" cy="325755"/>
          </a:xfrm>
          <a:prstGeom prst="rect">
            <a:avLst/>
          </a:prstGeom>
          <a:ln>
            <a:solidFill>
              <a:schemeClr val="tx1"/>
            </a:solidFill>
            <a:prstDash val="sysDot"/>
          </a:ln>
        </p:spPr>
        <p:style>
          <a:lnRef idx="0">
            <a:srgbClr val="FFFFFF"/>
          </a:lnRef>
          <a:fillRef idx="1">
            <a:schemeClr val="accent3"/>
          </a:fillRef>
          <a:effectRef idx="0">
            <a:srgbClr val="FFFFFF"/>
          </a:effectRef>
          <a:fontRef idx="minor">
            <a:schemeClr val="dk1"/>
          </a:fontRef>
        </p:style>
        <p:txBody>
          <a:bodyPr rtlCol="0" anchor="ctr"/>
          <a:p>
            <a:pPr algn="ctr"/>
            <a:r>
              <a:rPr lang="en-US" sz="1000"/>
              <a:t>f</a:t>
            </a:r>
            <a:endParaRPr lang="en-US" sz="1000"/>
          </a:p>
        </p:txBody>
      </p:sp>
      <p:sp>
        <p:nvSpPr>
          <p:cNvPr id="202" name="Text Box 201"/>
          <p:cNvSpPr txBox="1"/>
          <p:nvPr/>
        </p:nvSpPr>
        <p:spPr>
          <a:xfrm>
            <a:off x="8636000" y="4972685"/>
            <a:ext cx="812165" cy="245110"/>
          </a:xfrm>
          <a:prstGeom prst="rect">
            <a:avLst/>
          </a:prstGeom>
          <a:noFill/>
        </p:spPr>
        <p:txBody>
          <a:bodyPr wrap="square" rtlCol="0">
            <a:spAutoFit/>
          </a:bodyPr>
          <a:p>
            <a:r>
              <a:rPr lang="en-US" sz="1000" i="1" u="sng"/>
              <a:t>checkpoint</a:t>
            </a:r>
            <a:endParaRPr lang="en-US" sz="1000" i="1" u="sng"/>
          </a:p>
        </p:txBody>
      </p:sp>
      <p:sp>
        <p:nvSpPr>
          <p:cNvPr id="228" name="Text Box 227"/>
          <p:cNvSpPr txBox="1"/>
          <p:nvPr/>
        </p:nvSpPr>
        <p:spPr>
          <a:xfrm>
            <a:off x="7706995" y="6228715"/>
            <a:ext cx="929005" cy="245110"/>
          </a:xfrm>
          <a:prstGeom prst="rect">
            <a:avLst/>
          </a:prstGeom>
          <a:noFill/>
        </p:spPr>
        <p:txBody>
          <a:bodyPr wrap="square" rtlCol="0">
            <a:spAutoFit/>
          </a:bodyPr>
          <a:p>
            <a:r>
              <a:rPr lang="en-US" sz="1000"/>
              <a:t>output buffer</a:t>
            </a:r>
            <a:endParaRPr lang="en-US" sz="1000"/>
          </a:p>
        </p:txBody>
      </p:sp>
      <p:cxnSp>
        <p:nvCxnSpPr>
          <p:cNvPr id="233" name="Straight Arrow Connector 232"/>
          <p:cNvCxnSpPr>
            <a:stCxn id="228" idx="0"/>
            <a:endCxn id="115" idx="2"/>
          </p:cNvCxnSpPr>
          <p:nvPr/>
        </p:nvCxnSpPr>
        <p:spPr>
          <a:xfrm flipH="1" flipV="1">
            <a:off x="7793990" y="6002020"/>
            <a:ext cx="377825" cy="226695"/>
          </a:xfrm>
          <a:prstGeom prst="straightConnector1">
            <a:avLst/>
          </a:prstGeom>
          <a:ln w="6350" cap="flat" cmpd="sng" algn="ctr">
            <a:solidFill>
              <a:schemeClr val="accent2"/>
            </a:solidFill>
            <a:prstDash val="dash"/>
            <a:miter lim="800000"/>
            <a:tailEnd type="arrow" w="med" len="med"/>
          </a:ln>
        </p:spPr>
        <p:style>
          <a:lnRef idx="0">
            <a:schemeClr val="accent2"/>
          </a:lnRef>
          <a:fillRef idx="0">
            <a:srgbClr val="FFFFFF"/>
          </a:fillRef>
          <a:effectRef idx="0">
            <a:srgbClr val="FFFFFF"/>
          </a:effectRef>
          <a:fontRef idx="minor">
            <a:schemeClr val="tx1"/>
          </a:fontRef>
        </p:style>
      </p:cxnSp>
      <p:cxnSp>
        <p:nvCxnSpPr>
          <p:cNvPr id="246" name="Straight Arrow Connector 245"/>
          <p:cNvCxnSpPr>
            <a:endCxn id="117" idx="2"/>
          </p:cNvCxnSpPr>
          <p:nvPr/>
        </p:nvCxnSpPr>
        <p:spPr>
          <a:xfrm flipV="1">
            <a:off x="8145780" y="6002020"/>
            <a:ext cx="248285" cy="227330"/>
          </a:xfrm>
          <a:prstGeom prst="straightConnector1">
            <a:avLst/>
          </a:prstGeom>
          <a:ln w="6350" cap="flat" cmpd="sng" algn="ctr">
            <a:solidFill>
              <a:schemeClr val="accent2"/>
            </a:solidFill>
            <a:prstDash val="dash"/>
            <a:miter lim="800000"/>
            <a:tailEnd type="arrow" w="med" len="med"/>
          </a:ln>
        </p:spPr>
        <p:style>
          <a:lnRef idx="0">
            <a:schemeClr val="accent2"/>
          </a:lnRef>
          <a:fillRef idx="0">
            <a:srgbClr val="FFFFFF"/>
          </a:fillRef>
          <a:effectRef idx="0">
            <a:srgbClr val="FFFFFF"/>
          </a:effectRef>
          <a:fontRef idx="minor">
            <a:schemeClr val="tx1"/>
          </a:fontRef>
        </p:style>
      </p:cxnSp>
      <p:sp>
        <p:nvSpPr>
          <p:cNvPr id="247" name="Text Box 246"/>
          <p:cNvSpPr txBox="1"/>
          <p:nvPr/>
        </p:nvSpPr>
        <p:spPr>
          <a:xfrm>
            <a:off x="5595620" y="6427470"/>
            <a:ext cx="929005" cy="245110"/>
          </a:xfrm>
          <a:prstGeom prst="rect">
            <a:avLst/>
          </a:prstGeom>
          <a:noFill/>
        </p:spPr>
        <p:txBody>
          <a:bodyPr wrap="square" rtlCol="0">
            <a:spAutoFit/>
          </a:bodyPr>
          <a:p>
            <a:r>
              <a:rPr lang="en-US" sz="1000"/>
              <a:t>input buffer</a:t>
            </a:r>
            <a:endParaRPr lang="en-US" sz="1000"/>
          </a:p>
        </p:txBody>
      </p:sp>
      <p:cxnSp>
        <p:nvCxnSpPr>
          <p:cNvPr id="248" name="Straight Arrow Connector 247"/>
          <p:cNvCxnSpPr>
            <a:stCxn id="247" idx="0"/>
            <a:endCxn id="120" idx="2"/>
          </p:cNvCxnSpPr>
          <p:nvPr/>
        </p:nvCxnSpPr>
        <p:spPr>
          <a:xfrm flipH="1" flipV="1">
            <a:off x="5707380" y="6259195"/>
            <a:ext cx="353060" cy="168275"/>
          </a:xfrm>
          <a:prstGeom prst="straightConnector1">
            <a:avLst/>
          </a:prstGeom>
          <a:ln w="6350" cap="flat" cmpd="sng" algn="ctr">
            <a:solidFill>
              <a:schemeClr val="accent2"/>
            </a:solidFill>
            <a:prstDash val="dash"/>
            <a:miter lim="800000"/>
            <a:tailEnd type="arrow" w="med" len="med"/>
          </a:ln>
        </p:spPr>
        <p:style>
          <a:lnRef idx="0">
            <a:schemeClr val="accent2"/>
          </a:lnRef>
          <a:fillRef idx="0">
            <a:srgbClr val="FFFFFF"/>
          </a:fillRef>
          <a:effectRef idx="0">
            <a:srgbClr val="FFFFFF"/>
          </a:effectRef>
          <a:fontRef idx="minor">
            <a:schemeClr val="tx1"/>
          </a:fontRef>
        </p:style>
      </p:cxnSp>
      <p:cxnSp>
        <p:nvCxnSpPr>
          <p:cNvPr id="249" name="Straight Arrow Connector 248"/>
          <p:cNvCxnSpPr>
            <a:stCxn id="247" idx="0"/>
            <a:endCxn id="118" idx="2"/>
          </p:cNvCxnSpPr>
          <p:nvPr/>
        </p:nvCxnSpPr>
        <p:spPr>
          <a:xfrm flipV="1">
            <a:off x="6060440" y="6259195"/>
            <a:ext cx="254000" cy="168275"/>
          </a:xfrm>
          <a:prstGeom prst="straightConnector1">
            <a:avLst/>
          </a:prstGeom>
          <a:ln w="6350" cap="flat" cmpd="sng" algn="ctr">
            <a:solidFill>
              <a:schemeClr val="accent2"/>
            </a:solidFill>
            <a:prstDash val="dash"/>
            <a:miter lim="800000"/>
            <a:tailEnd type="arrow" w="med" len="med"/>
          </a:ln>
        </p:spPr>
        <p:style>
          <a:lnRef idx="0">
            <a:schemeClr val="accent2"/>
          </a:lnRef>
          <a:fillRef idx="0">
            <a:srgbClr val="FFFFFF"/>
          </a:fillRef>
          <a:effectRef idx="0">
            <a:srgbClr val="FFFFFF"/>
          </a:effectRef>
          <a:fontRef idx="minor">
            <a:schemeClr val="tx1"/>
          </a:fontRef>
        </p:style>
      </p:cxnSp>
      <p:sp>
        <p:nvSpPr>
          <p:cNvPr id="250" name="Text Box 249"/>
          <p:cNvSpPr txBox="1"/>
          <p:nvPr/>
        </p:nvSpPr>
        <p:spPr>
          <a:xfrm>
            <a:off x="3915410" y="6439535"/>
            <a:ext cx="929005" cy="245110"/>
          </a:xfrm>
          <a:prstGeom prst="rect">
            <a:avLst/>
          </a:prstGeom>
          <a:noFill/>
        </p:spPr>
        <p:txBody>
          <a:bodyPr wrap="square" rtlCol="0">
            <a:spAutoFit/>
          </a:bodyPr>
          <a:p>
            <a:r>
              <a:rPr lang="en-US" sz="1000"/>
              <a:t>output buffer</a:t>
            </a:r>
            <a:endParaRPr lang="en-US" sz="1000"/>
          </a:p>
        </p:txBody>
      </p:sp>
      <p:cxnSp>
        <p:nvCxnSpPr>
          <p:cNvPr id="251" name="Straight Arrow Connector 250"/>
          <p:cNvCxnSpPr>
            <a:stCxn id="250" idx="0"/>
            <a:endCxn id="138" idx="2"/>
          </p:cNvCxnSpPr>
          <p:nvPr/>
        </p:nvCxnSpPr>
        <p:spPr>
          <a:xfrm flipV="1">
            <a:off x="4380230" y="6255385"/>
            <a:ext cx="575945" cy="184150"/>
          </a:xfrm>
          <a:prstGeom prst="straightConnector1">
            <a:avLst/>
          </a:prstGeom>
          <a:ln w="6350" cap="flat" cmpd="sng" algn="ctr">
            <a:solidFill>
              <a:schemeClr val="accent2"/>
            </a:solidFill>
            <a:prstDash val="dash"/>
            <a:miter lim="800000"/>
            <a:tailEnd type="arrow" w="med" len="med"/>
          </a:ln>
        </p:spPr>
        <p:style>
          <a:lnRef idx="0">
            <a:schemeClr val="accent2"/>
          </a:lnRef>
          <a:fillRef idx="0">
            <a:srgbClr val="FFFFFF"/>
          </a:fillRef>
          <a:effectRef idx="0">
            <a:srgbClr val="FFFFFF"/>
          </a:effectRef>
          <a:fontRef idx="minor">
            <a:schemeClr val="tx1"/>
          </a:fontRef>
        </p:style>
      </p:cxnSp>
      <p:cxnSp>
        <p:nvCxnSpPr>
          <p:cNvPr id="252" name="Straight Arrow Connector 251"/>
          <p:cNvCxnSpPr>
            <a:stCxn id="250" idx="0"/>
            <a:endCxn id="201" idx="2"/>
          </p:cNvCxnSpPr>
          <p:nvPr/>
        </p:nvCxnSpPr>
        <p:spPr>
          <a:xfrm flipH="1" flipV="1">
            <a:off x="4062095" y="6255385"/>
            <a:ext cx="318135" cy="184150"/>
          </a:xfrm>
          <a:prstGeom prst="straightConnector1">
            <a:avLst/>
          </a:prstGeom>
          <a:ln w="6350" cap="flat" cmpd="sng" algn="ctr">
            <a:solidFill>
              <a:schemeClr val="accent2"/>
            </a:solidFill>
            <a:prstDash val="dash"/>
            <a:miter lim="800000"/>
            <a:tailEnd type="arrow" w="med" len="med"/>
          </a:ln>
        </p:spPr>
        <p:style>
          <a:lnRef idx="0">
            <a:schemeClr val="accent2"/>
          </a:lnRef>
          <a:fillRef idx="0">
            <a:srgbClr val="FFFFFF"/>
          </a:fillRef>
          <a:effectRef idx="0">
            <a:srgbClr val="FFFFFF"/>
          </a:effectRef>
          <a:fontRef idx="minor">
            <a:schemeClr val="tx1"/>
          </a:fontRef>
        </p:style>
      </p:cxnSp>
      <p:sp>
        <p:nvSpPr>
          <p:cNvPr id="253" name="Flowchart: Magnetic Disk 252"/>
          <p:cNvSpPr/>
          <p:nvPr/>
        </p:nvSpPr>
        <p:spPr>
          <a:xfrm>
            <a:off x="8394065" y="6473825"/>
            <a:ext cx="1026160" cy="226695"/>
          </a:xfrm>
          <a:prstGeom prst="flowChartMagneticDisk">
            <a:avLst/>
          </a:prstGeom>
          <a:ln>
            <a:solidFill>
              <a:schemeClr val="tx1"/>
            </a:solidFill>
            <a:prstDash val="sysDot"/>
          </a:ln>
        </p:spPr>
        <p:style>
          <a:lnRef idx="0">
            <a:srgbClr val="FFFFFF"/>
          </a:lnRef>
          <a:fillRef idx="1">
            <a:schemeClr val="accent6"/>
          </a:fillRef>
          <a:effectRef idx="0">
            <a:srgbClr val="FFFFFF"/>
          </a:effectRef>
          <a:fontRef idx="minor">
            <a:schemeClr val="lt1"/>
          </a:fontRef>
        </p:style>
        <p:txBody>
          <a:bodyPr rtlCol="0" anchor="ctr"/>
          <a:p>
            <a:pPr algn="ctr"/>
            <a:r>
              <a:rPr lang="en-US" sz="1000"/>
              <a:t>state backend</a:t>
            </a:r>
            <a:endParaRPr lang="en-US" sz="1000"/>
          </a:p>
        </p:txBody>
      </p:sp>
      <p:cxnSp>
        <p:nvCxnSpPr>
          <p:cNvPr id="254" name="Straight Arrow Connector 253"/>
          <p:cNvCxnSpPr>
            <a:stCxn id="102" idx="3"/>
            <a:endCxn id="253" idx="1"/>
          </p:cNvCxnSpPr>
          <p:nvPr/>
        </p:nvCxnSpPr>
        <p:spPr>
          <a:xfrm>
            <a:off x="7145020" y="6228715"/>
            <a:ext cx="1762125" cy="24511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55" name="Straight Arrow Connector 254"/>
          <p:cNvCxnSpPr>
            <a:stCxn id="115" idx="3"/>
          </p:cNvCxnSpPr>
          <p:nvPr/>
        </p:nvCxnSpPr>
        <p:spPr>
          <a:xfrm>
            <a:off x="7905115" y="5839460"/>
            <a:ext cx="957580" cy="643890"/>
          </a:xfrm>
          <a:prstGeom prst="straightConnector1">
            <a:avLst/>
          </a:prstGeom>
          <a:ln w="31750" cap="rnd">
            <a:solidFill>
              <a:schemeClr val="accent6"/>
            </a:solidFill>
            <a:prstDash val="sysDot"/>
            <a:round/>
            <a:tailEnd type="arrow" w="med" len="med"/>
          </a:ln>
        </p:spPr>
        <p:style>
          <a:lnRef idx="0">
            <a:srgbClr val="FFFFFF"/>
          </a:lnRef>
          <a:fillRef idx="0">
            <a:srgbClr val="FFFFFF"/>
          </a:fillRef>
          <a:effectRef idx="0">
            <a:srgbClr val="FFFFFF"/>
          </a:effectRef>
          <a:fontRef idx="minor">
            <a:schemeClr val="tx1"/>
          </a:fontRef>
        </p:style>
      </p:cxnSp>
      <p:cxnSp>
        <p:nvCxnSpPr>
          <p:cNvPr id="256" name="Straight Arrow Connector 255"/>
          <p:cNvCxnSpPr>
            <a:stCxn id="117" idx="3"/>
          </p:cNvCxnSpPr>
          <p:nvPr/>
        </p:nvCxnSpPr>
        <p:spPr>
          <a:xfrm>
            <a:off x="8505190" y="5839460"/>
            <a:ext cx="342265" cy="613410"/>
          </a:xfrm>
          <a:prstGeom prst="straightConnector1">
            <a:avLst/>
          </a:prstGeom>
          <a:ln w="31750" cap="rnd">
            <a:solidFill>
              <a:schemeClr val="accent6"/>
            </a:solidFill>
            <a:prstDash val="sysDot"/>
            <a:round/>
            <a:tailEnd type="arrow" w="med" len="med"/>
          </a:ln>
        </p:spPr>
        <p:style>
          <a:lnRef idx="0">
            <a:srgbClr val="FFFFFF"/>
          </a:lnRef>
          <a:fillRef idx="0">
            <a:srgbClr val="FFFFFF"/>
          </a:fillRef>
          <a:effectRef idx="0">
            <a:srgbClr val="FFFFFF"/>
          </a:effectRef>
          <a:fontRef idx="minor">
            <a:schemeClr val="tx1"/>
          </a:fontRef>
        </p:style>
      </p:cxnSp>
      <p:cxnSp>
        <p:nvCxnSpPr>
          <p:cNvPr id="257" name="Straight Arrow Connector 256"/>
          <p:cNvCxnSpPr>
            <a:stCxn id="138" idx="3"/>
          </p:cNvCxnSpPr>
          <p:nvPr/>
        </p:nvCxnSpPr>
        <p:spPr>
          <a:xfrm>
            <a:off x="5067300" y="6092825"/>
            <a:ext cx="3772535" cy="375285"/>
          </a:xfrm>
          <a:prstGeom prst="straightConnector1">
            <a:avLst/>
          </a:prstGeom>
          <a:ln w="31750" cap="rnd">
            <a:solidFill>
              <a:schemeClr val="accent6"/>
            </a:solidFill>
            <a:prstDash val="sysDot"/>
            <a:round/>
            <a:tailEnd type="arrow" w="med" len="med"/>
          </a:ln>
        </p:spPr>
        <p:style>
          <a:lnRef idx="0">
            <a:srgbClr val="FFFFFF"/>
          </a:lnRef>
          <a:fillRef idx="0">
            <a:srgbClr val="FFFFFF"/>
          </a:fillRef>
          <a:effectRef idx="0">
            <a:srgbClr val="FFFFFF"/>
          </a:effectRef>
          <a:fontRef idx="minor">
            <a:schemeClr val="tx1"/>
          </a:fontRef>
        </p:style>
      </p:cxnSp>
      <p:cxnSp>
        <p:nvCxnSpPr>
          <p:cNvPr id="258" name="Straight Arrow Connector 257"/>
          <p:cNvCxnSpPr>
            <a:stCxn id="118" idx="3"/>
          </p:cNvCxnSpPr>
          <p:nvPr/>
        </p:nvCxnSpPr>
        <p:spPr>
          <a:xfrm>
            <a:off x="6425565" y="6096635"/>
            <a:ext cx="2391410" cy="379095"/>
          </a:xfrm>
          <a:prstGeom prst="straightConnector1">
            <a:avLst/>
          </a:prstGeom>
          <a:ln w="31750" cap="rnd">
            <a:solidFill>
              <a:schemeClr val="accent6"/>
            </a:solidFill>
            <a:prstDash val="sysDot"/>
            <a:round/>
            <a:tailEnd type="arrow" w="med" len="med"/>
          </a:ln>
        </p:spPr>
        <p:style>
          <a:lnRef idx="0">
            <a:srgbClr val="FFFFFF"/>
          </a:lnRef>
          <a:fillRef idx="0">
            <a:srgbClr val="FFFFFF"/>
          </a:fillRef>
          <a:effectRef idx="0">
            <a:srgbClr val="FFFFFF"/>
          </a:effectRef>
          <a:fontRef idx="minor">
            <a:schemeClr val="tx1"/>
          </a:fontRef>
        </p:style>
      </p:cxnSp>
      <p:cxnSp>
        <p:nvCxnSpPr>
          <p:cNvPr id="259" name="Straight Arrow Connector 258"/>
          <p:cNvCxnSpPr>
            <a:stCxn id="107" idx="3"/>
          </p:cNvCxnSpPr>
          <p:nvPr/>
        </p:nvCxnSpPr>
        <p:spPr>
          <a:xfrm>
            <a:off x="5721350" y="5643880"/>
            <a:ext cx="3126105" cy="831850"/>
          </a:xfrm>
          <a:prstGeom prst="straightConnector1">
            <a:avLst/>
          </a:prstGeom>
          <a:ln w="31750" cap="rnd">
            <a:solidFill>
              <a:schemeClr val="accent6"/>
            </a:solidFill>
            <a:prstDash val="sysDot"/>
            <a:round/>
            <a:tailEnd type="arrow" w="med" len="med"/>
          </a:ln>
        </p:spPr>
        <p:style>
          <a:lnRef idx="0">
            <a:srgbClr val="FFFFFF"/>
          </a:lnRef>
          <a:fillRef idx="0">
            <a:srgbClr val="FFFFFF"/>
          </a:fillRef>
          <a:effectRef idx="0">
            <a:srgbClr val="FFFFFF"/>
          </a:effectRef>
          <a:fontRef idx="minor">
            <a:schemeClr val="tx1"/>
          </a:fontRef>
        </p:style>
      </p:cxnSp>
      <p:cxnSp>
        <p:nvCxnSpPr>
          <p:cNvPr id="260" name="Straight Arrow Connector 259"/>
          <p:cNvCxnSpPr>
            <a:stCxn id="106" idx="3"/>
          </p:cNvCxnSpPr>
          <p:nvPr/>
        </p:nvCxnSpPr>
        <p:spPr>
          <a:xfrm>
            <a:off x="6344920" y="5643880"/>
            <a:ext cx="2448560" cy="808990"/>
          </a:xfrm>
          <a:prstGeom prst="straightConnector1">
            <a:avLst/>
          </a:prstGeom>
          <a:ln w="31750" cap="rnd">
            <a:solidFill>
              <a:schemeClr val="accent6"/>
            </a:solidFill>
            <a:prstDash val="sysDot"/>
            <a:round/>
            <a:tailEnd type="arrow" w="med" len="med"/>
          </a:ln>
        </p:spPr>
        <p:style>
          <a:lnRef idx="0">
            <a:srgbClr val="FFFFFF"/>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1"/>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9"/>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0"/>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51"/>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52"/>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3"/>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4"/>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55"/>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56"/>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57"/>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58"/>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59"/>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60"/>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61"/>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62"/>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63"/>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64"/>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65"/>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67"/>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87"/>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88"/>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89"/>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95"/>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96"/>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97"/>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98"/>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99"/>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100"/>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101"/>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102"/>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103"/>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104"/>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105"/>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106"/>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107"/>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108"/>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109"/>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110"/>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111"/>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112"/>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113"/>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114"/>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115"/>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116"/>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117"/>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118"/>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119"/>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120"/>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130"/>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138"/>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200"/>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201"/>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202"/>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228"/>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233"/>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246"/>
                                        </p:tgtEl>
                                        <p:attrNameLst>
                                          <p:attrName>style.visibility</p:attrName>
                                        </p:attrNameLst>
                                      </p:cBhvr>
                                      <p:to>
                                        <p:strVal val="visible"/>
                                      </p:to>
                                    </p:set>
                                  </p:childTnLst>
                                </p:cTn>
                              </p:par>
                              <p:par>
                                <p:cTn id="213" presetID="1" presetClass="entr" presetSubtype="0" fill="hold" grpId="0" nodeType="withEffect">
                                  <p:stCondLst>
                                    <p:cond delay="0"/>
                                  </p:stCondLst>
                                  <p:childTnLst>
                                    <p:set>
                                      <p:cBhvr>
                                        <p:cTn id="214" dur="1" fill="hold">
                                          <p:stCondLst>
                                            <p:cond delay="0"/>
                                          </p:stCondLst>
                                        </p:cTn>
                                        <p:tgtEl>
                                          <p:spTgt spid="247"/>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248"/>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249"/>
                                        </p:tgtEl>
                                        <p:attrNameLst>
                                          <p:attrName>style.visibility</p:attrName>
                                        </p:attrNameLst>
                                      </p:cBhvr>
                                      <p:to>
                                        <p:strVal val="visible"/>
                                      </p:to>
                                    </p:set>
                                  </p:childTnLst>
                                </p:cTn>
                              </p:par>
                              <p:par>
                                <p:cTn id="219" presetID="1" presetClass="entr" presetSubtype="0" fill="hold" grpId="0" nodeType="withEffect">
                                  <p:stCondLst>
                                    <p:cond delay="0"/>
                                  </p:stCondLst>
                                  <p:childTnLst>
                                    <p:set>
                                      <p:cBhvr>
                                        <p:cTn id="220" dur="1" fill="hold">
                                          <p:stCondLst>
                                            <p:cond delay="0"/>
                                          </p:stCondLst>
                                        </p:cTn>
                                        <p:tgtEl>
                                          <p:spTgt spid="250"/>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251"/>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252"/>
                                        </p:tgtEl>
                                        <p:attrNameLst>
                                          <p:attrName>style.visibility</p:attrName>
                                        </p:attrNameLst>
                                      </p:cBhvr>
                                      <p:to>
                                        <p:strVal val="visible"/>
                                      </p:to>
                                    </p:set>
                                  </p:childTnLst>
                                </p:cTn>
                              </p:par>
                              <p:par>
                                <p:cTn id="225" presetID="1" presetClass="entr" presetSubtype="0" fill="hold" grpId="0" nodeType="withEffect">
                                  <p:stCondLst>
                                    <p:cond delay="0"/>
                                  </p:stCondLst>
                                  <p:childTnLst>
                                    <p:set>
                                      <p:cBhvr>
                                        <p:cTn id="226" dur="1" fill="hold">
                                          <p:stCondLst>
                                            <p:cond delay="0"/>
                                          </p:stCondLst>
                                        </p:cTn>
                                        <p:tgtEl>
                                          <p:spTgt spid="253"/>
                                        </p:tgtEl>
                                        <p:attrNameLst>
                                          <p:attrName>style.visibility</p:attrName>
                                        </p:attrNameLst>
                                      </p:cBhvr>
                                      <p:to>
                                        <p:strVal val="visible"/>
                                      </p:to>
                                    </p:set>
                                  </p:childTnLst>
                                </p:cTn>
                              </p:par>
                              <p:par>
                                <p:cTn id="227" presetID="1" presetClass="entr" presetSubtype="0" fill="hold" nodeType="withEffect">
                                  <p:stCondLst>
                                    <p:cond delay="0"/>
                                  </p:stCondLst>
                                  <p:childTnLst>
                                    <p:set>
                                      <p:cBhvr>
                                        <p:cTn id="228" dur="1" fill="hold">
                                          <p:stCondLst>
                                            <p:cond delay="0"/>
                                          </p:stCondLst>
                                        </p:cTn>
                                        <p:tgtEl>
                                          <p:spTgt spid="254"/>
                                        </p:tgtEl>
                                        <p:attrNameLst>
                                          <p:attrName>style.visibility</p:attrName>
                                        </p:attrNameLst>
                                      </p:cBhvr>
                                      <p:to>
                                        <p:strVal val="visible"/>
                                      </p:to>
                                    </p:set>
                                  </p:childTnLst>
                                </p:cTn>
                              </p:par>
                              <p:par>
                                <p:cTn id="229" presetID="1" presetClass="entr" presetSubtype="0" fill="hold" nodeType="withEffect">
                                  <p:stCondLst>
                                    <p:cond delay="0"/>
                                  </p:stCondLst>
                                  <p:childTnLst>
                                    <p:set>
                                      <p:cBhvr>
                                        <p:cTn id="230" dur="1" fill="hold">
                                          <p:stCondLst>
                                            <p:cond delay="0"/>
                                          </p:stCondLst>
                                        </p:cTn>
                                        <p:tgtEl>
                                          <p:spTgt spid="255"/>
                                        </p:tgtEl>
                                        <p:attrNameLst>
                                          <p:attrName>style.visibility</p:attrName>
                                        </p:attrNameLst>
                                      </p:cBhvr>
                                      <p:to>
                                        <p:strVal val="visible"/>
                                      </p:to>
                                    </p:set>
                                  </p:childTnLst>
                                </p:cTn>
                              </p:par>
                              <p:par>
                                <p:cTn id="231" presetID="1" presetClass="entr" presetSubtype="0" fill="hold" nodeType="withEffect">
                                  <p:stCondLst>
                                    <p:cond delay="0"/>
                                  </p:stCondLst>
                                  <p:childTnLst>
                                    <p:set>
                                      <p:cBhvr>
                                        <p:cTn id="232" dur="1" fill="hold">
                                          <p:stCondLst>
                                            <p:cond delay="0"/>
                                          </p:stCondLst>
                                        </p:cTn>
                                        <p:tgtEl>
                                          <p:spTgt spid="256"/>
                                        </p:tgtEl>
                                        <p:attrNameLst>
                                          <p:attrName>style.visibility</p:attrName>
                                        </p:attrNameLst>
                                      </p:cBhvr>
                                      <p:to>
                                        <p:strVal val="visible"/>
                                      </p:to>
                                    </p:set>
                                  </p:childTnLst>
                                </p:cTn>
                              </p:par>
                              <p:par>
                                <p:cTn id="233" presetID="1" presetClass="entr" presetSubtype="0" fill="hold" nodeType="withEffect">
                                  <p:stCondLst>
                                    <p:cond delay="0"/>
                                  </p:stCondLst>
                                  <p:childTnLst>
                                    <p:set>
                                      <p:cBhvr>
                                        <p:cTn id="234" dur="1" fill="hold">
                                          <p:stCondLst>
                                            <p:cond delay="0"/>
                                          </p:stCondLst>
                                        </p:cTn>
                                        <p:tgtEl>
                                          <p:spTgt spid="257"/>
                                        </p:tgtEl>
                                        <p:attrNameLst>
                                          <p:attrName>style.visibility</p:attrName>
                                        </p:attrNameLst>
                                      </p:cBhvr>
                                      <p:to>
                                        <p:strVal val="visible"/>
                                      </p:to>
                                    </p:set>
                                  </p:childTnLst>
                                </p:cTn>
                              </p:par>
                              <p:par>
                                <p:cTn id="235" presetID="1" presetClass="entr" presetSubtype="0" fill="hold" nodeType="withEffect">
                                  <p:stCondLst>
                                    <p:cond delay="0"/>
                                  </p:stCondLst>
                                  <p:childTnLst>
                                    <p:set>
                                      <p:cBhvr>
                                        <p:cTn id="236" dur="1" fill="hold">
                                          <p:stCondLst>
                                            <p:cond delay="0"/>
                                          </p:stCondLst>
                                        </p:cTn>
                                        <p:tgtEl>
                                          <p:spTgt spid="258"/>
                                        </p:tgtEl>
                                        <p:attrNameLst>
                                          <p:attrName>style.visibility</p:attrName>
                                        </p:attrNameLst>
                                      </p:cBhvr>
                                      <p:to>
                                        <p:strVal val="visible"/>
                                      </p:to>
                                    </p:set>
                                  </p:childTnLst>
                                </p:cTn>
                              </p:par>
                              <p:par>
                                <p:cTn id="237" presetID="1" presetClass="entr" presetSubtype="0" fill="hold" nodeType="withEffect">
                                  <p:stCondLst>
                                    <p:cond delay="0"/>
                                  </p:stCondLst>
                                  <p:childTnLst>
                                    <p:set>
                                      <p:cBhvr>
                                        <p:cTn id="238" dur="1" fill="hold">
                                          <p:stCondLst>
                                            <p:cond delay="0"/>
                                          </p:stCondLst>
                                        </p:cTn>
                                        <p:tgtEl>
                                          <p:spTgt spid="259"/>
                                        </p:tgtEl>
                                        <p:attrNameLst>
                                          <p:attrName>style.visibility</p:attrName>
                                        </p:attrNameLst>
                                      </p:cBhvr>
                                      <p:to>
                                        <p:strVal val="visible"/>
                                      </p:to>
                                    </p:set>
                                  </p:childTnLst>
                                </p:cTn>
                              </p:par>
                              <p:par>
                                <p:cTn id="239" presetID="1" presetClass="entr" presetSubtype="0" fill="hold" nodeType="withEffect">
                                  <p:stCondLst>
                                    <p:cond delay="0"/>
                                  </p:stCondLst>
                                  <p:childTnLst>
                                    <p:set>
                                      <p:cBhvr>
                                        <p:cTn id="240" dur="1" fill="hold">
                                          <p:stCondLst>
                                            <p:cond delay="0"/>
                                          </p:stCondLst>
                                        </p:cTn>
                                        <p:tgtEl>
                                          <p:spTgt spid="2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3" grpId="0" animBg="1"/>
      <p:bldP spid="6" grpId="0" animBg="1"/>
      <p:bldP spid="7" grpId="0" animBg="1"/>
      <p:bldP spid="19" grpId="0" animBg="1"/>
      <p:bldP spid="20" grpId="0" animBg="1"/>
      <p:bldP spid="21" grpId="0" animBg="1"/>
      <p:bldP spid="22" grpId="0" animBg="1"/>
      <p:bldP spid="23" grpId="0" animBg="1"/>
      <p:bldP spid="24" grpId="0" animBg="1"/>
      <p:bldP spid="25" grpId="0" animBg="1"/>
      <p:bldP spid="26" grpId="0"/>
      <p:bldP spid="2" grpId="0" animBg="1"/>
      <p:bldP spid="30" grpId="0" animBg="1"/>
      <p:bldP spid="31" grpId="0" animBg="1"/>
      <p:bldP spid="32" grpId="0" animBg="1"/>
      <p:bldP spid="33" grpId="0" animBg="1"/>
      <p:bldP spid="35" grpId="0" animBg="1"/>
      <p:bldP spid="36" grpId="0" animBg="1"/>
      <p:bldP spid="37" grpId="0" animBg="1"/>
      <p:bldP spid="38" grpId="0" animBg="1"/>
      <p:bldP spid="39" grpId="0" animBg="1"/>
      <p:bldP spid="40" grpId="0" animBg="1"/>
      <p:bldP spid="94" grpId="0"/>
      <p:bldP spid="5" grpId="0"/>
      <p:bldP spid="11" grpId="0"/>
      <p:bldP spid="14" grpId="0"/>
      <p:bldP spid="17" grpId="0" animBg="1"/>
      <p:bldP spid="18" grpId="0" animBg="1"/>
      <p:bldP spid="29" grpId="0" animBg="1"/>
      <p:bldP spid="41" grpId="0" animBg="1"/>
      <p:bldP spid="43" grpId="0" animBg="1"/>
      <p:bldP spid="44" grpId="0" animBg="1"/>
      <p:bldP spid="45" grpId="0" animBg="1"/>
      <p:bldP spid="46" grpId="0" animBg="1"/>
      <p:bldP spid="47" grpId="0" animBg="1"/>
      <p:bldP spid="48" grpId="0" animBg="1"/>
      <p:bldP spid="49" grpId="0" animBg="1"/>
      <p:bldP spid="50" grpId="0"/>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p:bldP spid="65" grpId="0"/>
      <p:bldP spid="88" grpId="0"/>
      <p:bldP spid="96" grpId="0"/>
      <p:bldP spid="99" grpId="0" animBg="1"/>
      <p:bldP spid="100" grpId="0" animBg="1"/>
      <p:bldP spid="101" grpId="0" animBg="1"/>
      <p:bldP spid="102" grpId="0" animBg="1"/>
      <p:bldP spid="104" grpId="0" animBg="1"/>
      <p:bldP spid="105" grpId="0" animBg="1"/>
      <p:bldP spid="106" grpId="0" animBg="1"/>
      <p:bldP spid="107" grpId="0" animBg="1"/>
      <p:bldP spid="108" grpId="0" animBg="1"/>
      <p:bldP spid="109" grpId="0" animBg="1"/>
      <p:bldP spid="110" grpId="0" animBg="1"/>
      <p:bldP spid="111" grpId="0"/>
      <p:bldP spid="114" grpId="0" animBg="1"/>
      <p:bldP spid="115" grpId="0" animBg="1"/>
      <p:bldP spid="116" grpId="0" animBg="1"/>
      <p:bldP spid="117" grpId="0" animBg="1"/>
      <p:bldP spid="118" grpId="0" animBg="1"/>
      <p:bldP spid="119" grpId="0" animBg="1"/>
      <p:bldP spid="120" grpId="0" animBg="1"/>
      <p:bldP spid="130" grpId="0" animBg="1"/>
      <p:bldP spid="138" grpId="0" animBg="1"/>
      <p:bldP spid="200" grpId="0" animBg="1"/>
      <p:bldP spid="201" grpId="0" animBg="1"/>
      <p:bldP spid="202" grpId="0"/>
      <p:bldP spid="228" grpId="0"/>
      <p:bldP spid="247" grpId="0"/>
      <p:bldP spid="250" grpId="0"/>
      <p:bldP spid="25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a:bodyPr>
          <a:p>
            <a:r>
              <a:rPr lang="en-US" sz="4000">
                <a:sym typeface="+mn-ea"/>
              </a:rPr>
              <a:t>Apache Flink Standalone Cluster Install</a:t>
            </a:r>
            <a:endParaRPr lang="en-US" sz="4000">
              <a:sym typeface="+mn-ea"/>
            </a:endParaRPr>
          </a:p>
        </p:txBody>
      </p:sp>
      <p:sp>
        <p:nvSpPr>
          <p:cNvPr id="10" name="Content Placeholder 8"/>
          <p:cNvSpPr>
            <a:spLocks noGrp="1"/>
          </p:cNvSpPr>
          <p:nvPr/>
        </p:nvSpPr>
        <p:spPr>
          <a:xfrm>
            <a:off x="919480" y="1628775"/>
            <a:ext cx="10367010" cy="4570095"/>
          </a:xfrm>
          <a:prstGeom prst="rect">
            <a:avLst/>
          </a:prstGeom>
          <a:noFill/>
          <a:ln w="9525">
            <a:noFill/>
          </a:ln>
        </p:spPr>
        <p:txBody>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charset="0"/>
              <a:buChar char="q"/>
            </a:pPr>
            <a:r>
              <a:rPr lang="en-US" sz="1800">
                <a:effectLst/>
              </a:rPr>
              <a:t>Hosts and roles:</a:t>
            </a:r>
            <a:endParaRPr lang="en-US" sz="1800">
              <a:effectLst/>
            </a:endParaRPr>
          </a:p>
          <a:p>
            <a:pPr lvl="1">
              <a:buFont typeface="Wingdings" panose="05000000000000000000" charset="0"/>
              <a:buChar char="§"/>
            </a:pPr>
            <a:r>
              <a:rPr lang="en-US" sz="1575">
                <a:effectLst/>
              </a:rPr>
              <a:t>192.168.88.151</a:t>
            </a:r>
            <a:endParaRPr lang="en-US" sz="1575">
              <a:effectLst/>
            </a:endParaRPr>
          </a:p>
          <a:p>
            <a:pPr lvl="2">
              <a:buFont typeface="Wingdings" panose="05000000000000000000" charset="0"/>
              <a:buChar char="§"/>
            </a:pPr>
            <a:r>
              <a:rPr lang="en-US" sz="1350">
                <a:effectLst/>
              </a:rPr>
              <a:t>JobManager</a:t>
            </a:r>
            <a:endParaRPr lang="en-US" sz="1350">
              <a:effectLst/>
            </a:endParaRPr>
          </a:p>
          <a:p>
            <a:pPr lvl="2">
              <a:buFont typeface="Wingdings" panose="05000000000000000000" charset="0"/>
              <a:buChar char="§"/>
            </a:pPr>
            <a:r>
              <a:rPr lang="en-US" sz="1350">
                <a:effectLst/>
              </a:rPr>
              <a:t>TaskManager</a:t>
            </a:r>
            <a:endParaRPr lang="en-US" sz="1350">
              <a:effectLst/>
            </a:endParaRPr>
          </a:p>
          <a:p>
            <a:pPr lvl="1">
              <a:buFont typeface="Wingdings" panose="05000000000000000000" charset="0"/>
              <a:buChar char="§"/>
            </a:pPr>
            <a:r>
              <a:rPr lang="en-US" sz="1575">
                <a:effectLst/>
                <a:sym typeface="+mn-ea"/>
              </a:rPr>
              <a:t>192.168.88.152</a:t>
            </a:r>
            <a:endParaRPr lang="en-US" sz="1575">
              <a:effectLst/>
              <a:sym typeface="+mn-ea"/>
            </a:endParaRPr>
          </a:p>
          <a:p>
            <a:pPr lvl="2">
              <a:buFont typeface="Wingdings" panose="05000000000000000000" charset="0"/>
              <a:buChar char="§"/>
            </a:pPr>
            <a:r>
              <a:rPr lang="en-US" sz="1350">
                <a:effectLst/>
                <a:sym typeface="+mn-ea"/>
              </a:rPr>
              <a:t>TaskManager</a:t>
            </a:r>
            <a:endParaRPr lang="en-US" sz="1350">
              <a:effectLst/>
              <a:sym typeface="+mn-ea"/>
            </a:endParaRPr>
          </a:p>
          <a:p>
            <a:pPr lvl="1">
              <a:buFont typeface="Wingdings" panose="05000000000000000000" charset="0"/>
              <a:buChar char="§"/>
            </a:pPr>
            <a:r>
              <a:rPr lang="en-US" sz="1575">
                <a:effectLst/>
                <a:sym typeface="+mn-ea"/>
              </a:rPr>
              <a:t>192.168.88.153</a:t>
            </a:r>
            <a:endParaRPr lang="en-US" sz="1575">
              <a:effectLst/>
              <a:sym typeface="+mn-ea"/>
            </a:endParaRPr>
          </a:p>
          <a:p>
            <a:pPr lvl="2">
              <a:buFont typeface="Wingdings" panose="05000000000000000000" charset="0"/>
              <a:buChar char="§"/>
            </a:pPr>
            <a:r>
              <a:rPr lang="en-US" sz="1350">
                <a:effectLst/>
              </a:rPr>
              <a:t>TaskManager</a:t>
            </a:r>
            <a:endParaRPr lang="en-US" sz="1350">
              <a:effectLst/>
            </a:endParaRPr>
          </a:p>
          <a:p>
            <a:pPr>
              <a:buFont typeface="Wingdings" panose="05000000000000000000" charset="0"/>
              <a:buChar char="q"/>
            </a:pPr>
            <a:r>
              <a:rPr lang="en-US" sz="1575">
                <a:effectLst/>
                <a:sym typeface="+mn-ea"/>
              </a:rPr>
              <a:t>Download apache flinke latest archive package</a:t>
            </a:r>
            <a:endParaRPr lang="en-US" sz="1575">
              <a:effectLst/>
              <a:sym typeface="+mn-ea"/>
            </a:endParaRPr>
          </a:p>
          <a:p>
            <a:pPr lvl="1">
              <a:buFont typeface="Wingdings" panose="05000000000000000000" charset="0"/>
              <a:buChar char="§"/>
            </a:pPr>
            <a:r>
              <a:rPr lang="en-US" sz="1375" i="1" u="sng">
                <a:effectLst/>
                <a:sym typeface="+mn-ea"/>
              </a:rPr>
              <a:t>wget https://dlcdn.apache.org/flink/flink-1.17.2/flink-1.17.2-bin-scala_2.12.tgz --no-check-certificate</a:t>
            </a:r>
            <a:endParaRPr lang="en-US" sz="1375" i="1" u="sng">
              <a:effectLst/>
              <a:sym typeface="+mn-ea"/>
            </a:endParaRPr>
          </a:p>
          <a:p>
            <a:pPr>
              <a:buFont typeface="Wingdings" panose="05000000000000000000" charset="0"/>
              <a:buChar char="q"/>
            </a:pPr>
            <a:r>
              <a:rPr lang="en-US" sz="1575">
                <a:effectLst/>
                <a:sym typeface="+mn-ea"/>
              </a:rPr>
              <a:t>Install Apache Flink into destination directory</a:t>
            </a:r>
            <a:endParaRPr lang="en-US" sz="1575">
              <a:effectLst/>
              <a:sym typeface="+mn-ea"/>
            </a:endParaRPr>
          </a:p>
          <a:p>
            <a:pPr lvl="1" algn="l">
              <a:buClrTx/>
              <a:buSzTx/>
              <a:buFont typeface="Wingdings" panose="05000000000000000000" charset="0"/>
              <a:buChar char="§"/>
            </a:pPr>
            <a:r>
              <a:rPr lang="en-US" sz="1375" i="1" u="sng">
                <a:effectLst/>
                <a:sym typeface="+mn-ea"/>
              </a:rPr>
              <a:t>sudo tar -xzvf </a:t>
            </a:r>
            <a:r>
              <a:rPr lang="en-US" sz="1375" i="1" u="sng">
                <a:effectLst/>
                <a:sym typeface="+mn-ea"/>
              </a:rPr>
              <a:t>flink-1.17.2-bin-scala_2.12.tgz</a:t>
            </a:r>
            <a:r>
              <a:rPr lang="en-US" sz="1375" i="1" u="sng">
                <a:effectLst/>
                <a:sym typeface="+mn-ea"/>
              </a:rPr>
              <a:t> -C /opt</a:t>
            </a:r>
            <a:endParaRPr lang="en-US" sz="1375">
              <a:effectLst/>
              <a:sym typeface="+mn-ea"/>
            </a:endParaRPr>
          </a:p>
          <a:p>
            <a:pPr>
              <a:buFont typeface="Wingdings" panose="05000000000000000000" charset="0"/>
              <a:buChar char="q"/>
            </a:pPr>
            <a:r>
              <a:rPr lang="en-US" sz="1575">
                <a:effectLst/>
                <a:sym typeface="+mn-ea"/>
              </a:rPr>
              <a:t>Create softlink</a:t>
            </a:r>
            <a:endParaRPr lang="en-US" sz="1575">
              <a:effectLst/>
              <a:sym typeface="+mn-ea"/>
            </a:endParaRPr>
          </a:p>
          <a:p>
            <a:pPr lvl="1" algn="l">
              <a:buClrTx/>
              <a:buSzTx/>
              <a:buFont typeface="Wingdings" panose="05000000000000000000" charset="0"/>
              <a:buChar char="§"/>
            </a:pPr>
            <a:r>
              <a:rPr lang="en-US" sz="1375" i="1" u="sng">
                <a:effectLst/>
                <a:sym typeface="+mn-ea"/>
              </a:rPr>
              <a:t>sudo ln -svnf flink-1.17.2 flink</a:t>
            </a:r>
            <a:endParaRPr lang="en-US" sz="1375">
              <a:effectLst/>
              <a:sym typeface="+mn-ea"/>
            </a:endParaRPr>
          </a:p>
          <a:p>
            <a:pPr>
              <a:buFont typeface="Wingdings" panose="05000000000000000000" charset="0"/>
              <a:buChar char="q"/>
            </a:pPr>
            <a:r>
              <a:rPr lang="en-US" sz="1575">
                <a:effectLst/>
                <a:sym typeface="+mn-ea"/>
              </a:rPr>
              <a:t>Change the group and owner</a:t>
            </a:r>
            <a:endParaRPr lang="en-US" sz="1575">
              <a:effectLst/>
              <a:sym typeface="+mn-ea"/>
            </a:endParaRPr>
          </a:p>
          <a:p>
            <a:pPr lvl="1" algn="l">
              <a:buClrTx/>
              <a:buSzTx/>
              <a:buFont typeface="Wingdings" panose="05000000000000000000" charset="0"/>
              <a:buChar char="§"/>
            </a:pPr>
            <a:r>
              <a:rPr lang="en-US" sz="1375" i="1" u="sng">
                <a:effectLst/>
                <a:sym typeface="+mn-ea"/>
              </a:rPr>
              <a:t>sudo chown -hR hadoop:hadoop flink-1.17.2 flink</a:t>
            </a:r>
            <a:endParaRPr lang="en-US" sz="1375" i="1" u="sng">
              <a:effectLst/>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pic>
        <p:nvPicPr>
          <p:cNvPr id="3" name="Content Placeholder 2"/>
          <p:cNvPicPr>
            <a:picLocks noChangeAspect="1"/>
          </p:cNvPicPr>
          <p:nvPr>
            <p:ph idx="1"/>
          </p:nvPr>
        </p:nvPicPr>
        <p:blipFill>
          <a:blip r:embed="rId2"/>
          <a:stretch>
            <a:fillRect/>
          </a:stretch>
        </p:blipFill>
        <p:spPr>
          <a:xfrm>
            <a:off x="3589020" y="2019300"/>
            <a:ext cx="7705090" cy="1409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8582025" cy="960755"/>
          </a:xfrm>
        </p:spPr>
        <p:txBody>
          <a:bodyPr>
            <a:normAutofit/>
          </a:bodyPr>
          <a:p>
            <a:r>
              <a:rPr lang="en-US" sz="4000">
                <a:sym typeface="+mn-ea"/>
              </a:rPr>
              <a:t>Savepoints</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35" name="Content Placeholder 34"/>
          <p:cNvSpPr/>
          <p:nvPr>
            <p:ph sz="half" idx="1"/>
          </p:nvPr>
        </p:nvSpPr>
        <p:spPr>
          <a:xfrm>
            <a:off x="838200" y="1537335"/>
            <a:ext cx="10720705" cy="2789555"/>
          </a:xfrm>
        </p:spPr>
        <p:txBody>
          <a:bodyPr>
            <a:normAutofit/>
          </a:bodyPr>
          <a:p>
            <a:pPr marL="342900" indent="-342900" algn="l" fontAlgn="base">
              <a:lnSpc>
                <a:spcPct val="100000"/>
              </a:lnSpc>
              <a:spcBef>
                <a:spcPts val="0"/>
              </a:spcBef>
              <a:buClrTx/>
              <a:buSzTx/>
              <a:buFont typeface="Wingdings" panose="05000000000000000000" charset="0"/>
              <a:buChar char="q"/>
            </a:pPr>
            <a:r>
              <a:rPr lang="en-US" sz="1800">
                <a:ea typeface="+mn-ea"/>
              </a:rPr>
              <a:t>Flink’s recovery algorithm is based on state checkpoints. Checkpoints are periodically taken and automatically discarded according to a configurable policy. Since the primary purpose of checkpoints is to provide a recovery mechanism in case of unexpected job failures.</a:t>
            </a:r>
            <a:endParaRPr lang="en-US" sz="1800">
              <a:ea typeface="+mn-ea"/>
            </a:endParaRPr>
          </a:p>
          <a:p>
            <a:pPr marL="342900" indent="-342900" algn="l" fontAlgn="base">
              <a:lnSpc>
                <a:spcPct val="100000"/>
              </a:lnSpc>
              <a:spcBef>
                <a:spcPts val="0"/>
              </a:spcBef>
              <a:buClrTx/>
              <a:buSzTx/>
              <a:buFont typeface="Wingdings" panose="05000000000000000000" charset="0"/>
              <a:buChar char="q"/>
            </a:pPr>
            <a:r>
              <a:rPr lang="en-US" sz="1800">
                <a:ea typeface="+mn-ea"/>
              </a:rPr>
              <a:t>One of Flink’s most valued and unique features are savepoints. In principle, savepoints are created using the same algorithm as checkpoints and hence are basically checkpoints with some additional metadata. Flink does not automatically take a savepoint, so a user (or external scheduler) has to explicitly trigger its creation. Flink also does not automatically clean up savepoints.</a:t>
            </a:r>
            <a:endParaRPr lang="en-US" sz="1800">
              <a:ea typeface="+mn-ea"/>
            </a:endParaRPr>
          </a:p>
          <a:p>
            <a:pPr marL="342900" indent="-342900" algn="l" fontAlgn="base">
              <a:lnSpc>
                <a:spcPct val="100000"/>
              </a:lnSpc>
              <a:spcBef>
                <a:spcPts val="0"/>
              </a:spcBef>
              <a:buClrTx/>
              <a:buSzTx/>
              <a:buFont typeface="Wingdings" panose="05000000000000000000" charset="0"/>
              <a:buChar char="q"/>
            </a:pPr>
            <a:r>
              <a:rPr lang="en-US" sz="1800">
                <a:ea typeface="+mn-ea"/>
              </a:rPr>
              <a:t>A Savepoint is a consistent image of the execution state of a streaming job, created via Flink’s checkpointing mechanism. You can use Savepoints to stop-and-resume, or upgrade your Flink application.</a:t>
            </a:r>
            <a:endParaRPr lang="en-US" sz="1800">
              <a:ea typeface="+mn-ea"/>
            </a:endParaRPr>
          </a:p>
        </p:txBody>
      </p:sp>
      <p:sp>
        <p:nvSpPr>
          <p:cNvPr id="2" name="Can 1"/>
          <p:cNvSpPr/>
          <p:nvPr/>
        </p:nvSpPr>
        <p:spPr>
          <a:xfrm>
            <a:off x="5850255" y="5984240"/>
            <a:ext cx="1460500" cy="653415"/>
          </a:xfrm>
          <a:prstGeom prst="can">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storage</a:t>
            </a:r>
            <a:endParaRPr lang="en-US"/>
          </a:p>
        </p:txBody>
      </p:sp>
      <p:sp>
        <p:nvSpPr>
          <p:cNvPr id="30" name="Oval 29"/>
          <p:cNvSpPr/>
          <p:nvPr/>
        </p:nvSpPr>
        <p:spPr>
          <a:xfrm>
            <a:off x="1560195" y="4676775"/>
            <a:ext cx="1170940" cy="78422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V1</a:t>
            </a:r>
            <a:endParaRPr lang="en-US"/>
          </a:p>
        </p:txBody>
      </p:sp>
      <p:sp>
        <p:nvSpPr>
          <p:cNvPr id="31" name="Rounded Rectangle 30"/>
          <p:cNvSpPr/>
          <p:nvPr/>
        </p:nvSpPr>
        <p:spPr>
          <a:xfrm>
            <a:off x="3444240" y="4676775"/>
            <a:ext cx="1268730" cy="79184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trigger</a:t>
            </a:r>
            <a:endParaRPr lang="en-US"/>
          </a:p>
          <a:p>
            <a:pPr algn="ctr"/>
            <a:r>
              <a:rPr lang="en-US"/>
              <a:t>savepoints</a:t>
            </a:r>
            <a:endParaRPr lang="en-US"/>
          </a:p>
        </p:txBody>
      </p:sp>
      <p:cxnSp>
        <p:nvCxnSpPr>
          <p:cNvPr id="32" name="Straight Arrow Connector 31"/>
          <p:cNvCxnSpPr>
            <a:stCxn id="30" idx="6"/>
            <a:endCxn id="31" idx="1"/>
          </p:cNvCxnSpPr>
          <p:nvPr/>
        </p:nvCxnSpPr>
        <p:spPr>
          <a:xfrm>
            <a:off x="2731135" y="5069205"/>
            <a:ext cx="713105" cy="381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3" name="Straight Arrow Connector 32"/>
          <p:cNvCxnSpPr>
            <a:stCxn id="31" idx="3"/>
            <a:endCxn id="2" idx="1"/>
          </p:cNvCxnSpPr>
          <p:nvPr/>
        </p:nvCxnSpPr>
        <p:spPr>
          <a:xfrm>
            <a:off x="4712970" y="5073015"/>
            <a:ext cx="1867535" cy="91122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36" name="Oval 35"/>
          <p:cNvSpPr/>
          <p:nvPr/>
        </p:nvSpPr>
        <p:spPr>
          <a:xfrm>
            <a:off x="5257800" y="4677410"/>
            <a:ext cx="1230630" cy="79121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stop</a:t>
            </a:r>
            <a:endParaRPr lang="en-US"/>
          </a:p>
        </p:txBody>
      </p:sp>
      <p:cxnSp>
        <p:nvCxnSpPr>
          <p:cNvPr id="37" name="Straight Arrow Connector 36"/>
          <p:cNvCxnSpPr>
            <a:endCxn id="36" idx="2"/>
          </p:cNvCxnSpPr>
          <p:nvPr/>
        </p:nvCxnSpPr>
        <p:spPr>
          <a:xfrm flipV="1">
            <a:off x="4719320" y="5073015"/>
            <a:ext cx="538480" cy="444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38" name="Oval 37"/>
          <p:cNvSpPr/>
          <p:nvPr/>
        </p:nvSpPr>
        <p:spPr>
          <a:xfrm>
            <a:off x="7160260" y="4662170"/>
            <a:ext cx="1230630" cy="79121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Start</a:t>
            </a:r>
            <a:endParaRPr lang="en-US"/>
          </a:p>
        </p:txBody>
      </p:sp>
      <p:sp>
        <p:nvSpPr>
          <p:cNvPr id="39" name="Oval 38"/>
          <p:cNvSpPr/>
          <p:nvPr/>
        </p:nvSpPr>
        <p:spPr>
          <a:xfrm>
            <a:off x="9062720" y="4646930"/>
            <a:ext cx="1230630" cy="79121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V2</a:t>
            </a:r>
            <a:endParaRPr lang="en-US"/>
          </a:p>
        </p:txBody>
      </p:sp>
      <p:cxnSp>
        <p:nvCxnSpPr>
          <p:cNvPr id="40" name="Straight Arrow Connector 39"/>
          <p:cNvCxnSpPr>
            <a:stCxn id="39" idx="4"/>
            <a:endCxn id="2" idx="1"/>
          </p:cNvCxnSpPr>
          <p:nvPr/>
        </p:nvCxnSpPr>
        <p:spPr>
          <a:xfrm flipH="1">
            <a:off x="6580505" y="5438140"/>
            <a:ext cx="3097530" cy="54610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41" name="Straight Arrow Connector 40"/>
          <p:cNvCxnSpPr>
            <a:stCxn id="36" idx="6"/>
            <a:endCxn id="38" idx="2"/>
          </p:cNvCxnSpPr>
          <p:nvPr/>
        </p:nvCxnSpPr>
        <p:spPr>
          <a:xfrm flipV="1">
            <a:off x="6488430" y="5057775"/>
            <a:ext cx="671830" cy="1524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42" name="Straight Arrow Connector 41"/>
          <p:cNvCxnSpPr>
            <a:stCxn id="38" idx="6"/>
            <a:endCxn id="39" idx="2"/>
          </p:cNvCxnSpPr>
          <p:nvPr/>
        </p:nvCxnSpPr>
        <p:spPr>
          <a:xfrm flipV="1">
            <a:off x="8390890" y="5042535"/>
            <a:ext cx="671830" cy="1524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fltVal val="0"/>
                                          </p:val>
                                        </p:tav>
                                        <p:tav tm="100000">
                                          <p:val>
                                            <p:strVal val="#ppt_h"/>
                                          </p:val>
                                        </p:tav>
                                      </p:tavLst>
                                    </p:anim>
                                    <p:animEffect transition="in" filter="fade">
                                      <p:cBhvr>
                                        <p:cTn id="21" dur="500"/>
                                        <p:tgtEl>
                                          <p:spTgt spid="2"/>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p:cTn id="24" dur="500" fill="hold"/>
                                        <p:tgtEl>
                                          <p:spTgt spid="30"/>
                                        </p:tgtEl>
                                        <p:attrNameLst>
                                          <p:attrName>ppt_w</p:attrName>
                                        </p:attrNameLst>
                                      </p:cBhvr>
                                      <p:tavLst>
                                        <p:tav tm="0">
                                          <p:val>
                                            <p:fltVal val="0"/>
                                          </p:val>
                                        </p:tav>
                                        <p:tav tm="100000">
                                          <p:val>
                                            <p:strVal val="#ppt_w"/>
                                          </p:val>
                                        </p:tav>
                                      </p:tavLst>
                                    </p:anim>
                                    <p:anim calcmode="lin" valueType="num">
                                      <p:cBhvr>
                                        <p:cTn id="25" dur="500" fill="hold"/>
                                        <p:tgtEl>
                                          <p:spTgt spid="30"/>
                                        </p:tgtEl>
                                        <p:attrNameLst>
                                          <p:attrName>ppt_h</p:attrName>
                                        </p:attrNameLst>
                                      </p:cBhvr>
                                      <p:tavLst>
                                        <p:tav tm="0">
                                          <p:val>
                                            <p:fltVal val="0"/>
                                          </p:val>
                                        </p:tav>
                                        <p:tav tm="100000">
                                          <p:val>
                                            <p:strVal val="#ppt_h"/>
                                          </p:val>
                                        </p:tav>
                                      </p:tavLst>
                                    </p:anim>
                                    <p:animEffect transition="in" filter="fade">
                                      <p:cBhvr>
                                        <p:cTn id="26" dur="500"/>
                                        <p:tgtEl>
                                          <p:spTgt spid="30"/>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anim calcmode="lin" valueType="num">
                                      <p:cBhvr>
                                        <p:cTn id="29" dur="500" fill="hold"/>
                                        <p:tgtEl>
                                          <p:spTgt spid="31"/>
                                        </p:tgtEl>
                                        <p:attrNameLst>
                                          <p:attrName>ppt_w</p:attrName>
                                        </p:attrNameLst>
                                      </p:cBhvr>
                                      <p:tavLst>
                                        <p:tav tm="0">
                                          <p:val>
                                            <p:fltVal val="0"/>
                                          </p:val>
                                        </p:tav>
                                        <p:tav tm="100000">
                                          <p:val>
                                            <p:strVal val="#ppt_w"/>
                                          </p:val>
                                        </p:tav>
                                      </p:tavLst>
                                    </p:anim>
                                    <p:anim calcmode="lin" valueType="num">
                                      <p:cBhvr>
                                        <p:cTn id="30" dur="500" fill="hold"/>
                                        <p:tgtEl>
                                          <p:spTgt spid="31"/>
                                        </p:tgtEl>
                                        <p:attrNameLst>
                                          <p:attrName>ppt_h</p:attrName>
                                        </p:attrNameLst>
                                      </p:cBhvr>
                                      <p:tavLst>
                                        <p:tav tm="0">
                                          <p:val>
                                            <p:fltVal val="0"/>
                                          </p:val>
                                        </p:tav>
                                        <p:tav tm="100000">
                                          <p:val>
                                            <p:strVal val="#ppt_h"/>
                                          </p:val>
                                        </p:tav>
                                      </p:tavLst>
                                    </p:anim>
                                    <p:animEffect transition="in" filter="fade">
                                      <p:cBhvr>
                                        <p:cTn id="31" dur="500"/>
                                        <p:tgtEl>
                                          <p:spTgt spid="31"/>
                                        </p:tgtEl>
                                      </p:cBhvr>
                                    </p:animEffect>
                                  </p:childTnLst>
                                </p:cTn>
                              </p:par>
                              <p:par>
                                <p:cTn id="32" presetID="53" presetClass="entr" presetSubtype="16"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anim calcmode="lin" valueType="num">
                                      <p:cBhvr>
                                        <p:cTn id="34" dur="500" fill="hold"/>
                                        <p:tgtEl>
                                          <p:spTgt spid="32"/>
                                        </p:tgtEl>
                                        <p:attrNameLst>
                                          <p:attrName>ppt_w</p:attrName>
                                        </p:attrNameLst>
                                      </p:cBhvr>
                                      <p:tavLst>
                                        <p:tav tm="0">
                                          <p:val>
                                            <p:fltVal val="0"/>
                                          </p:val>
                                        </p:tav>
                                        <p:tav tm="100000">
                                          <p:val>
                                            <p:strVal val="#ppt_w"/>
                                          </p:val>
                                        </p:tav>
                                      </p:tavLst>
                                    </p:anim>
                                    <p:anim calcmode="lin" valueType="num">
                                      <p:cBhvr>
                                        <p:cTn id="35" dur="500" fill="hold"/>
                                        <p:tgtEl>
                                          <p:spTgt spid="32"/>
                                        </p:tgtEl>
                                        <p:attrNameLst>
                                          <p:attrName>ppt_h</p:attrName>
                                        </p:attrNameLst>
                                      </p:cBhvr>
                                      <p:tavLst>
                                        <p:tav tm="0">
                                          <p:val>
                                            <p:fltVal val="0"/>
                                          </p:val>
                                        </p:tav>
                                        <p:tav tm="100000">
                                          <p:val>
                                            <p:strVal val="#ppt_h"/>
                                          </p:val>
                                        </p:tav>
                                      </p:tavLst>
                                    </p:anim>
                                    <p:animEffect transition="in" filter="fade">
                                      <p:cBhvr>
                                        <p:cTn id="36" dur="500"/>
                                        <p:tgtEl>
                                          <p:spTgt spid="32"/>
                                        </p:tgtEl>
                                      </p:cBhvr>
                                    </p:animEffect>
                                  </p:childTnLst>
                                </p:cTn>
                              </p:par>
                              <p:par>
                                <p:cTn id="37" presetID="53" presetClass="entr" presetSubtype="16"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anim calcmode="lin" valueType="num">
                                      <p:cBhvr>
                                        <p:cTn id="39" dur="500" fill="hold"/>
                                        <p:tgtEl>
                                          <p:spTgt spid="33"/>
                                        </p:tgtEl>
                                        <p:attrNameLst>
                                          <p:attrName>ppt_w</p:attrName>
                                        </p:attrNameLst>
                                      </p:cBhvr>
                                      <p:tavLst>
                                        <p:tav tm="0">
                                          <p:val>
                                            <p:fltVal val="0"/>
                                          </p:val>
                                        </p:tav>
                                        <p:tav tm="100000">
                                          <p:val>
                                            <p:strVal val="#ppt_w"/>
                                          </p:val>
                                        </p:tav>
                                      </p:tavLst>
                                    </p:anim>
                                    <p:anim calcmode="lin" valueType="num">
                                      <p:cBhvr>
                                        <p:cTn id="40" dur="500" fill="hold"/>
                                        <p:tgtEl>
                                          <p:spTgt spid="33"/>
                                        </p:tgtEl>
                                        <p:attrNameLst>
                                          <p:attrName>ppt_h</p:attrName>
                                        </p:attrNameLst>
                                      </p:cBhvr>
                                      <p:tavLst>
                                        <p:tav tm="0">
                                          <p:val>
                                            <p:fltVal val="0"/>
                                          </p:val>
                                        </p:tav>
                                        <p:tav tm="100000">
                                          <p:val>
                                            <p:strVal val="#ppt_h"/>
                                          </p:val>
                                        </p:tav>
                                      </p:tavLst>
                                    </p:anim>
                                    <p:animEffect transition="in" filter="fade">
                                      <p:cBhvr>
                                        <p:cTn id="41" dur="500"/>
                                        <p:tgtEl>
                                          <p:spTgt spid="33"/>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anim calcmode="lin" valueType="num">
                                      <p:cBhvr>
                                        <p:cTn id="44" dur="500" fill="hold"/>
                                        <p:tgtEl>
                                          <p:spTgt spid="36"/>
                                        </p:tgtEl>
                                        <p:attrNameLst>
                                          <p:attrName>ppt_w</p:attrName>
                                        </p:attrNameLst>
                                      </p:cBhvr>
                                      <p:tavLst>
                                        <p:tav tm="0">
                                          <p:val>
                                            <p:fltVal val="0"/>
                                          </p:val>
                                        </p:tav>
                                        <p:tav tm="100000">
                                          <p:val>
                                            <p:strVal val="#ppt_w"/>
                                          </p:val>
                                        </p:tav>
                                      </p:tavLst>
                                    </p:anim>
                                    <p:anim calcmode="lin" valueType="num">
                                      <p:cBhvr>
                                        <p:cTn id="45" dur="500" fill="hold"/>
                                        <p:tgtEl>
                                          <p:spTgt spid="36"/>
                                        </p:tgtEl>
                                        <p:attrNameLst>
                                          <p:attrName>ppt_h</p:attrName>
                                        </p:attrNameLst>
                                      </p:cBhvr>
                                      <p:tavLst>
                                        <p:tav tm="0">
                                          <p:val>
                                            <p:fltVal val="0"/>
                                          </p:val>
                                        </p:tav>
                                        <p:tav tm="100000">
                                          <p:val>
                                            <p:strVal val="#ppt_h"/>
                                          </p:val>
                                        </p:tav>
                                      </p:tavLst>
                                    </p:anim>
                                    <p:animEffect transition="in" filter="fade">
                                      <p:cBhvr>
                                        <p:cTn id="46" dur="500"/>
                                        <p:tgtEl>
                                          <p:spTgt spid="36"/>
                                        </p:tgtEl>
                                      </p:cBhvr>
                                    </p:animEffect>
                                  </p:childTnLst>
                                </p:cTn>
                              </p:par>
                              <p:par>
                                <p:cTn id="47" presetID="53" presetClass="entr" presetSubtype="16"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anim calcmode="lin" valueType="num">
                                      <p:cBhvr>
                                        <p:cTn id="49" dur="500" fill="hold"/>
                                        <p:tgtEl>
                                          <p:spTgt spid="37"/>
                                        </p:tgtEl>
                                        <p:attrNameLst>
                                          <p:attrName>ppt_w</p:attrName>
                                        </p:attrNameLst>
                                      </p:cBhvr>
                                      <p:tavLst>
                                        <p:tav tm="0">
                                          <p:val>
                                            <p:fltVal val="0"/>
                                          </p:val>
                                        </p:tav>
                                        <p:tav tm="100000">
                                          <p:val>
                                            <p:strVal val="#ppt_w"/>
                                          </p:val>
                                        </p:tav>
                                      </p:tavLst>
                                    </p:anim>
                                    <p:anim calcmode="lin" valueType="num">
                                      <p:cBhvr>
                                        <p:cTn id="50" dur="500" fill="hold"/>
                                        <p:tgtEl>
                                          <p:spTgt spid="37"/>
                                        </p:tgtEl>
                                        <p:attrNameLst>
                                          <p:attrName>ppt_h</p:attrName>
                                        </p:attrNameLst>
                                      </p:cBhvr>
                                      <p:tavLst>
                                        <p:tav tm="0">
                                          <p:val>
                                            <p:fltVal val="0"/>
                                          </p:val>
                                        </p:tav>
                                        <p:tav tm="100000">
                                          <p:val>
                                            <p:strVal val="#ppt_h"/>
                                          </p:val>
                                        </p:tav>
                                      </p:tavLst>
                                    </p:anim>
                                    <p:animEffect transition="in" filter="fade">
                                      <p:cBhvr>
                                        <p:cTn id="51" dur="500"/>
                                        <p:tgtEl>
                                          <p:spTgt spid="37"/>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38"/>
                                        </p:tgtEl>
                                        <p:attrNameLst>
                                          <p:attrName>style.visibility</p:attrName>
                                        </p:attrNameLst>
                                      </p:cBhvr>
                                      <p:to>
                                        <p:strVal val="visible"/>
                                      </p:to>
                                    </p:set>
                                    <p:anim calcmode="lin" valueType="num">
                                      <p:cBhvr>
                                        <p:cTn id="54" dur="500" fill="hold"/>
                                        <p:tgtEl>
                                          <p:spTgt spid="38"/>
                                        </p:tgtEl>
                                        <p:attrNameLst>
                                          <p:attrName>ppt_w</p:attrName>
                                        </p:attrNameLst>
                                      </p:cBhvr>
                                      <p:tavLst>
                                        <p:tav tm="0">
                                          <p:val>
                                            <p:fltVal val="0"/>
                                          </p:val>
                                        </p:tav>
                                        <p:tav tm="100000">
                                          <p:val>
                                            <p:strVal val="#ppt_w"/>
                                          </p:val>
                                        </p:tav>
                                      </p:tavLst>
                                    </p:anim>
                                    <p:anim calcmode="lin" valueType="num">
                                      <p:cBhvr>
                                        <p:cTn id="55" dur="500" fill="hold"/>
                                        <p:tgtEl>
                                          <p:spTgt spid="38"/>
                                        </p:tgtEl>
                                        <p:attrNameLst>
                                          <p:attrName>ppt_h</p:attrName>
                                        </p:attrNameLst>
                                      </p:cBhvr>
                                      <p:tavLst>
                                        <p:tav tm="0">
                                          <p:val>
                                            <p:fltVal val="0"/>
                                          </p:val>
                                        </p:tav>
                                        <p:tav tm="100000">
                                          <p:val>
                                            <p:strVal val="#ppt_h"/>
                                          </p:val>
                                        </p:tav>
                                      </p:tavLst>
                                    </p:anim>
                                    <p:animEffect transition="in" filter="fade">
                                      <p:cBhvr>
                                        <p:cTn id="56" dur="500"/>
                                        <p:tgtEl>
                                          <p:spTgt spid="38"/>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 calcmode="lin" valueType="num">
                                      <p:cBhvr>
                                        <p:cTn id="59" dur="500" fill="hold"/>
                                        <p:tgtEl>
                                          <p:spTgt spid="39"/>
                                        </p:tgtEl>
                                        <p:attrNameLst>
                                          <p:attrName>ppt_w</p:attrName>
                                        </p:attrNameLst>
                                      </p:cBhvr>
                                      <p:tavLst>
                                        <p:tav tm="0">
                                          <p:val>
                                            <p:fltVal val="0"/>
                                          </p:val>
                                        </p:tav>
                                        <p:tav tm="100000">
                                          <p:val>
                                            <p:strVal val="#ppt_w"/>
                                          </p:val>
                                        </p:tav>
                                      </p:tavLst>
                                    </p:anim>
                                    <p:anim calcmode="lin" valueType="num">
                                      <p:cBhvr>
                                        <p:cTn id="60" dur="500" fill="hold"/>
                                        <p:tgtEl>
                                          <p:spTgt spid="39"/>
                                        </p:tgtEl>
                                        <p:attrNameLst>
                                          <p:attrName>ppt_h</p:attrName>
                                        </p:attrNameLst>
                                      </p:cBhvr>
                                      <p:tavLst>
                                        <p:tav tm="0">
                                          <p:val>
                                            <p:fltVal val="0"/>
                                          </p:val>
                                        </p:tav>
                                        <p:tav tm="100000">
                                          <p:val>
                                            <p:strVal val="#ppt_h"/>
                                          </p:val>
                                        </p:tav>
                                      </p:tavLst>
                                    </p:anim>
                                    <p:animEffect transition="in" filter="fade">
                                      <p:cBhvr>
                                        <p:cTn id="61" dur="500"/>
                                        <p:tgtEl>
                                          <p:spTgt spid="39"/>
                                        </p:tgtEl>
                                      </p:cBhvr>
                                    </p:animEffect>
                                  </p:childTnLst>
                                </p:cTn>
                              </p:par>
                              <p:par>
                                <p:cTn id="62" presetID="53" presetClass="entr" presetSubtype="16" fill="hold" nodeType="withEffect">
                                  <p:stCondLst>
                                    <p:cond delay="0"/>
                                  </p:stCondLst>
                                  <p:childTnLst>
                                    <p:set>
                                      <p:cBhvr>
                                        <p:cTn id="63" dur="1" fill="hold">
                                          <p:stCondLst>
                                            <p:cond delay="0"/>
                                          </p:stCondLst>
                                        </p:cTn>
                                        <p:tgtEl>
                                          <p:spTgt spid="40"/>
                                        </p:tgtEl>
                                        <p:attrNameLst>
                                          <p:attrName>style.visibility</p:attrName>
                                        </p:attrNameLst>
                                      </p:cBhvr>
                                      <p:to>
                                        <p:strVal val="visible"/>
                                      </p:to>
                                    </p:set>
                                    <p:anim calcmode="lin" valueType="num">
                                      <p:cBhvr>
                                        <p:cTn id="64" dur="500" fill="hold"/>
                                        <p:tgtEl>
                                          <p:spTgt spid="40"/>
                                        </p:tgtEl>
                                        <p:attrNameLst>
                                          <p:attrName>ppt_w</p:attrName>
                                        </p:attrNameLst>
                                      </p:cBhvr>
                                      <p:tavLst>
                                        <p:tav tm="0">
                                          <p:val>
                                            <p:fltVal val="0"/>
                                          </p:val>
                                        </p:tav>
                                        <p:tav tm="100000">
                                          <p:val>
                                            <p:strVal val="#ppt_w"/>
                                          </p:val>
                                        </p:tav>
                                      </p:tavLst>
                                    </p:anim>
                                    <p:anim calcmode="lin" valueType="num">
                                      <p:cBhvr>
                                        <p:cTn id="65" dur="500" fill="hold"/>
                                        <p:tgtEl>
                                          <p:spTgt spid="40"/>
                                        </p:tgtEl>
                                        <p:attrNameLst>
                                          <p:attrName>ppt_h</p:attrName>
                                        </p:attrNameLst>
                                      </p:cBhvr>
                                      <p:tavLst>
                                        <p:tav tm="0">
                                          <p:val>
                                            <p:fltVal val="0"/>
                                          </p:val>
                                        </p:tav>
                                        <p:tav tm="100000">
                                          <p:val>
                                            <p:strVal val="#ppt_h"/>
                                          </p:val>
                                        </p:tav>
                                      </p:tavLst>
                                    </p:anim>
                                    <p:animEffect transition="in" filter="fade">
                                      <p:cBhvr>
                                        <p:cTn id="66" dur="500"/>
                                        <p:tgtEl>
                                          <p:spTgt spid="40"/>
                                        </p:tgtEl>
                                      </p:cBhvr>
                                    </p:animEffect>
                                  </p:childTnLst>
                                </p:cTn>
                              </p:par>
                              <p:par>
                                <p:cTn id="67" presetID="53" presetClass="entr" presetSubtype="16" fill="hold" nodeType="withEffect">
                                  <p:stCondLst>
                                    <p:cond delay="0"/>
                                  </p:stCondLst>
                                  <p:childTnLst>
                                    <p:set>
                                      <p:cBhvr>
                                        <p:cTn id="68" dur="1" fill="hold">
                                          <p:stCondLst>
                                            <p:cond delay="0"/>
                                          </p:stCondLst>
                                        </p:cTn>
                                        <p:tgtEl>
                                          <p:spTgt spid="41"/>
                                        </p:tgtEl>
                                        <p:attrNameLst>
                                          <p:attrName>style.visibility</p:attrName>
                                        </p:attrNameLst>
                                      </p:cBhvr>
                                      <p:to>
                                        <p:strVal val="visible"/>
                                      </p:to>
                                    </p:set>
                                    <p:anim calcmode="lin" valueType="num">
                                      <p:cBhvr>
                                        <p:cTn id="69" dur="500" fill="hold"/>
                                        <p:tgtEl>
                                          <p:spTgt spid="41"/>
                                        </p:tgtEl>
                                        <p:attrNameLst>
                                          <p:attrName>ppt_w</p:attrName>
                                        </p:attrNameLst>
                                      </p:cBhvr>
                                      <p:tavLst>
                                        <p:tav tm="0">
                                          <p:val>
                                            <p:fltVal val="0"/>
                                          </p:val>
                                        </p:tav>
                                        <p:tav tm="100000">
                                          <p:val>
                                            <p:strVal val="#ppt_w"/>
                                          </p:val>
                                        </p:tav>
                                      </p:tavLst>
                                    </p:anim>
                                    <p:anim calcmode="lin" valueType="num">
                                      <p:cBhvr>
                                        <p:cTn id="70" dur="500" fill="hold"/>
                                        <p:tgtEl>
                                          <p:spTgt spid="41"/>
                                        </p:tgtEl>
                                        <p:attrNameLst>
                                          <p:attrName>ppt_h</p:attrName>
                                        </p:attrNameLst>
                                      </p:cBhvr>
                                      <p:tavLst>
                                        <p:tav tm="0">
                                          <p:val>
                                            <p:fltVal val="0"/>
                                          </p:val>
                                        </p:tav>
                                        <p:tav tm="100000">
                                          <p:val>
                                            <p:strVal val="#ppt_h"/>
                                          </p:val>
                                        </p:tav>
                                      </p:tavLst>
                                    </p:anim>
                                    <p:animEffect transition="in" filter="fade">
                                      <p:cBhvr>
                                        <p:cTn id="71" dur="500"/>
                                        <p:tgtEl>
                                          <p:spTgt spid="41"/>
                                        </p:tgtEl>
                                      </p:cBhvr>
                                    </p:animEffect>
                                  </p:childTnLst>
                                </p:cTn>
                              </p:par>
                              <p:par>
                                <p:cTn id="72" presetID="53" presetClass="entr" presetSubtype="16" fill="hold" nodeType="withEffect">
                                  <p:stCondLst>
                                    <p:cond delay="0"/>
                                  </p:stCondLst>
                                  <p:childTnLst>
                                    <p:set>
                                      <p:cBhvr>
                                        <p:cTn id="73" dur="1" fill="hold">
                                          <p:stCondLst>
                                            <p:cond delay="0"/>
                                          </p:stCondLst>
                                        </p:cTn>
                                        <p:tgtEl>
                                          <p:spTgt spid="42"/>
                                        </p:tgtEl>
                                        <p:attrNameLst>
                                          <p:attrName>style.visibility</p:attrName>
                                        </p:attrNameLst>
                                      </p:cBhvr>
                                      <p:to>
                                        <p:strVal val="visible"/>
                                      </p:to>
                                    </p:set>
                                    <p:anim calcmode="lin" valueType="num">
                                      <p:cBhvr>
                                        <p:cTn id="74" dur="500" fill="hold"/>
                                        <p:tgtEl>
                                          <p:spTgt spid="42"/>
                                        </p:tgtEl>
                                        <p:attrNameLst>
                                          <p:attrName>ppt_w</p:attrName>
                                        </p:attrNameLst>
                                      </p:cBhvr>
                                      <p:tavLst>
                                        <p:tav tm="0">
                                          <p:val>
                                            <p:fltVal val="0"/>
                                          </p:val>
                                        </p:tav>
                                        <p:tav tm="100000">
                                          <p:val>
                                            <p:strVal val="#ppt_w"/>
                                          </p:val>
                                        </p:tav>
                                      </p:tavLst>
                                    </p:anim>
                                    <p:anim calcmode="lin" valueType="num">
                                      <p:cBhvr>
                                        <p:cTn id="75" dur="500" fill="hold"/>
                                        <p:tgtEl>
                                          <p:spTgt spid="42"/>
                                        </p:tgtEl>
                                        <p:attrNameLst>
                                          <p:attrName>ppt_h</p:attrName>
                                        </p:attrNameLst>
                                      </p:cBhvr>
                                      <p:tavLst>
                                        <p:tav tm="0">
                                          <p:val>
                                            <p:fltVal val="0"/>
                                          </p:val>
                                        </p:tav>
                                        <p:tav tm="100000">
                                          <p:val>
                                            <p:strVal val="#ppt_h"/>
                                          </p:val>
                                        </p:tav>
                                      </p:tavLst>
                                    </p:anim>
                                    <p:animEffect transition="in" filter="fade">
                                      <p:cBhvr>
                                        <p:cTn id="7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P spid="31" grpId="0" animBg="1"/>
      <p:bldP spid="36" grpId="0" animBg="1"/>
      <p:bldP spid="38" grpId="0" animBg="1"/>
      <p:bldP spid="39"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fontScale="90000"/>
          </a:bodyPr>
          <a:p>
            <a:r>
              <a:rPr lang="en-US" sz="4000">
                <a:sym typeface="+mn-ea"/>
              </a:rPr>
              <a:t>Restoring an application from a savepoint</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35" name="Content Placeholder 34"/>
          <p:cNvSpPr/>
          <p:nvPr>
            <p:ph sz="half" idx="1"/>
          </p:nvPr>
        </p:nvSpPr>
        <p:spPr>
          <a:xfrm>
            <a:off x="8672195" y="1691005"/>
            <a:ext cx="3112135" cy="4727575"/>
          </a:xfrm>
        </p:spPr>
        <p:txBody>
          <a:bodyPr>
            <a:noAutofit/>
          </a:bodyPr>
          <a:p>
            <a:pPr marL="342900" indent="-342900" algn="l" fontAlgn="base">
              <a:lnSpc>
                <a:spcPct val="100000"/>
              </a:lnSpc>
              <a:spcBef>
                <a:spcPts val="0"/>
              </a:spcBef>
              <a:buClrTx/>
              <a:buSzTx/>
              <a:buFont typeface="Wingdings" panose="05000000000000000000" charset="0"/>
              <a:buChar char="q"/>
            </a:pPr>
            <a:r>
              <a:rPr lang="en-US" sz="1200">
                <a:ea typeface="+mn-ea"/>
              </a:rPr>
              <a:t>An application consists of multiple operators. Each operator can define one or more keyed and operator states. Operators are executed in parallel by one or more operator tasks. Hence, a typical application consists of multiple states that are distributed across multiple operator tasks that can run on different TaskManager processes.</a:t>
            </a:r>
            <a:endParaRPr lang="en-US" sz="1200">
              <a:ea typeface="+mn-ea"/>
            </a:endParaRPr>
          </a:p>
          <a:p>
            <a:pPr marL="342900" indent="-342900" algn="l" fontAlgn="base">
              <a:lnSpc>
                <a:spcPct val="100000"/>
              </a:lnSpc>
              <a:spcBef>
                <a:spcPts val="0"/>
              </a:spcBef>
              <a:buClrTx/>
              <a:buSzTx/>
              <a:buFont typeface="Wingdings" panose="05000000000000000000" charset="0"/>
              <a:buChar char="q"/>
            </a:pPr>
            <a:r>
              <a:rPr lang="en-US" sz="1200">
                <a:ea typeface="+mn-ea"/>
              </a:rPr>
              <a:t>The state copies in the savepoint are organized by an operator identifier and a state name. The operator identifier and state name are required to be able to map the state data of a savepoint to the states of the operators of a starting application. When an application is started from a savepoint, Flink redistributes the savepoint data to the tasks of the corresponding operators.</a:t>
            </a:r>
            <a:endParaRPr lang="en-US" sz="1200">
              <a:ea typeface="+mn-ea"/>
            </a:endParaRPr>
          </a:p>
          <a:p>
            <a:pPr marL="342900" indent="-342900" algn="l" fontAlgn="base">
              <a:lnSpc>
                <a:spcPct val="100000"/>
              </a:lnSpc>
              <a:spcBef>
                <a:spcPts val="0"/>
              </a:spcBef>
              <a:buClrTx/>
              <a:buSzTx/>
              <a:buFont typeface="Wingdings" panose="05000000000000000000" charset="0"/>
              <a:buChar char="q"/>
            </a:pPr>
            <a:r>
              <a:rPr lang="en-US" sz="1200">
                <a:ea typeface="+mn-ea"/>
              </a:rPr>
              <a:t>The savepoint does not contain information about operator tasks. That is because the number of tasks might change when an application is started with different parallelism.</a:t>
            </a:r>
            <a:endParaRPr lang="en-US" sz="1200">
              <a:ea typeface="+mn-ea"/>
            </a:endParaRPr>
          </a:p>
        </p:txBody>
      </p:sp>
      <p:pic>
        <p:nvPicPr>
          <p:cNvPr id="3" name="Content Placeholder 2"/>
          <p:cNvPicPr>
            <a:picLocks noChangeAspect="1"/>
          </p:cNvPicPr>
          <p:nvPr>
            <p:ph sz="half" idx="2"/>
          </p:nvPr>
        </p:nvPicPr>
        <p:blipFill>
          <a:blip r:embed="rId2"/>
          <a:stretch>
            <a:fillRect/>
          </a:stretch>
        </p:blipFill>
        <p:spPr>
          <a:xfrm>
            <a:off x="499110" y="1783715"/>
            <a:ext cx="7838440" cy="43408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5">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8582025" cy="960755"/>
          </a:xfrm>
        </p:spPr>
        <p:txBody>
          <a:bodyPr>
            <a:normAutofit/>
          </a:bodyPr>
          <a:p>
            <a:r>
              <a:rPr lang="en-US" sz="4000">
                <a:sym typeface="+mn-ea"/>
              </a:rPr>
              <a:t>Apply savepoints</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35" name="Content Placeholder 34"/>
          <p:cNvSpPr/>
          <p:nvPr>
            <p:ph sz="half" idx="1"/>
          </p:nvPr>
        </p:nvSpPr>
        <p:spPr>
          <a:xfrm>
            <a:off x="838200" y="1537335"/>
            <a:ext cx="10720705" cy="2543810"/>
          </a:xfrm>
        </p:spPr>
        <p:txBody>
          <a:bodyPr>
            <a:normAutofit/>
          </a:bodyPr>
          <a:p>
            <a:pPr marL="342900" indent="-342900" algn="l" fontAlgn="base">
              <a:lnSpc>
                <a:spcPct val="100000"/>
              </a:lnSpc>
              <a:spcBef>
                <a:spcPts val="0"/>
              </a:spcBef>
              <a:buClrTx/>
              <a:buSzTx/>
              <a:buFont typeface="Wingdings" panose="05000000000000000000" charset="0"/>
              <a:buChar char="q"/>
            </a:pPr>
            <a:r>
              <a:rPr lang="en-US" sz="1800">
                <a:ea typeface="+mn-ea"/>
              </a:rPr>
              <a:t>Trigger a yarn savepoints</a:t>
            </a:r>
            <a:endParaRPr lang="en-US" sz="1800">
              <a:ea typeface="+mn-ea"/>
            </a:endParaRPr>
          </a:p>
          <a:p>
            <a:pPr lvl="1" algn="l" fontAlgn="base">
              <a:lnSpc>
                <a:spcPct val="100000"/>
              </a:lnSpc>
              <a:spcBef>
                <a:spcPts val="0"/>
              </a:spcBef>
              <a:buClrTx/>
              <a:buSzTx/>
              <a:buFont typeface="Wingdings" panose="05000000000000000000" charset="0"/>
              <a:buChar char="ü"/>
            </a:pPr>
            <a:r>
              <a:rPr lang="en-US" sz="1540">
                <a:ea typeface="+mn-ea"/>
              </a:rPr>
              <a:t>bin/flink savepoint :jobId [:targetDirectory] -yid :yarnAppId</a:t>
            </a:r>
            <a:endParaRPr lang="en-US" sz="1800">
              <a:ea typeface="+mn-ea"/>
            </a:endParaRPr>
          </a:p>
          <a:p>
            <a:pPr marL="342900" indent="-342900" algn="l" fontAlgn="base">
              <a:lnSpc>
                <a:spcPct val="100000"/>
              </a:lnSpc>
              <a:spcBef>
                <a:spcPts val="0"/>
              </a:spcBef>
              <a:buClrTx/>
              <a:buSzTx/>
              <a:buFont typeface="Wingdings" panose="05000000000000000000" charset="0"/>
              <a:buChar char="q"/>
            </a:pPr>
            <a:r>
              <a:rPr lang="en-US" sz="1800">
                <a:ea typeface="+mn-ea"/>
              </a:rPr>
              <a:t>Stop the flink application with savepoints</a:t>
            </a:r>
            <a:endParaRPr lang="en-US" sz="1800">
              <a:ea typeface="+mn-ea"/>
            </a:endParaRPr>
          </a:p>
          <a:p>
            <a:pPr lvl="1" algn="l" fontAlgn="base">
              <a:lnSpc>
                <a:spcPct val="100000"/>
              </a:lnSpc>
              <a:spcBef>
                <a:spcPts val="0"/>
              </a:spcBef>
              <a:buClrTx/>
              <a:buSzTx/>
              <a:buFont typeface="Wingdings" panose="05000000000000000000" charset="0"/>
              <a:buChar char="ü"/>
            </a:pPr>
            <a:r>
              <a:rPr lang="en-US" sz="1540">
                <a:ea typeface="+mn-ea"/>
              </a:rPr>
              <a:t> bin/flink stop --type [native/canonical] --savepointPath [:targetDirectory] :jobId</a:t>
            </a:r>
            <a:endParaRPr lang="en-US" sz="1540">
              <a:ea typeface="+mn-ea"/>
            </a:endParaRPr>
          </a:p>
          <a:p>
            <a:pPr marL="342900" lvl="1" indent="-342900" algn="l" fontAlgn="base">
              <a:lnSpc>
                <a:spcPct val="100000"/>
              </a:lnSpc>
              <a:spcBef>
                <a:spcPts val="0"/>
              </a:spcBef>
              <a:buClrTx/>
              <a:buSzTx/>
              <a:buFont typeface="Wingdings" panose="05000000000000000000" charset="0"/>
              <a:buChar char="q"/>
            </a:pPr>
            <a:r>
              <a:rPr lang="en-US" sz="1800">
                <a:ea typeface="+mn-ea"/>
              </a:rPr>
              <a:t>Resume the flink application with savepoints</a:t>
            </a:r>
            <a:endParaRPr lang="en-US" sz="1800">
              <a:ea typeface="+mn-ea"/>
            </a:endParaRPr>
          </a:p>
          <a:p>
            <a:pPr lvl="1" algn="l" fontAlgn="base">
              <a:lnSpc>
                <a:spcPct val="100000"/>
              </a:lnSpc>
              <a:spcBef>
                <a:spcPts val="0"/>
              </a:spcBef>
              <a:buClrTx/>
              <a:buSzTx/>
              <a:buFont typeface="Wingdings" panose="05000000000000000000" charset="0"/>
              <a:buChar char="ü"/>
            </a:pPr>
            <a:r>
              <a:rPr lang="en-US" sz="1540">
                <a:ea typeface="+mn-ea"/>
              </a:rPr>
              <a:t>bin/flink run -s :savepointPath [:runArgs]</a:t>
            </a:r>
            <a:endParaRPr lang="en-US" sz="1540">
              <a:ea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8582025" cy="960755"/>
          </a:xfrm>
        </p:spPr>
        <p:txBody>
          <a:bodyPr>
            <a:normAutofit/>
          </a:bodyPr>
          <a:p>
            <a:r>
              <a:rPr lang="en-US" sz="4000">
                <a:sym typeface="+mn-ea"/>
              </a:rPr>
              <a:t>Specifying Unique Operator Identifiers</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35" name="Content Placeholder 34"/>
          <p:cNvSpPr/>
          <p:nvPr>
            <p:ph sz="half" idx="1"/>
          </p:nvPr>
        </p:nvSpPr>
        <p:spPr>
          <a:xfrm>
            <a:off x="838200" y="1537335"/>
            <a:ext cx="10720705" cy="4342130"/>
          </a:xfrm>
        </p:spPr>
        <p:txBody>
          <a:bodyPr>
            <a:normAutofit/>
          </a:bodyPr>
          <a:p>
            <a:pPr marL="342900" indent="-342900" algn="l" fontAlgn="base">
              <a:lnSpc>
                <a:spcPct val="100000"/>
              </a:lnSpc>
              <a:spcBef>
                <a:spcPts val="0"/>
              </a:spcBef>
              <a:buClrTx/>
              <a:buSzTx/>
              <a:buFont typeface="Wingdings" panose="05000000000000000000" charset="0"/>
              <a:buChar char="q"/>
            </a:pPr>
            <a:r>
              <a:rPr lang="en-US" sz="1800">
                <a:ea typeface="+mn-ea"/>
              </a:rPr>
              <a:t>Unique identifiers should be specified for every operator of an application. The identifiers are written into a savepoint as metadata with the actual state data of an operator. When an application is started from a savepoint, the identifiers are used to map a state in the savepoint to the corresponding operator of the started application. Savepoint state can only be restored to an operator of a started application if their identifiers are identical.</a:t>
            </a:r>
            <a:endParaRPr lang="en-US" sz="1800">
              <a:ea typeface="+mn-ea"/>
            </a:endParaRPr>
          </a:p>
          <a:p>
            <a:pPr marL="342900" indent="-342900" algn="l" fontAlgn="base">
              <a:lnSpc>
                <a:spcPct val="100000"/>
              </a:lnSpc>
              <a:spcBef>
                <a:spcPts val="0"/>
              </a:spcBef>
              <a:buClrTx/>
              <a:buSzTx/>
              <a:buFont typeface="Wingdings" panose="05000000000000000000" charset="0"/>
              <a:buChar char="q"/>
            </a:pPr>
            <a:r>
              <a:rPr lang="en-US" sz="1800">
                <a:ea typeface="+mn-ea"/>
              </a:rPr>
              <a:t>If you do not explicitly set unique identifiers to the operators of your stateful application, you will face significant limitations when you have to evolve the application.</a:t>
            </a:r>
            <a:endParaRPr lang="en-US" sz="1800">
              <a:ea typeface="+mn-ea"/>
            </a:endParaRPr>
          </a:p>
          <a:p>
            <a:pPr marL="342900" indent="-342900" algn="l" fontAlgn="base">
              <a:lnSpc>
                <a:spcPct val="100000"/>
              </a:lnSpc>
              <a:spcBef>
                <a:spcPts val="0"/>
              </a:spcBef>
              <a:buClrTx/>
              <a:buSzTx/>
              <a:buFont typeface="Wingdings" panose="05000000000000000000" charset="0"/>
              <a:buChar char="q"/>
            </a:pPr>
            <a:r>
              <a:rPr lang="en-US" sz="1800">
                <a:ea typeface="+mn-ea"/>
              </a:rPr>
              <a:t>You can think of a savepoint as holding a map of Operator ID -&gt; State for each stateful operator:</a:t>
            </a:r>
            <a:endParaRPr lang="en-US" sz="1800">
              <a:ea typeface="+mn-ea"/>
            </a:endParaRPr>
          </a:p>
          <a:p>
            <a:pPr marL="0" indent="457200" algn="l" fontAlgn="base">
              <a:lnSpc>
                <a:spcPct val="100000"/>
              </a:lnSpc>
              <a:spcBef>
                <a:spcPts val="0"/>
              </a:spcBef>
              <a:buClrTx/>
              <a:buSzTx/>
              <a:buFont typeface="Wingdings" panose="05000000000000000000" charset="0"/>
              <a:buNone/>
            </a:pPr>
            <a:endParaRPr lang="en-US" sz="1800">
              <a:ea typeface="+mn-ea"/>
            </a:endParaRPr>
          </a:p>
          <a:p>
            <a:pPr marL="0" indent="457200" algn="l" fontAlgn="base">
              <a:lnSpc>
                <a:spcPct val="100000"/>
              </a:lnSpc>
              <a:spcBef>
                <a:spcPts val="0"/>
              </a:spcBef>
              <a:buClrTx/>
              <a:buSzTx/>
              <a:buFont typeface="Wingdings" panose="05000000000000000000" charset="0"/>
              <a:buNone/>
            </a:pPr>
            <a:endParaRPr lang="en-US" sz="1800">
              <a:ea typeface="+mn-ea"/>
            </a:endParaRPr>
          </a:p>
          <a:p>
            <a:pPr marL="0" indent="457200" algn="l" fontAlgn="base">
              <a:lnSpc>
                <a:spcPct val="100000"/>
              </a:lnSpc>
              <a:spcBef>
                <a:spcPts val="0"/>
              </a:spcBef>
              <a:buClrTx/>
              <a:buSzTx/>
              <a:buFont typeface="Wingdings" panose="05000000000000000000" charset="0"/>
              <a:buNone/>
            </a:pPr>
            <a:endParaRPr lang="en-US" sz="1800">
              <a:ea typeface="+mn-ea"/>
            </a:endParaRPr>
          </a:p>
          <a:p>
            <a:pPr marL="0" indent="457200" algn="l" fontAlgn="base">
              <a:lnSpc>
                <a:spcPct val="100000"/>
              </a:lnSpc>
              <a:spcBef>
                <a:spcPts val="0"/>
              </a:spcBef>
              <a:buClrTx/>
              <a:buSzTx/>
              <a:buFont typeface="Wingdings" panose="05000000000000000000" charset="0"/>
              <a:buNone/>
            </a:pPr>
            <a:endParaRPr lang="en-US" sz="1800">
              <a:ea typeface="+mn-ea"/>
            </a:endParaRPr>
          </a:p>
          <a:p>
            <a:pPr marL="342900" indent="-342900" algn="l" fontAlgn="base">
              <a:lnSpc>
                <a:spcPct val="100000"/>
              </a:lnSpc>
              <a:spcBef>
                <a:spcPts val="0"/>
              </a:spcBef>
              <a:buClrTx/>
              <a:buSzTx/>
              <a:buFont typeface="Wingdings" panose="05000000000000000000" charset="0"/>
              <a:buChar char="q"/>
            </a:pPr>
            <a:r>
              <a:rPr lang="en-US" sz="1800">
                <a:ea typeface="+mn-ea"/>
              </a:rPr>
              <a:t>We strongly recommend assigning unique identifiers to every operator of an application. You can set the identifier with the uid() method</a:t>
            </a:r>
            <a:endParaRPr lang="en-US" sz="1800">
              <a:ea typeface="+mn-ea"/>
            </a:endParaRPr>
          </a:p>
        </p:txBody>
      </p:sp>
      <p:pic>
        <p:nvPicPr>
          <p:cNvPr id="2" name="Picture 1"/>
          <p:cNvPicPr>
            <a:picLocks noChangeAspect="1"/>
          </p:cNvPicPr>
          <p:nvPr/>
        </p:nvPicPr>
        <p:blipFill>
          <a:blip r:embed="rId2"/>
          <a:stretch>
            <a:fillRect/>
          </a:stretch>
        </p:blipFill>
        <p:spPr>
          <a:xfrm>
            <a:off x="4169410" y="3820160"/>
            <a:ext cx="3314700" cy="9677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8582025" cy="960755"/>
          </a:xfrm>
        </p:spPr>
        <p:txBody>
          <a:bodyPr>
            <a:normAutofit/>
          </a:bodyPr>
          <a:p>
            <a:r>
              <a:rPr lang="en-US" sz="4000">
                <a:sym typeface="+mn-ea"/>
              </a:rPr>
              <a:t>Checkpoints vs Savepoints</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35" name="Content Placeholder 34"/>
          <p:cNvSpPr/>
          <p:nvPr>
            <p:ph sz="half" idx="1"/>
          </p:nvPr>
        </p:nvSpPr>
        <p:spPr>
          <a:xfrm>
            <a:off x="838200" y="1537335"/>
            <a:ext cx="10720705" cy="4342130"/>
          </a:xfrm>
        </p:spPr>
        <p:txBody>
          <a:bodyPr>
            <a:normAutofit/>
          </a:bodyPr>
          <a:p>
            <a:pPr marL="342900" indent="-342900" algn="l" fontAlgn="base">
              <a:lnSpc>
                <a:spcPct val="100000"/>
              </a:lnSpc>
              <a:spcBef>
                <a:spcPts val="0"/>
              </a:spcBef>
              <a:buClrTx/>
              <a:buSzTx/>
              <a:buFont typeface="Wingdings" panose="05000000000000000000" charset="0"/>
              <a:buChar char="q"/>
            </a:pPr>
            <a:r>
              <a:rPr lang="en-US" sz="1800">
                <a:ea typeface="+mn-ea"/>
              </a:rPr>
              <a:t>The primary purpose of checkpoints is to provide a recovery mechanism in case of unexpected job failures. A checkpoint’s lifecycle is managed by Flink, i.e. a checkpoint is created, owned, and released by Flink - without user interaction. Because checkpoints are being triggered often, and are relied upon for failure recovery.</a:t>
            </a:r>
            <a:endParaRPr lang="en-US" sz="1800">
              <a:ea typeface="+mn-ea"/>
            </a:endParaRPr>
          </a:p>
          <a:p>
            <a:pPr marL="342900" indent="-342900" algn="l" fontAlgn="base">
              <a:lnSpc>
                <a:spcPct val="100000"/>
              </a:lnSpc>
              <a:spcBef>
                <a:spcPts val="0"/>
              </a:spcBef>
              <a:buClrTx/>
              <a:buSzTx/>
              <a:buFont typeface="Wingdings" panose="05000000000000000000" charset="0"/>
              <a:buChar char="q"/>
            </a:pPr>
            <a:r>
              <a:rPr lang="en-US" sz="1800">
                <a:ea typeface="+mn-ea"/>
              </a:rPr>
              <a:t>the two main design goals for the checkpoint implementation are:</a:t>
            </a:r>
            <a:endParaRPr lang="en-US" sz="1800">
              <a:ea typeface="+mn-ea"/>
            </a:endParaRPr>
          </a:p>
          <a:p>
            <a:pPr lvl="1" algn="l" fontAlgn="base">
              <a:lnSpc>
                <a:spcPct val="100000"/>
              </a:lnSpc>
              <a:spcBef>
                <a:spcPts val="0"/>
              </a:spcBef>
              <a:buClrTx/>
              <a:buSzTx/>
              <a:buFont typeface="Wingdings" panose="05000000000000000000" charset="0"/>
              <a:buChar char="ü"/>
            </a:pPr>
            <a:r>
              <a:rPr lang="en-US" sz="1540">
                <a:ea typeface="+mn-ea"/>
              </a:rPr>
              <a:t>being as lightweight to create </a:t>
            </a:r>
            <a:endParaRPr lang="en-US" sz="1540">
              <a:ea typeface="+mn-ea"/>
            </a:endParaRPr>
          </a:p>
          <a:p>
            <a:pPr lvl="1" algn="l" fontAlgn="base">
              <a:lnSpc>
                <a:spcPct val="100000"/>
              </a:lnSpc>
              <a:spcBef>
                <a:spcPts val="0"/>
              </a:spcBef>
              <a:buClrTx/>
              <a:buSzTx/>
              <a:buFont typeface="Wingdings" panose="05000000000000000000" charset="0"/>
              <a:buChar char="ü"/>
            </a:pPr>
            <a:r>
              <a:rPr lang="en-US" sz="1540">
                <a:ea typeface="+mn-ea"/>
              </a:rPr>
              <a:t>being as fast to restore from as possible.</a:t>
            </a:r>
            <a:endParaRPr lang="en-US" sz="1540">
              <a:ea typeface="+mn-ea"/>
            </a:endParaRPr>
          </a:p>
          <a:p>
            <a:pPr marL="342900" lvl="1" indent="-342900" algn="l" fontAlgn="base">
              <a:lnSpc>
                <a:spcPct val="100000"/>
              </a:lnSpc>
              <a:spcBef>
                <a:spcPts val="0"/>
              </a:spcBef>
              <a:buClrTx/>
              <a:buSzTx/>
              <a:buFont typeface="Wingdings" panose="05000000000000000000" charset="0"/>
              <a:buChar char="q"/>
            </a:pPr>
            <a:r>
              <a:rPr lang="en-US" sz="1800">
                <a:ea typeface="+mn-ea"/>
              </a:rPr>
              <a:t>Savepoints are created internally with the same mechanisms as checkpoints, they are conceptually different and can be a bit more expensive to produce and restore from. Their design focuses more on portability and operational flexibility, especially with respect to changes to the job. The use case for savepoints is for planned, manual operations. For example, this could be an update of your Flink version, changing your job graph, and so on.</a:t>
            </a:r>
            <a:endParaRPr lang="en-US" sz="1800">
              <a:ea typeface="+mn-ea"/>
            </a:endParaRPr>
          </a:p>
          <a:p>
            <a:pPr marL="342900" lvl="1" indent="-342900" algn="l" fontAlgn="base">
              <a:lnSpc>
                <a:spcPct val="100000"/>
              </a:lnSpc>
              <a:spcBef>
                <a:spcPts val="0"/>
              </a:spcBef>
              <a:buClrTx/>
              <a:buSzTx/>
              <a:buFont typeface="Wingdings" panose="05000000000000000000" charset="0"/>
              <a:buChar char="q"/>
            </a:pPr>
            <a:r>
              <a:rPr lang="en-US" sz="1800">
                <a:ea typeface="+mn-ea"/>
              </a:rPr>
              <a:t>Savepoints are created, owned and deleted solely by the user. That means, Flink does not delete savepoints neither after job termination nor after restore.</a:t>
            </a:r>
            <a:endParaRPr lang="en-US" sz="1800">
              <a:ea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uild="p"/>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8582025" cy="960755"/>
          </a:xfrm>
        </p:spPr>
        <p:txBody>
          <a:bodyPr>
            <a:normAutofit/>
          </a:bodyPr>
          <a:p>
            <a:r>
              <a:rPr lang="en-US" sz="4000">
                <a:sym typeface="+mn-ea"/>
              </a:rPr>
              <a:t>End to End Exactly Once Semantics</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35" name="Content Placeholder 34"/>
          <p:cNvSpPr/>
          <p:nvPr>
            <p:ph sz="half" idx="1"/>
          </p:nvPr>
        </p:nvSpPr>
        <p:spPr>
          <a:xfrm>
            <a:off x="838200" y="1537335"/>
            <a:ext cx="10720705" cy="2076450"/>
          </a:xfrm>
        </p:spPr>
        <p:txBody>
          <a:bodyPr>
            <a:normAutofit/>
          </a:bodyPr>
          <a:p>
            <a:pPr marL="342900" lvl="1" indent="-342900" algn="l" fontAlgn="base">
              <a:lnSpc>
                <a:spcPct val="100000"/>
              </a:lnSpc>
              <a:spcBef>
                <a:spcPts val="0"/>
              </a:spcBef>
              <a:buClrTx/>
              <a:buSzTx/>
              <a:buFont typeface="Wingdings" panose="05000000000000000000" charset="0"/>
              <a:buChar char="q"/>
            </a:pPr>
            <a:r>
              <a:rPr lang="en-US" sz="1800">
                <a:ea typeface="+mn-ea"/>
              </a:rPr>
              <a:t>In case of a failure, the state of the application is restored from the latest completed checkpoint and processing continues. However, being able to reset the state of an application to a consistent point is not sufficient to achieve satisfying processing guarantees for an application. Instead, the source and sink connectors of an application need to be integrated with Flink’s checkpointing and recovery mechanism and provide certain properties to be able to give meaningful guarantees.</a:t>
            </a:r>
            <a:endParaRPr lang="en-US" sz="1800">
              <a:ea typeface="+mn-ea"/>
            </a:endParaRPr>
          </a:p>
          <a:p>
            <a:pPr marL="342900" lvl="1" indent="-342900" algn="l" fontAlgn="base">
              <a:lnSpc>
                <a:spcPct val="100000"/>
              </a:lnSpc>
              <a:spcBef>
                <a:spcPts val="0"/>
              </a:spcBef>
              <a:buClrTx/>
              <a:buSzTx/>
              <a:buFont typeface="Wingdings" panose="05000000000000000000" charset="0"/>
              <a:buChar char="q"/>
            </a:pPr>
            <a:r>
              <a:rPr lang="en-US" sz="1800">
                <a:ea typeface="+mn-ea"/>
              </a:rPr>
              <a:t>In order to provide end to end exactly-once state consistency for an application, we have to ensure each stage guarantee exactly once semantics.</a:t>
            </a:r>
            <a:endParaRPr lang="en-US" sz="1800">
              <a:ea typeface="+mn-ea"/>
            </a:endParaRPr>
          </a:p>
        </p:txBody>
      </p:sp>
      <p:sp>
        <p:nvSpPr>
          <p:cNvPr id="29" name="Content Placeholder 34"/>
          <p:cNvSpPr/>
          <p:nvPr/>
        </p:nvSpPr>
        <p:spPr>
          <a:xfrm>
            <a:off x="1433195" y="4048760"/>
            <a:ext cx="2823845" cy="2430780"/>
          </a:xfrm>
          <a:prstGeom prst="rect">
            <a:avLst/>
          </a:prstGeom>
          <a:solidFill>
            <a:schemeClr val="accent1"/>
          </a:solidFill>
          <a:ln>
            <a:solidFill>
              <a:schemeClr val="tx1"/>
            </a:solidFill>
            <a:prstDash val="sysDash"/>
          </a:ln>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l" fontAlgn="base">
              <a:lnSpc>
                <a:spcPct val="100000"/>
              </a:lnSpc>
              <a:spcBef>
                <a:spcPts val="0"/>
              </a:spcBef>
              <a:buClrTx/>
              <a:buSzTx/>
              <a:buFont typeface="Wingdings" panose="05000000000000000000" charset="0"/>
              <a:buChar char="q"/>
            </a:pPr>
            <a:r>
              <a:rPr lang="en-US" sz="1600">
                <a:ea typeface="+mn-ea"/>
                <a:sym typeface="+mn-ea"/>
              </a:rPr>
              <a:t>The source connector has the ability to record offsets.</a:t>
            </a:r>
            <a:endParaRPr lang="en-US" sz="1600">
              <a:ea typeface="+mn-ea"/>
              <a:sym typeface="+mn-ea"/>
            </a:endParaRPr>
          </a:p>
          <a:p>
            <a:pPr marL="0" lvl="0" algn="l" fontAlgn="base">
              <a:lnSpc>
                <a:spcPct val="100000"/>
              </a:lnSpc>
              <a:spcBef>
                <a:spcPts val="0"/>
              </a:spcBef>
              <a:buClrTx/>
              <a:buSzTx/>
              <a:buFont typeface="Wingdings" panose="05000000000000000000" charset="0"/>
              <a:buChar char="q"/>
            </a:pPr>
            <a:r>
              <a:rPr lang="en-US" sz="1600">
                <a:ea typeface="+mn-ea"/>
                <a:sym typeface="+mn-ea"/>
              </a:rPr>
              <a:t>The source connector has the  ability to replay data from the specified offset.</a:t>
            </a:r>
            <a:endParaRPr lang="en-US" sz="1600">
              <a:ea typeface="+mn-ea"/>
              <a:sym typeface="+mn-ea"/>
            </a:endParaRPr>
          </a:p>
          <a:p>
            <a:pPr marL="0" lvl="0" algn="l" fontAlgn="base">
              <a:lnSpc>
                <a:spcPct val="100000"/>
              </a:lnSpc>
              <a:spcBef>
                <a:spcPts val="0"/>
              </a:spcBef>
              <a:buClrTx/>
              <a:buSzTx/>
              <a:buFont typeface="Wingdings" panose="05000000000000000000" charset="0"/>
              <a:buChar char="q"/>
            </a:pPr>
            <a:r>
              <a:rPr lang="en-US" sz="1600">
                <a:ea typeface="+mn-ea"/>
                <a:sym typeface="+mn-ea"/>
              </a:rPr>
              <a:t>When flink's checkpoint mechanism is working, the offset of the source connector can be stated.</a:t>
            </a:r>
            <a:endParaRPr lang="en-US" sz="1600">
              <a:ea typeface="+mn-ea"/>
              <a:sym typeface="+mn-ea"/>
            </a:endParaRPr>
          </a:p>
        </p:txBody>
      </p:sp>
      <p:sp>
        <p:nvSpPr>
          <p:cNvPr id="2" name="Rectangles 1"/>
          <p:cNvSpPr/>
          <p:nvPr/>
        </p:nvSpPr>
        <p:spPr>
          <a:xfrm>
            <a:off x="1432560" y="3711575"/>
            <a:ext cx="2823845" cy="327025"/>
          </a:xfrm>
          <a:prstGeom prst="rect">
            <a:avLst/>
          </a:prstGeom>
          <a:ln w="3175">
            <a:solidFill>
              <a:schemeClr val="accent2">
                <a:lumMod val="75000"/>
              </a:schemeClr>
            </a:solidFill>
            <a:prstDash val="sysDot"/>
          </a:ln>
        </p:spPr>
        <p:style>
          <a:lnRef idx="0">
            <a:srgbClr val="FFFFFF"/>
          </a:lnRef>
          <a:fillRef idx="1">
            <a:schemeClr val="accent2"/>
          </a:fillRef>
          <a:effectRef idx="0">
            <a:srgbClr val="FFFFFF"/>
          </a:effectRef>
          <a:fontRef idx="minor">
            <a:schemeClr val="lt1"/>
          </a:fontRef>
        </p:style>
        <p:txBody>
          <a:bodyPr rtlCol="0" anchor="ctr"/>
          <a:p>
            <a:pPr algn="ctr"/>
            <a:r>
              <a:rPr lang="en-US" sz="1600" b="1">
                <a:effectLst>
                  <a:outerShdw blurRad="38100" dist="38100" dir="2700000" algn="tl">
                    <a:srgbClr val="000000">
                      <a:alpha val="43137"/>
                    </a:srgbClr>
                  </a:outerShdw>
                </a:effectLst>
              </a:rPr>
              <a:t>Source Connector</a:t>
            </a:r>
            <a:endParaRPr lang="en-US" sz="1600" b="1">
              <a:effectLst>
                <a:outerShdw blurRad="38100" dist="38100" dir="2700000" algn="tl">
                  <a:srgbClr val="000000">
                    <a:alpha val="43137"/>
                  </a:srgbClr>
                </a:outerShdw>
              </a:effectLst>
            </a:endParaRPr>
          </a:p>
        </p:txBody>
      </p:sp>
      <p:sp>
        <p:nvSpPr>
          <p:cNvPr id="3" name="Content Placeholder 34"/>
          <p:cNvSpPr/>
          <p:nvPr/>
        </p:nvSpPr>
        <p:spPr>
          <a:xfrm>
            <a:off x="4535170" y="4059555"/>
            <a:ext cx="2823845" cy="2430780"/>
          </a:xfrm>
          <a:prstGeom prst="rect">
            <a:avLst/>
          </a:prstGeom>
          <a:solidFill>
            <a:schemeClr val="accent1"/>
          </a:solidFill>
          <a:ln>
            <a:solidFill>
              <a:schemeClr val="tx1"/>
            </a:solidFill>
            <a:prstDash val="sysDash"/>
          </a:ln>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l" fontAlgn="base">
              <a:lnSpc>
                <a:spcPct val="100000"/>
              </a:lnSpc>
              <a:spcBef>
                <a:spcPts val="0"/>
              </a:spcBef>
              <a:buClrTx/>
              <a:buSzTx/>
              <a:buFont typeface="Wingdings" panose="05000000000000000000" charset="0"/>
              <a:buChar char="q"/>
            </a:pPr>
            <a:r>
              <a:rPr lang="en-US" sz="1600">
                <a:ea typeface="+mn-ea"/>
                <a:sym typeface="+mn-ea"/>
              </a:rPr>
              <a:t>State &amp; State Backend.</a:t>
            </a:r>
            <a:endParaRPr lang="en-US" sz="1600">
              <a:ea typeface="+mn-ea"/>
              <a:sym typeface="+mn-ea"/>
            </a:endParaRPr>
          </a:p>
          <a:p>
            <a:pPr marL="0" lvl="0" algn="l" fontAlgn="base">
              <a:lnSpc>
                <a:spcPct val="100000"/>
              </a:lnSpc>
              <a:spcBef>
                <a:spcPts val="0"/>
              </a:spcBef>
              <a:buClrTx/>
              <a:buSzTx/>
              <a:buFont typeface="Wingdings" panose="05000000000000000000" charset="0"/>
              <a:buChar char="q"/>
            </a:pPr>
            <a:r>
              <a:rPr lang="en-US" sz="1600">
                <a:ea typeface="+mn-ea"/>
                <a:sym typeface="+mn-ea"/>
              </a:rPr>
              <a:t>Checkpoints.</a:t>
            </a:r>
            <a:endParaRPr lang="en-US" sz="1600">
              <a:ea typeface="+mn-ea"/>
              <a:sym typeface="+mn-ea"/>
            </a:endParaRPr>
          </a:p>
          <a:p>
            <a:pPr marL="0" lvl="0" algn="l" fontAlgn="base">
              <a:lnSpc>
                <a:spcPct val="100000"/>
              </a:lnSpc>
              <a:spcBef>
                <a:spcPts val="0"/>
              </a:spcBef>
              <a:buClrTx/>
              <a:buSzTx/>
              <a:buFont typeface="Wingdings" panose="05000000000000000000" charset="0"/>
              <a:buChar char="q"/>
            </a:pPr>
            <a:r>
              <a:rPr lang="en-US" sz="1600">
                <a:ea typeface="+mn-ea"/>
                <a:sym typeface="+mn-ea"/>
              </a:rPr>
              <a:t>Savepoints.</a:t>
            </a:r>
            <a:endParaRPr lang="en-US" sz="1600">
              <a:ea typeface="+mn-ea"/>
              <a:sym typeface="+mn-ea"/>
            </a:endParaRPr>
          </a:p>
          <a:p>
            <a:pPr marL="0" lvl="0" algn="l" fontAlgn="base">
              <a:lnSpc>
                <a:spcPct val="100000"/>
              </a:lnSpc>
              <a:spcBef>
                <a:spcPts val="0"/>
              </a:spcBef>
              <a:buClrTx/>
              <a:buSzTx/>
              <a:buFont typeface="Wingdings" panose="05000000000000000000" charset="0"/>
              <a:buChar char="q"/>
            </a:pPr>
            <a:r>
              <a:rPr lang="en-US" sz="1600">
                <a:ea typeface="+mn-ea"/>
                <a:sym typeface="+mn-ea"/>
              </a:rPr>
              <a:t>Chandy-lamport algorithm</a:t>
            </a:r>
            <a:endParaRPr lang="en-US" sz="1600">
              <a:ea typeface="+mn-ea"/>
              <a:sym typeface="+mn-ea"/>
            </a:endParaRPr>
          </a:p>
          <a:p>
            <a:pPr marL="0" lvl="0" algn="l" fontAlgn="base">
              <a:lnSpc>
                <a:spcPct val="100000"/>
              </a:lnSpc>
              <a:spcBef>
                <a:spcPts val="0"/>
              </a:spcBef>
              <a:buClrTx/>
              <a:buSzTx/>
              <a:buFont typeface="Wingdings" panose="05000000000000000000" charset="0"/>
              <a:buChar char="q"/>
            </a:pPr>
            <a:r>
              <a:rPr lang="en-US" sz="1600">
                <a:ea typeface="+mn-ea"/>
                <a:sym typeface="+mn-ea"/>
              </a:rPr>
              <a:t>Barrier Alignment</a:t>
            </a:r>
            <a:endParaRPr lang="en-US" sz="1600">
              <a:ea typeface="+mn-ea"/>
              <a:sym typeface="+mn-ea"/>
            </a:endParaRPr>
          </a:p>
          <a:p>
            <a:pPr marL="0" lvl="0" algn="l" fontAlgn="base">
              <a:lnSpc>
                <a:spcPct val="100000"/>
              </a:lnSpc>
              <a:spcBef>
                <a:spcPts val="0"/>
              </a:spcBef>
              <a:buClrTx/>
              <a:buSzTx/>
              <a:buFont typeface="Wingdings" panose="05000000000000000000" charset="0"/>
              <a:buChar char="q"/>
            </a:pPr>
            <a:r>
              <a:rPr lang="en-US" sz="1600">
                <a:ea typeface="+mn-ea"/>
                <a:sym typeface="+mn-ea"/>
              </a:rPr>
              <a:t>Barrier Unalignment</a:t>
            </a:r>
            <a:endParaRPr lang="en-US" sz="1600">
              <a:ea typeface="+mn-ea"/>
              <a:sym typeface="+mn-ea"/>
            </a:endParaRPr>
          </a:p>
        </p:txBody>
      </p:sp>
      <p:sp>
        <p:nvSpPr>
          <p:cNvPr id="5" name="Rectangles 4"/>
          <p:cNvSpPr/>
          <p:nvPr/>
        </p:nvSpPr>
        <p:spPr>
          <a:xfrm>
            <a:off x="4534535" y="3722370"/>
            <a:ext cx="2823845" cy="327025"/>
          </a:xfrm>
          <a:prstGeom prst="rect">
            <a:avLst/>
          </a:prstGeom>
          <a:ln w="3175">
            <a:solidFill>
              <a:schemeClr val="accent2">
                <a:lumMod val="75000"/>
              </a:schemeClr>
            </a:solidFill>
            <a:prstDash val="sysDot"/>
          </a:ln>
        </p:spPr>
        <p:style>
          <a:lnRef idx="0">
            <a:srgbClr val="FFFFFF"/>
          </a:lnRef>
          <a:fillRef idx="1">
            <a:schemeClr val="accent2"/>
          </a:fillRef>
          <a:effectRef idx="0">
            <a:srgbClr val="FFFFFF"/>
          </a:effectRef>
          <a:fontRef idx="minor">
            <a:schemeClr val="lt1"/>
          </a:fontRef>
        </p:style>
        <p:txBody>
          <a:bodyPr rtlCol="0" anchor="ctr"/>
          <a:p>
            <a:pPr algn="ctr"/>
            <a:r>
              <a:rPr lang="en-US" sz="1600" b="1">
                <a:effectLst>
                  <a:outerShdw blurRad="38100" dist="38100" dir="2700000" algn="tl">
                    <a:srgbClr val="000000">
                      <a:alpha val="43137"/>
                    </a:srgbClr>
                  </a:outerShdw>
                </a:effectLst>
              </a:rPr>
              <a:t>Process Operator</a:t>
            </a:r>
            <a:endParaRPr lang="en-US" sz="1600" b="1">
              <a:effectLst>
                <a:outerShdw blurRad="38100" dist="38100" dir="2700000" algn="tl">
                  <a:srgbClr val="000000">
                    <a:alpha val="43137"/>
                  </a:srgbClr>
                </a:outerShdw>
              </a:effectLst>
            </a:endParaRPr>
          </a:p>
        </p:txBody>
      </p:sp>
      <p:sp>
        <p:nvSpPr>
          <p:cNvPr id="6" name="Content Placeholder 34"/>
          <p:cNvSpPr/>
          <p:nvPr/>
        </p:nvSpPr>
        <p:spPr>
          <a:xfrm>
            <a:off x="7687310" y="4059555"/>
            <a:ext cx="3818890" cy="2430780"/>
          </a:xfrm>
          <a:prstGeom prst="rect">
            <a:avLst/>
          </a:prstGeom>
          <a:solidFill>
            <a:schemeClr val="accent1"/>
          </a:solidFill>
          <a:ln>
            <a:solidFill>
              <a:schemeClr val="tx1"/>
            </a:solidFill>
            <a:prstDash val="sysDash"/>
          </a:ln>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l" fontAlgn="base">
              <a:lnSpc>
                <a:spcPct val="100000"/>
              </a:lnSpc>
              <a:spcBef>
                <a:spcPts val="0"/>
              </a:spcBef>
              <a:buClrTx/>
              <a:buSzTx/>
              <a:buFont typeface="Wingdings" panose="05000000000000000000" charset="0"/>
              <a:buChar char="q"/>
            </a:pPr>
            <a:r>
              <a:rPr lang="en-US" sz="1600">
                <a:ea typeface="+mn-ea"/>
                <a:sym typeface="+mn-ea"/>
              </a:rPr>
              <a:t>Idempotent writes: An idempotent operation can be performed several times but will only result in a single change. </a:t>
            </a:r>
            <a:endParaRPr lang="en-US" sz="1600">
              <a:ea typeface="+mn-ea"/>
              <a:sym typeface="+mn-ea"/>
            </a:endParaRPr>
          </a:p>
          <a:p>
            <a:pPr marL="0" lvl="0" algn="l" fontAlgn="base">
              <a:lnSpc>
                <a:spcPct val="100000"/>
              </a:lnSpc>
              <a:spcBef>
                <a:spcPts val="0"/>
              </a:spcBef>
              <a:buClrTx/>
              <a:buSzTx/>
              <a:buFont typeface="Wingdings" panose="05000000000000000000" charset="0"/>
              <a:buChar char="q"/>
            </a:pPr>
            <a:r>
              <a:rPr lang="en-US" sz="1600">
                <a:ea typeface="+mn-ea"/>
                <a:sym typeface="+mn-ea"/>
              </a:rPr>
              <a:t>The second approach to achieve end-to-end exactly-once consistency is based on transactional writes. Flink provides two building blocks to implement transactional sink connectors—a generic write-ahead-log (WAL) sink and a two-phase commit sink</a:t>
            </a:r>
            <a:endParaRPr lang="en-US" sz="1600">
              <a:ea typeface="+mn-ea"/>
              <a:sym typeface="+mn-ea"/>
            </a:endParaRPr>
          </a:p>
          <a:p>
            <a:pPr marL="0" lvl="0" algn="l" fontAlgn="base">
              <a:lnSpc>
                <a:spcPct val="100000"/>
              </a:lnSpc>
              <a:spcBef>
                <a:spcPts val="0"/>
              </a:spcBef>
              <a:buClrTx/>
              <a:buSzTx/>
              <a:buFont typeface="Wingdings" panose="05000000000000000000" charset="0"/>
              <a:buChar char="q"/>
            </a:pPr>
            <a:endParaRPr lang="en-US" sz="1600">
              <a:ea typeface="+mn-ea"/>
              <a:sym typeface="+mn-ea"/>
            </a:endParaRPr>
          </a:p>
          <a:p>
            <a:pPr marL="0" lvl="0" indent="0" algn="l" fontAlgn="base">
              <a:lnSpc>
                <a:spcPct val="100000"/>
              </a:lnSpc>
              <a:spcBef>
                <a:spcPts val="0"/>
              </a:spcBef>
              <a:buClrTx/>
              <a:buSzTx/>
              <a:buFont typeface="Wingdings" panose="05000000000000000000" charset="0"/>
              <a:buNone/>
            </a:pPr>
            <a:endParaRPr lang="en-US" sz="1600">
              <a:ea typeface="+mn-ea"/>
              <a:sym typeface="+mn-ea"/>
            </a:endParaRPr>
          </a:p>
        </p:txBody>
      </p:sp>
      <p:sp>
        <p:nvSpPr>
          <p:cNvPr id="7" name="Rectangles 6"/>
          <p:cNvSpPr/>
          <p:nvPr/>
        </p:nvSpPr>
        <p:spPr>
          <a:xfrm>
            <a:off x="7687310" y="3722370"/>
            <a:ext cx="3818255" cy="327025"/>
          </a:xfrm>
          <a:prstGeom prst="rect">
            <a:avLst/>
          </a:prstGeom>
          <a:ln w="3175">
            <a:solidFill>
              <a:schemeClr val="accent2">
                <a:lumMod val="75000"/>
              </a:schemeClr>
            </a:solidFill>
            <a:prstDash val="sysDot"/>
          </a:ln>
        </p:spPr>
        <p:style>
          <a:lnRef idx="0">
            <a:srgbClr val="FFFFFF"/>
          </a:lnRef>
          <a:fillRef idx="1">
            <a:schemeClr val="accent2"/>
          </a:fillRef>
          <a:effectRef idx="0">
            <a:srgbClr val="FFFFFF"/>
          </a:effectRef>
          <a:fontRef idx="minor">
            <a:schemeClr val="lt1"/>
          </a:fontRef>
        </p:style>
        <p:txBody>
          <a:bodyPr rtlCol="0" anchor="ctr"/>
          <a:p>
            <a:pPr algn="ctr"/>
            <a:r>
              <a:rPr lang="en-US" sz="1600" b="1">
                <a:effectLst>
                  <a:outerShdw blurRad="38100" dist="38100" dir="2700000" algn="tl">
                    <a:srgbClr val="000000">
                      <a:alpha val="43137"/>
                    </a:srgbClr>
                  </a:outerShdw>
                </a:effectLst>
              </a:rPr>
              <a:t>Sink Connector</a:t>
            </a:r>
            <a:endParaRPr lang="en-US" sz="1600" b="1">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2" grpId="0" bldLvl="0" animBg="1"/>
      <p:bldP spid="3" grpId="0" bldLvl="0" animBg="1"/>
      <p:bldP spid="5" grpId="0" bldLvl="0" animBg="1"/>
      <p:bldP spid="6" grpId="0" bldLvl="0" animBg="1"/>
      <p:bldP spid="7" grpId="0" bldLvl="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8582025" cy="960755"/>
          </a:xfrm>
        </p:spPr>
        <p:txBody>
          <a:bodyPr>
            <a:normAutofit/>
          </a:bodyPr>
          <a:p>
            <a:r>
              <a:rPr lang="en-US" sz="4000">
                <a:sym typeface="+mn-ea"/>
              </a:rPr>
              <a:t>Idempotent writes</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35" name="Content Placeholder 34"/>
          <p:cNvSpPr/>
          <p:nvPr>
            <p:ph sz="half" idx="1"/>
          </p:nvPr>
        </p:nvSpPr>
        <p:spPr>
          <a:xfrm>
            <a:off x="838200" y="1537335"/>
            <a:ext cx="10720705" cy="2364105"/>
          </a:xfrm>
        </p:spPr>
        <p:txBody>
          <a:bodyPr>
            <a:normAutofit lnSpcReduction="20000"/>
          </a:bodyPr>
          <a:p>
            <a:pPr marL="342900" lvl="1" indent="-342900" algn="l" fontAlgn="base">
              <a:lnSpc>
                <a:spcPct val="100000"/>
              </a:lnSpc>
              <a:spcBef>
                <a:spcPts val="0"/>
              </a:spcBef>
              <a:buClrTx/>
              <a:buSzTx/>
              <a:buFont typeface="Wingdings" panose="05000000000000000000" charset="0"/>
              <a:buChar char="q"/>
            </a:pPr>
            <a:r>
              <a:rPr lang="en-US" sz="1800">
                <a:ea typeface="+mn-ea"/>
              </a:rPr>
              <a:t>Idempotency essentially means that the effect of a successfully performed request on a resource is independent of the number of times it is executen result in a single change. On the other hand, an append operation is not an idempotent operation, because appending an element multiple times results in multiple appends. Idempotent write operations are interesting for streaming applications because they can be performed multiple times without changing the results. Hence, they can to some extent mitigate the effect of replayed results as caused by Flink’s checkpointing mechanism.</a:t>
            </a:r>
            <a:endParaRPr lang="en-US" sz="1800">
              <a:ea typeface="+mn-ea"/>
            </a:endParaRPr>
          </a:p>
          <a:p>
            <a:pPr marL="342900" lvl="1" indent="-342900" algn="l" fontAlgn="base">
              <a:lnSpc>
                <a:spcPct val="100000"/>
              </a:lnSpc>
              <a:spcBef>
                <a:spcPts val="0"/>
              </a:spcBef>
              <a:buClrTx/>
              <a:buSzTx/>
              <a:buFont typeface="Wingdings" panose="05000000000000000000" charset="0"/>
              <a:buChar char="q"/>
            </a:pPr>
            <a:r>
              <a:rPr lang="en-US" sz="1800">
                <a:ea typeface="+mn-ea"/>
              </a:rPr>
              <a:t>In case the application writes records with associated consistent unique identifiers, exactly-once can be achieved by an idempotent implementation of writing to DB. This means, instructing the DB to just ignore or override duplications so that even in case of re-processing of the same events there won’t be a real impact on the external table.</a:t>
            </a:r>
            <a:endParaRPr lang="en-US" sz="1800">
              <a:ea typeface="+mn-ea"/>
            </a:endParaRPr>
          </a:p>
        </p:txBody>
      </p:sp>
      <p:pic>
        <p:nvPicPr>
          <p:cNvPr id="9" name="Picture 8"/>
          <p:cNvPicPr>
            <a:picLocks noChangeAspect="1"/>
          </p:cNvPicPr>
          <p:nvPr/>
        </p:nvPicPr>
        <p:blipFill>
          <a:blip r:embed="rId2"/>
          <a:stretch>
            <a:fillRect/>
          </a:stretch>
        </p:blipFill>
        <p:spPr>
          <a:xfrm>
            <a:off x="6240780" y="4112895"/>
            <a:ext cx="5151120" cy="1981200"/>
          </a:xfrm>
          <a:prstGeom prst="rect">
            <a:avLst/>
          </a:prstGeom>
        </p:spPr>
      </p:pic>
      <p:sp>
        <p:nvSpPr>
          <p:cNvPr id="3" name="Content Placeholder 34"/>
          <p:cNvSpPr/>
          <p:nvPr/>
        </p:nvSpPr>
        <p:spPr>
          <a:xfrm>
            <a:off x="880110" y="4609465"/>
            <a:ext cx="5267960" cy="11207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fontAlgn="base">
              <a:lnSpc>
                <a:spcPct val="100000"/>
              </a:lnSpc>
              <a:spcBef>
                <a:spcPts val="0"/>
              </a:spcBef>
              <a:buClrTx/>
              <a:buSzTx/>
              <a:buFont typeface="Wingdings" panose="05000000000000000000" charset="0"/>
              <a:buNone/>
            </a:pPr>
            <a:r>
              <a:rPr lang="en-US" sz="4800" i="1">
                <a:effectLst>
                  <a:outerShdw blurRad="38100" dist="38100" dir="2700000" algn="tl">
                    <a:srgbClr val="000000">
                      <a:alpha val="43137"/>
                    </a:srgbClr>
                  </a:outerShdw>
                </a:effectLst>
                <a:ea typeface="+mn-ea"/>
              </a:rPr>
              <a:t>f(f(x))=f(x)</a:t>
            </a:r>
            <a:endParaRPr lang="en-US" sz="4800" i="1">
              <a:effectLst>
                <a:outerShdw blurRad="38100" dist="38100" dir="2700000" algn="tl">
                  <a:srgbClr val="000000">
                    <a:alpha val="43137"/>
                  </a:srgbClr>
                </a:outerShdw>
              </a:effectLst>
              <a:ea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8582025" cy="960755"/>
          </a:xfrm>
        </p:spPr>
        <p:txBody>
          <a:bodyPr>
            <a:normAutofit/>
          </a:bodyPr>
          <a:p>
            <a:r>
              <a:rPr lang="en-US" sz="4000">
                <a:ea typeface="+mn-ea"/>
                <a:sym typeface="+mn-ea"/>
              </a:rPr>
              <a:t>Write-Ahead-</a:t>
            </a:r>
            <a:r>
              <a:rPr lang="en-US" sz="4000">
                <a:ea typeface="+mn-ea"/>
                <a:sym typeface="+mn-ea"/>
              </a:rPr>
              <a:t>Log (WAL)</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35" name="Content Placeholder 34"/>
          <p:cNvSpPr/>
          <p:nvPr>
            <p:ph sz="half" idx="1"/>
          </p:nvPr>
        </p:nvSpPr>
        <p:spPr>
          <a:xfrm>
            <a:off x="838200" y="1537335"/>
            <a:ext cx="10720705" cy="1003935"/>
          </a:xfrm>
        </p:spPr>
        <p:txBody>
          <a:bodyPr>
            <a:normAutofit lnSpcReduction="20000"/>
          </a:bodyPr>
          <a:p>
            <a:pPr marL="342900" lvl="1" indent="-342900" algn="l" fontAlgn="base">
              <a:lnSpc>
                <a:spcPct val="100000"/>
              </a:lnSpc>
              <a:spcBef>
                <a:spcPts val="0"/>
              </a:spcBef>
              <a:buClrTx/>
              <a:buSzTx/>
              <a:buFont typeface="Wingdings" panose="05000000000000000000" charset="0"/>
              <a:buChar char="q"/>
            </a:pPr>
            <a:r>
              <a:rPr lang="en-US" sz="1800">
                <a:ea typeface="+mn-ea"/>
              </a:rPr>
              <a:t>Generic Sink that emits its input elements into an arbitrary backend. This sink is integrated with Flink's checkpointing mechanism and can provide exactly-once guarantees; depending on the storage backend and sink/committer implementation.</a:t>
            </a:r>
            <a:endParaRPr lang="en-US" sz="1800">
              <a:ea typeface="+mn-ea"/>
            </a:endParaRPr>
          </a:p>
        </p:txBody>
      </p:sp>
      <p:pic>
        <p:nvPicPr>
          <p:cNvPr id="100" name="Picture 99"/>
          <p:cNvPicPr/>
          <p:nvPr/>
        </p:nvPicPr>
        <p:blipFill>
          <a:blip r:embed="rId2">
            <a:extLst>
              <a:ext uri="{96DAC541-7B7A-43D3-8B79-37D633B846F1}">
                <asvg:svgBlip xmlns:asvg="http://schemas.microsoft.com/office/drawing/2016/SVG/main" r:embed="rId3"/>
              </a:ext>
            </a:extLst>
          </a:blip>
          <a:stretch>
            <a:fillRect/>
          </a:stretch>
        </p:blipFill>
        <p:spPr>
          <a:xfrm>
            <a:off x="1289050" y="2804795"/>
            <a:ext cx="9469120" cy="2727325"/>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100"/>
                                        </p:tgtEl>
                                        <p:attrNameLst>
                                          <p:attrName>style.visibility</p:attrName>
                                        </p:attrNameLst>
                                      </p:cBhvr>
                                      <p:to>
                                        <p:strVal val="visible"/>
                                      </p:to>
                                    </p:set>
                                    <p:anim calcmode="lin" valueType="num">
                                      <p:cBhvr>
                                        <p:cTn id="11" dur="500" fill="hold"/>
                                        <p:tgtEl>
                                          <p:spTgt spid="100"/>
                                        </p:tgtEl>
                                        <p:attrNameLst>
                                          <p:attrName>ppt_w</p:attrName>
                                        </p:attrNameLst>
                                      </p:cBhvr>
                                      <p:tavLst>
                                        <p:tav tm="0">
                                          <p:val>
                                            <p:fltVal val="0"/>
                                          </p:val>
                                        </p:tav>
                                        <p:tav tm="100000">
                                          <p:val>
                                            <p:strVal val="#ppt_w"/>
                                          </p:val>
                                        </p:tav>
                                      </p:tavLst>
                                    </p:anim>
                                    <p:anim calcmode="lin" valueType="num">
                                      <p:cBhvr>
                                        <p:cTn id="12" dur="500" fill="hold"/>
                                        <p:tgtEl>
                                          <p:spTgt spid="100"/>
                                        </p:tgtEl>
                                        <p:attrNameLst>
                                          <p:attrName>ppt_h</p:attrName>
                                        </p:attrNameLst>
                                      </p:cBhvr>
                                      <p:tavLst>
                                        <p:tav tm="0">
                                          <p:val>
                                            <p:fltVal val="0"/>
                                          </p:val>
                                        </p:tav>
                                        <p:tav tm="100000">
                                          <p:val>
                                            <p:strVal val="#ppt_h"/>
                                          </p:val>
                                        </p:tav>
                                      </p:tavLst>
                                    </p:anim>
                                    <p:animEffect transition="in" filter="fade">
                                      <p:cBhvr>
                                        <p:cTn id="13"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 name="Rounded Rectangle 29"/>
          <p:cNvSpPr/>
          <p:nvPr/>
        </p:nvSpPr>
        <p:spPr>
          <a:xfrm>
            <a:off x="9538335" y="4810760"/>
            <a:ext cx="1800860" cy="8572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Can 5"/>
          <p:cNvSpPr/>
          <p:nvPr/>
        </p:nvSpPr>
        <p:spPr>
          <a:xfrm>
            <a:off x="1644015" y="4810760"/>
            <a:ext cx="1541780" cy="377190"/>
          </a:xfrm>
          <a:prstGeom prst="can">
            <a:avLst/>
          </a:prstGeom>
        </p:spPr>
        <p:style>
          <a:lnRef idx="0">
            <a:srgbClr val="FFFFFF"/>
          </a:lnRef>
          <a:fillRef idx="1">
            <a:schemeClr val="accent3"/>
          </a:fillRef>
          <a:effectRef idx="0">
            <a:srgbClr val="FFFFFF"/>
          </a:effectRef>
          <a:fontRef idx="minor">
            <a:schemeClr val="dk1"/>
          </a:fontRef>
        </p:style>
        <p:txBody>
          <a:bodyPr rtlCol="0" anchor="ctr"/>
          <a:p>
            <a:pPr algn="ctr"/>
            <a:endParaRPr lang="en-US"/>
          </a:p>
        </p:txBody>
      </p:sp>
      <p:sp>
        <p:nvSpPr>
          <p:cNvPr id="7" name="Can 6"/>
          <p:cNvSpPr/>
          <p:nvPr/>
        </p:nvSpPr>
        <p:spPr>
          <a:xfrm>
            <a:off x="4594860" y="4819015"/>
            <a:ext cx="1541780" cy="377190"/>
          </a:xfrm>
          <a:prstGeom prst="can">
            <a:avLst/>
          </a:prstGeom>
        </p:spPr>
        <p:style>
          <a:lnRef idx="0">
            <a:srgbClr val="FFFFFF"/>
          </a:lnRef>
          <a:fillRef idx="1">
            <a:schemeClr val="accent3"/>
          </a:fillRef>
          <a:effectRef idx="0">
            <a:srgbClr val="FFFFFF"/>
          </a:effectRef>
          <a:fontRef idx="minor">
            <a:schemeClr val="dk1"/>
          </a:fontRef>
        </p:style>
        <p:txBody>
          <a:bodyPr rtlCol="0" anchor="ctr"/>
          <a:p>
            <a:pPr algn="ctr"/>
            <a:endParaRPr lang="en-US"/>
          </a:p>
        </p:txBody>
      </p:sp>
      <p:sp>
        <p:nvSpPr>
          <p:cNvPr id="8" name="Can 7"/>
          <p:cNvSpPr/>
          <p:nvPr/>
        </p:nvSpPr>
        <p:spPr>
          <a:xfrm>
            <a:off x="7522210" y="4810760"/>
            <a:ext cx="1541780" cy="377190"/>
          </a:xfrm>
          <a:prstGeom prst="can">
            <a:avLst/>
          </a:prstGeom>
        </p:spPr>
        <p:style>
          <a:lnRef idx="0">
            <a:srgbClr val="FFFFFF"/>
          </a:lnRef>
          <a:fillRef idx="1">
            <a:schemeClr val="accent3"/>
          </a:fillRef>
          <a:effectRef idx="0">
            <a:srgbClr val="FFFFFF"/>
          </a:effectRef>
          <a:fontRef idx="minor">
            <a:schemeClr val="dk1"/>
          </a:fontRef>
        </p:style>
        <p:txBody>
          <a:bodyPr rtlCol="0" anchor="ctr"/>
          <a:p>
            <a:pPr algn="ctr"/>
            <a:endParaRPr lang="en-US"/>
          </a:p>
        </p:txBody>
      </p:sp>
      <p:sp>
        <p:nvSpPr>
          <p:cNvPr id="9" name="Can 8"/>
          <p:cNvSpPr/>
          <p:nvPr/>
        </p:nvSpPr>
        <p:spPr>
          <a:xfrm>
            <a:off x="4594860" y="5528310"/>
            <a:ext cx="1541780" cy="809625"/>
          </a:xfrm>
          <a:prstGeom prst="can">
            <a:avLst/>
          </a:prstGeom>
        </p:spPr>
        <p:style>
          <a:lnRef idx="0">
            <a:srgbClr val="FFFFFF"/>
          </a:lnRef>
          <a:fillRef idx="3">
            <a:schemeClr val="accent3"/>
          </a:fillRef>
          <a:effectRef idx="0">
            <a:srgbClr val="FFFFFF"/>
          </a:effectRef>
          <a:fontRef idx="minor">
            <a:schemeClr val="dk1"/>
          </a:fontRef>
        </p:style>
        <p:txBody>
          <a:bodyPr rtlCol="0" anchor="ctr"/>
          <a:p>
            <a:pPr algn="ctr"/>
            <a:endParaRPr lang="en-US"/>
          </a:p>
        </p:txBody>
      </p:sp>
      <p:sp>
        <p:nvSpPr>
          <p:cNvPr id="26" name="Rounded Rectangle 25"/>
          <p:cNvSpPr/>
          <p:nvPr/>
        </p:nvSpPr>
        <p:spPr>
          <a:xfrm>
            <a:off x="9538335" y="2111375"/>
            <a:ext cx="1800860" cy="8572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ounded Rectangle 15"/>
          <p:cNvSpPr/>
          <p:nvPr/>
        </p:nvSpPr>
        <p:spPr>
          <a:xfrm>
            <a:off x="1644015" y="3542030"/>
            <a:ext cx="1541780" cy="873125"/>
          </a:xfrm>
          <a:prstGeom prst="roundRect">
            <a:avLst/>
          </a:prstGeom>
        </p:spPr>
        <p:style>
          <a:lnRef idx="0">
            <a:srgbClr val="FFFFFF"/>
          </a:lnRef>
          <a:fillRef idx="1">
            <a:schemeClr val="accent5"/>
          </a:fillRef>
          <a:effectRef idx="2">
            <a:schemeClr val="accent5"/>
          </a:effectRef>
          <a:fontRef idx="minor">
            <a:schemeClr val="lt1"/>
          </a:fontRef>
        </p:style>
        <p:txBody>
          <a:bodyPr rtlCol="0" anchor="ctr"/>
          <a:p>
            <a:pPr algn="ctr"/>
            <a:endParaRPr lang="en-US"/>
          </a:p>
        </p:txBody>
      </p:sp>
      <p:sp>
        <p:nvSpPr>
          <p:cNvPr id="3" name="Rounded Rectangle 2"/>
          <p:cNvSpPr/>
          <p:nvPr/>
        </p:nvSpPr>
        <p:spPr>
          <a:xfrm>
            <a:off x="4594860" y="3535045"/>
            <a:ext cx="1541780" cy="873125"/>
          </a:xfrm>
          <a:prstGeom prst="roundRect">
            <a:avLst/>
          </a:prstGeom>
        </p:spPr>
        <p:style>
          <a:lnRef idx="0">
            <a:srgbClr val="FFFFFF"/>
          </a:lnRef>
          <a:fillRef idx="1">
            <a:schemeClr val="accent5"/>
          </a:fillRef>
          <a:effectRef idx="2">
            <a:schemeClr val="accent5"/>
          </a:effectRef>
          <a:fontRef idx="minor">
            <a:schemeClr val="lt1"/>
          </a:fontRef>
        </p:style>
        <p:txBody>
          <a:bodyPr rtlCol="0" anchor="ctr"/>
          <a:p>
            <a:pPr algn="ctr"/>
            <a:endParaRPr lang="en-US"/>
          </a:p>
        </p:txBody>
      </p:sp>
      <p:sp>
        <p:nvSpPr>
          <p:cNvPr id="5" name="Rounded Rectangle 4"/>
          <p:cNvSpPr/>
          <p:nvPr/>
        </p:nvSpPr>
        <p:spPr>
          <a:xfrm>
            <a:off x="7522210" y="3526790"/>
            <a:ext cx="1541780" cy="873125"/>
          </a:xfrm>
          <a:prstGeom prst="roundRect">
            <a:avLst/>
          </a:prstGeom>
        </p:spPr>
        <p:style>
          <a:lnRef idx="0">
            <a:srgbClr val="FFFFFF"/>
          </a:lnRef>
          <a:fillRef idx="1">
            <a:schemeClr val="accent5"/>
          </a:fillRef>
          <a:effectRef idx="2">
            <a:schemeClr val="accent5"/>
          </a:effectRef>
          <a:fontRef idx="minor">
            <a:schemeClr val="lt1"/>
          </a:fontRef>
        </p:style>
        <p:txBody>
          <a:bodyPr rtlCol="0" anchor="ctr"/>
          <a:p>
            <a:pPr algn="ctr"/>
            <a:endParaRPr lang="en-US"/>
          </a:p>
        </p:txBody>
      </p:sp>
      <p:sp>
        <p:nvSpPr>
          <p:cNvPr id="4" name="Title 3"/>
          <p:cNvSpPr>
            <a:spLocks noGrp="1"/>
          </p:cNvSpPr>
          <p:nvPr>
            <p:ph type="title"/>
          </p:nvPr>
        </p:nvSpPr>
        <p:spPr>
          <a:xfrm>
            <a:off x="838200" y="365125"/>
            <a:ext cx="8582025" cy="960755"/>
          </a:xfrm>
        </p:spPr>
        <p:txBody>
          <a:bodyPr>
            <a:normAutofit/>
          </a:bodyPr>
          <a:p>
            <a:r>
              <a:rPr lang="en-US" sz="4000">
                <a:ea typeface="+mn-ea"/>
                <a:sym typeface="+mn-ea"/>
              </a:rPr>
              <a:t>Write-Ahead-</a:t>
            </a:r>
            <a:r>
              <a:rPr lang="en-US" sz="4000">
                <a:ea typeface="+mn-ea"/>
                <a:sym typeface="+mn-ea"/>
              </a:rPr>
              <a:t>Log (WAL)</a:t>
            </a:r>
            <a:endParaRPr lang="en-US" sz="4000">
              <a:sym typeface="+mn-ea"/>
            </a:endParaRPr>
          </a:p>
        </p:txBody>
      </p:sp>
      <p:sp>
        <p:nvSpPr>
          <p:cNvPr id="10" name="Oval 9"/>
          <p:cNvSpPr/>
          <p:nvPr/>
        </p:nvSpPr>
        <p:spPr>
          <a:xfrm>
            <a:off x="612775" y="3672205"/>
            <a:ext cx="605790" cy="582295"/>
          </a:xfrm>
          <a:prstGeom prst="ellipse">
            <a:avLst/>
          </a:prstGeom>
        </p:spPr>
        <p:style>
          <a:lnRef idx="0">
            <a:srgbClr val="FFFFFF"/>
          </a:lnRef>
          <a:fillRef idx="1">
            <a:schemeClr val="accent6"/>
          </a:fillRef>
          <a:effectRef idx="0">
            <a:srgbClr val="FFFFFF"/>
          </a:effectRef>
          <a:fontRef idx="minor">
            <a:schemeClr val="lt1"/>
          </a:fontRef>
        </p:style>
        <p:txBody>
          <a:bodyPr rtlCol="0" anchor="ctr"/>
          <a:p>
            <a:pPr algn="ctr"/>
            <a:endParaRPr lang="en-US"/>
          </a:p>
        </p:txBody>
      </p:sp>
      <p:sp>
        <p:nvSpPr>
          <p:cNvPr id="12" name="Oval 11"/>
          <p:cNvSpPr/>
          <p:nvPr/>
        </p:nvSpPr>
        <p:spPr>
          <a:xfrm>
            <a:off x="416560" y="3672205"/>
            <a:ext cx="605790" cy="582295"/>
          </a:xfrm>
          <a:prstGeom prst="ellipse">
            <a:avLst/>
          </a:prstGeom>
        </p:spPr>
        <p:style>
          <a:lnRef idx="0">
            <a:srgbClr val="FFFFFF"/>
          </a:lnRef>
          <a:fillRef idx="1">
            <a:schemeClr val="accent6"/>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13" name="Rounded Rectangle 12"/>
          <p:cNvSpPr/>
          <p:nvPr/>
        </p:nvSpPr>
        <p:spPr>
          <a:xfrm>
            <a:off x="1664335" y="1688465"/>
            <a:ext cx="2092325" cy="1050290"/>
          </a:xfrm>
          <a:prstGeom prst="roundRect">
            <a:avLst/>
          </a:prstGeom>
        </p:spPr>
        <p:style>
          <a:lnRef idx="0">
            <a:srgbClr val="FFFFFF"/>
          </a:lnRef>
          <a:fillRef idx="1">
            <a:schemeClr val="accent2"/>
          </a:fillRef>
          <a:effectRef idx="0">
            <a:srgbClr val="FFFFFF"/>
          </a:effectRef>
          <a:fontRef idx="minor">
            <a:schemeClr val="lt1"/>
          </a:fontRef>
        </p:style>
        <p:txBody>
          <a:bodyPr rtlCol="0" anchor="ctr"/>
          <a:p>
            <a:pPr algn="ctr"/>
            <a:endParaRPr lang="en-US"/>
          </a:p>
        </p:txBody>
      </p:sp>
      <p:sp>
        <p:nvSpPr>
          <p:cNvPr id="14" name="Oval 13"/>
          <p:cNvSpPr/>
          <p:nvPr/>
        </p:nvSpPr>
        <p:spPr>
          <a:xfrm>
            <a:off x="2536825" y="1989455"/>
            <a:ext cx="1149350" cy="677545"/>
          </a:xfrm>
          <a:prstGeom prst="ellipse">
            <a:avLst/>
          </a:prstGeom>
        </p:spPr>
        <p:style>
          <a:lnRef idx="0">
            <a:srgbClr val="FFFFFF"/>
          </a:lnRef>
          <a:fillRef idx="1">
            <a:schemeClr val="accent4"/>
          </a:fillRef>
          <a:effectRef idx="0">
            <a:srgbClr val="FFFFFF"/>
          </a:effectRef>
          <a:fontRef idx="minor">
            <a:schemeClr val="lt1"/>
          </a:fontRef>
        </p:style>
        <p:txBody>
          <a:bodyPr rtlCol="0" anchor="ctr"/>
          <a:p>
            <a:pPr algn="ctr"/>
            <a:r>
              <a:rPr lang="en-US" sz="1000"/>
              <a:t>checkpoint </a:t>
            </a:r>
            <a:endParaRPr lang="en-US" sz="1000"/>
          </a:p>
          <a:p>
            <a:pPr algn="ctr"/>
            <a:r>
              <a:rPr lang="en-US" sz="1000"/>
              <a:t>coordinator</a:t>
            </a:r>
            <a:endParaRPr lang="en-US" sz="1000"/>
          </a:p>
        </p:txBody>
      </p:sp>
      <p:sp>
        <p:nvSpPr>
          <p:cNvPr id="15" name="Text Box 14"/>
          <p:cNvSpPr txBox="1"/>
          <p:nvPr/>
        </p:nvSpPr>
        <p:spPr>
          <a:xfrm>
            <a:off x="1664335" y="1688465"/>
            <a:ext cx="1405890" cy="337185"/>
          </a:xfrm>
          <a:prstGeom prst="rect">
            <a:avLst/>
          </a:prstGeom>
          <a:noFill/>
        </p:spPr>
        <p:txBody>
          <a:bodyPr wrap="square" rtlCol="0">
            <a:spAutoFit/>
          </a:bodyPr>
          <a:p>
            <a:r>
              <a:rPr lang="en-US" sz="1600" i="1" u="sng">
                <a:solidFill>
                  <a:schemeClr val="bg1"/>
                </a:solidFill>
              </a:rPr>
              <a:t>Job Manager</a:t>
            </a:r>
            <a:endParaRPr lang="en-US" sz="1600" i="1" u="sng">
              <a:solidFill>
                <a:schemeClr val="bg1"/>
              </a:solidFill>
            </a:endParaRPr>
          </a:p>
        </p:txBody>
      </p:sp>
      <p:sp>
        <p:nvSpPr>
          <p:cNvPr id="11" name="Rectangles 10"/>
          <p:cNvSpPr/>
          <p:nvPr/>
        </p:nvSpPr>
        <p:spPr>
          <a:xfrm>
            <a:off x="1847850" y="3696335"/>
            <a:ext cx="196850" cy="558165"/>
          </a:xfrm>
          <a:prstGeom prst="rect">
            <a:avLst/>
          </a:prstGeom>
        </p:spPr>
        <p:style>
          <a:lnRef idx="0">
            <a:srgbClr val="FFFFFF"/>
          </a:lnRef>
          <a:fillRef idx="1">
            <a:prstClr val="black"/>
          </a:fillRef>
          <a:effectRef idx="0">
            <a:srgbClr val="FFFFFF"/>
          </a:effectRef>
          <a:fontRef idx="minor">
            <a:schemeClr val="lt1"/>
          </a:fontRef>
        </p:style>
        <p:txBody>
          <a:bodyPr rtlCol="0" anchor="ctr"/>
          <a:p>
            <a:pPr algn="ctr"/>
            <a:endParaRPr lang="en-US"/>
          </a:p>
        </p:txBody>
      </p:sp>
      <p:cxnSp>
        <p:nvCxnSpPr>
          <p:cNvPr id="17" name="Straight Arrow Connector 16"/>
          <p:cNvCxnSpPr>
            <a:stCxn id="16" idx="3"/>
            <a:endCxn id="3" idx="1"/>
          </p:cNvCxnSpPr>
          <p:nvPr/>
        </p:nvCxnSpPr>
        <p:spPr>
          <a:xfrm flipV="1">
            <a:off x="3185795" y="3971925"/>
            <a:ext cx="1409065" cy="698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8" name="Straight Arrow Connector 17"/>
          <p:cNvCxnSpPr>
            <a:stCxn id="3" idx="3"/>
            <a:endCxn id="5" idx="1"/>
          </p:cNvCxnSpPr>
          <p:nvPr/>
        </p:nvCxnSpPr>
        <p:spPr>
          <a:xfrm flipV="1">
            <a:off x="6136640" y="3963670"/>
            <a:ext cx="1385570" cy="825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9" name="Straight Arrow Connector 18"/>
          <p:cNvCxnSpPr>
            <a:stCxn id="16" idx="2"/>
            <a:endCxn id="6" idx="0"/>
          </p:cNvCxnSpPr>
          <p:nvPr/>
        </p:nvCxnSpPr>
        <p:spPr>
          <a:xfrm>
            <a:off x="2414905" y="4415155"/>
            <a:ext cx="0" cy="49022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20" name="Straight Arrow Connector 19"/>
          <p:cNvCxnSpPr>
            <a:stCxn id="3" idx="2"/>
            <a:endCxn id="7" idx="0"/>
          </p:cNvCxnSpPr>
          <p:nvPr/>
        </p:nvCxnSpPr>
        <p:spPr>
          <a:xfrm>
            <a:off x="5365750" y="4408170"/>
            <a:ext cx="0" cy="50546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21" name="Straight Arrow Connector 20"/>
          <p:cNvCxnSpPr>
            <a:stCxn id="5" idx="2"/>
            <a:endCxn id="8" idx="0"/>
          </p:cNvCxnSpPr>
          <p:nvPr/>
        </p:nvCxnSpPr>
        <p:spPr>
          <a:xfrm>
            <a:off x="8293100" y="4399915"/>
            <a:ext cx="0" cy="50546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22" name="Straight Arrow Connector 21"/>
          <p:cNvCxnSpPr>
            <a:stCxn id="6" idx="3"/>
            <a:endCxn id="9" idx="0"/>
          </p:cNvCxnSpPr>
          <p:nvPr/>
        </p:nvCxnSpPr>
        <p:spPr>
          <a:xfrm>
            <a:off x="2414905" y="5187950"/>
            <a:ext cx="2950845" cy="54292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23" name="Straight Arrow Connector 22"/>
          <p:cNvCxnSpPr>
            <a:stCxn id="7" idx="3"/>
          </p:cNvCxnSpPr>
          <p:nvPr/>
        </p:nvCxnSpPr>
        <p:spPr>
          <a:xfrm flipH="1">
            <a:off x="5340350" y="5196205"/>
            <a:ext cx="25400" cy="54864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24" name="Straight Arrow Connector 23"/>
          <p:cNvCxnSpPr>
            <a:stCxn id="8" idx="3"/>
            <a:endCxn id="9" idx="0"/>
          </p:cNvCxnSpPr>
          <p:nvPr/>
        </p:nvCxnSpPr>
        <p:spPr>
          <a:xfrm flipH="1">
            <a:off x="5365750" y="5187950"/>
            <a:ext cx="2927350" cy="54292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25" name="Straight Arrow Connector 24"/>
          <p:cNvCxnSpPr>
            <a:stCxn id="14" idx="4"/>
            <a:endCxn id="16" idx="0"/>
          </p:cNvCxnSpPr>
          <p:nvPr/>
        </p:nvCxnSpPr>
        <p:spPr>
          <a:xfrm flipH="1">
            <a:off x="2414905" y="2667000"/>
            <a:ext cx="696595" cy="875030"/>
          </a:xfrm>
          <a:prstGeom prst="straightConnector1">
            <a:avLst/>
          </a:prstGeom>
          <a:ln w="6350" cap="flat" cmpd="sng" algn="ctr">
            <a:solidFill>
              <a:schemeClr val="accent1"/>
            </a:solidFill>
            <a:prstDash val="dash"/>
            <a:miter lim="800000"/>
            <a:tailEnd type="arrow" w="med" len="med"/>
          </a:ln>
        </p:spPr>
        <p:style>
          <a:lnRef idx="0">
            <a:schemeClr val="accent3"/>
          </a:lnRef>
          <a:fillRef idx="0">
            <a:srgbClr val="FFFFFF"/>
          </a:fillRef>
          <a:effectRef idx="0">
            <a:srgbClr val="FFFFFF"/>
          </a:effectRef>
          <a:fontRef idx="minor">
            <a:schemeClr val="tx1"/>
          </a:fontRef>
        </p:style>
      </p:cxnSp>
      <p:sp>
        <p:nvSpPr>
          <p:cNvPr id="27" name="Text Box 26"/>
          <p:cNvSpPr txBox="1"/>
          <p:nvPr/>
        </p:nvSpPr>
        <p:spPr>
          <a:xfrm>
            <a:off x="9648190" y="2111375"/>
            <a:ext cx="1146175" cy="245110"/>
          </a:xfrm>
          <a:prstGeom prst="rect">
            <a:avLst/>
          </a:prstGeom>
          <a:noFill/>
        </p:spPr>
        <p:txBody>
          <a:bodyPr wrap="square" rtlCol="0">
            <a:spAutoFit/>
          </a:bodyPr>
          <a:p>
            <a:r>
              <a:rPr lang="en-US" sz="1000" i="1" u="sng">
                <a:solidFill>
                  <a:schemeClr val="tx1"/>
                </a:solidFill>
              </a:rPr>
              <a:t>temp container</a:t>
            </a:r>
            <a:endParaRPr lang="en-US" sz="1000" i="1" u="sng">
              <a:solidFill>
                <a:schemeClr val="tx1"/>
              </a:solidFill>
            </a:endParaRPr>
          </a:p>
        </p:txBody>
      </p:sp>
      <p:cxnSp>
        <p:nvCxnSpPr>
          <p:cNvPr id="28" name="Curved Connector 27"/>
          <p:cNvCxnSpPr>
            <a:stCxn id="13" idx="3"/>
            <a:endCxn id="5" idx="0"/>
          </p:cNvCxnSpPr>
          <p:nvPr/>
        </p:nvCxnSpPr>
        <p:spPr>
          <a:xfrm>
            <a:off x="3756660" y="2213610"/>
            <a:ext cx="4536440" cy="1313180"/>
          </a:xfrm>
          <a:prstGeom prst="curvedConnector2">
            <a:avLst/>
          </a:prstGeom>
          <a:ln w="6350" cap="flat" cmpd="sng" algn="ctr">
            <a:solidFill>
              <a:schemeClr val="accent1"/>
            </a:solidFill>
            <a:prstDash val="dash"/>
            <a:miter lim="800000"/>
            <a:tailEnd type="arrow" w="med" len="med"/>
          </a:ln>
        </p:spPr>
        <p:style>
          <a:lnRef idx="0">
            <a:schemeClr val="accent3"/>
          </a:lnRef>
          <a:fillRef idx="0">
            <a:srgbClr val="FFFFFF"/>
          </a:fillRef>
          <a:effectRef idx="0">
            <a:srgbClr val="FFFFFF"/>
          </a:effectRef>
          <a:fontRef idx="minor">
            <a:schemeClr val="tx1"/>
          </a:fontRef>
        </p:style>
      </p:cxnSp>
      <p:sp>
        <p:nvSpPr>
          <p:cNvPr id="29" name="Text Box 28"/>
          <p:cNvSpPr txBox="1"/>
          <p:nvPr/>
        </p:nvSpPr>
        <p:spPr>
          <a:xfrm>
            <a:off x="5937885" y="2356485"/>
            <a:ext cx="979170" cy="229870"/>
          </a:xfrm>
          <a:prstGeom prst="rect">
            <a:avLst/>
          </a:prstGeom>
          <a:noFill/>
        </p:spPr>
        <p:txBody>
          <a:bodyPr wrap="square" rtlCol="0">
            <a:spAutoFit/>
          </a:bodyPr>
          <a:p>
            <a:r>
              <a:rPr lang="en-US" sz="900"/>
              <a:t>notification</a:t>
            </a:r>
            <a:endParaRPr lang="en-US" sz="900"/>
          </a:p>
        </p:txBody>
      </p:sp>
      <p:sp>
        <p:nvSpPr>
          <p:cNvPr id="31" name="Text Box 30"/>
          <p:cNvSpPr txBox="1"/>
          <p:nvPr/>
        </p:nvSpPr>
        <p:spPr>
          <a:xfrm>
            <a:off x="9594215" y="4813935"/>
            <a:ext cx="1146175" cy="245110"/>
          </a:xfrm>
          <a:prstGeom prst="rect">
            <a:avLst/>
          </a:prstGeom>
          <a:noFill/>
        </p:spPr>
        <p:txBody>
          <a:bodyPr wrap="square" rtlCol="0">
            <a:spAutoFit/>
          </a:bodyPr>
          <a:p>
            <a:r>
              <a:rPr lang="en-US" sz="1000" i="1" u="sng">
                <a:solidFill>
                  <a:schemeClr val="tx1"/>
                </a:solidFill>
              </a:rPr>
              <a:t>final dist</a:t>
            </a:r>
            <a:endParaRPr lang="en-US" sz="1000" i="1" u="sng">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1" nodeType="clickEffect">
                                  <p:stCondLst>
                                    <p:cond delay="0"/>
                                  </p:stCondLst>
                                  <p:childTnLst>
                                    <p:animMotion origin="layout" path="M 0.0268229 0.0012037 L 0.126198 0.00351852 " pathEditMode="relative" ptsTypes="">
                                      <p:cBhvr>
                                        <p:cTn id="10" dur="2000" fill="hold"/>
                                        <p:tgtEl>
                                          <p:spTgt spid="10"/>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26" presetClass="emph" presetSubtype="0" fill="hold" grpId="0" nodeType="clickEffect">
                                  <p:stCondLst>
                                    <p:cond delay="0"/>
                                  </p:stCondLst>
                                  <p:childTnLst>
                                    <p:animEffect transition="out" filter="fade">
                                      <p:cBhvr>
                                        <p:cTn id="14" dur="2000" tmFilter="0, 0; .2, .5; .8, .5; 1, 0"/>
                                        <p:tgtEl>
                                          <p:spTgt spid="6"/>
                                        </p:tgtEl>
                                      </p:cBhvr>
                                    </p:animEffect>
                                    <p:animScale>
                                      <p:cBhvr>
                                        <p:cTn id="15" dur="2000" autoRev="1" fill="hold"/>
                                        <p:tgtEl>
                                          <p:spTgt spid="6"/>
                                        </p:tgtEl>
                                      </p:cBhvr>
                                      <p:by x="105000" y="105000"/>
                                    </p:animScale>
                                  </p:childTnLst>
                                </p:cTn>
                              </p:par>
                            </p:childTnLst>
                          </p:cTn>
                        </p:par>
                      </p:childTnLst>
                    </p:cTn>
                  </p:par>
                  <p:par>
                    <p:cTn id="16" fill="hold">
                      <p:stCondLst>
                        <p:cond delay="indefinite"/>
                      </p:stCondLst>
                      <p:childTnLst>
                        <p:par>
                          <p:cTn id="17" fill="hold">
                            <p:stCondLst>
                              <p:cond delay="0"/>
                            </p:stCondLst>
                            <p:childTnLst>
                              <p:par>
                                <p:cTn id="18" presetID="0" presetClass="path" presetSubtype="0" accel="50000" decel="50000" fill="hold" grpId="2" nodeType="clickEffect">
                                  <p:stCondLst>
                                    <p:cond delay="0"/>
                                  </p:stCondLst>
                                  <p:childTnLst>
                                    <p:animMotion origin="layout" path="M 0.366198 0.00759259 L 0.606823 -0.00166667 " pathEditMode="relative" ptsTypes="">
                                      <p:cBhvr>
                                        <p:cTn id="19" dur="2000" fill="hold"/>
                                        <p:tgtEl>
                                          <p:spTgt spid="10"/>
                                        </p:tgtEl>
                                        <p:attrNameLst>
                                          <p:attrName>ppt_x</p:attrName>
                                          <p:attrName>ppt_y</p:attrName>
                                        </p:attrNameLst>
                                      </p:cBhvr>
                                    </p:animMotion>
                                  </p:childTnLst>
                                </p:cTn>
                              </p:par>
                            </p:childTnLst>
                          </p:cTn>
                        </p:par>
                      </p:childTnLst>
                    </p:cTn>
                  </p:par>
                  <p:par>
                    <p:cTn id="20" fill="hold">
                      <p:stCondLst>
                        <p:cond delay="indefinite"/>
                      </p:stCondLst>
                      <p:childTnLst>
                        <p:par>
                          <p:cTn id="21" fill="hold">
                            <p:stCondLst>
                              <p:cond delay="0"/>
                            </p:stCondLst>
                            <p:childTnLst>
                              <p:par>
                                <p:cTn id="22" presetID="26" presetClass="emph" presetSubtype="0" fill="hold" grpId="0" nodeType="clickEffect">
                                  <p:stCondLst>
                                    <p:cond delay="0"/>
                                  </p:stCondLst>
                                  <p:childTnLst>
                                    <p:animEffect transition="out" filter="fade">
                                      <p:cBhvr>
                                        <p:cTn id="23" dur="2000" tmFilter="0, 0; .2, .5; .8, .5; 1, 0"/>
                                        <p:tgtEl>
                                          <p:spTgt spid="7"/>
                                        </p:tgtEl>
                                      </p:cBhvr>
                                    </p:animEffect>
                                    <p:animScale>
                                      <p:cBhvr>
                                        <p:cTn id="24" dur="2000" autoRev="1" fill="hold"/>
                                        <p:tgtEl>
                                          <p:spTgt spid="7"/>
                                        </p:tgtEl>
                                      </p:cBhvr>
                                      <p:by x="105000" y="105000"/>
                                    </p:animScale>
                                  </p:childTnLst>
                                </p:cTn>
                              </p:par>
                            </p:childTnLst>
                          </p:cTn>
                        </p:par>
                      </p:childTnLst>
                    </p:cTn>
                  </p:par>
                  <p:par>
                    <p:cTn id="25" fill="hold">
                      <p:stCondLst>
                        <p:cond delay="indefinite"/>
                      </p:stCondLst>
                      <p:childTnLst>
                        <p:par>
                          <p:cTn id="26" fill="hold">
                            <p:stCondLst>
                              <p:cond delay="0"/>
                            </p:stCondLst>
                            <p:childTnLst>
                              <p:par>
                                <p:cTn id="27" presetID="26" presetClass="emph" presetSubtype="0" fill="hold" grpId="0" nodeType="clickEffect">
                                  <p:stCondLst>
                                    <p:cond delay="0"/>
                                  </p:stCondLst>
                                  <p:childTnLst>
                                    <p:animEffect transition="out" filter="fade">
                                      <p:cBhvr>
                                        <p:cTn id="28" dur="2000" tmFilter="0, 0; .2, .5; .8, .5; 1, 0"/>
                                        <p:tgtEl>
                                          <p:spTgt spid="8"/>
                                        </p:tgtEl>
                                      </p:cBhvr>
                                    </p:animEffect>
                                    <p:animScale>
                                      <p:cBhvr>
                                        <p:cTn id="29" dur="2000" autoRev="1" fill="hold"/>
                                        <p:tgtEl>
                                          <p:spTgt spid="8"/>
                                        </p:tgtEl>
                                      </p:cBhvr>
                                      <p:by x="105000" y="105000"/>
                                    </p:animScale>
                                  </p:childTnLst>
                                </p:cTn>
                              </p:par>
                            </p:childTnLst>
                          </p:cTn>
                        </p:par>
                      </p:childTnLst>
                    </p:cTn>
                  </p:par>
                  <p:par>
                    <p:cTn id="30" fill="hold">
                      <p:stCondLst>
                        <p:cond delay="indefinite"/>
                      </p:stCondLst>
                      <p:childTnLst>
                        <p:par>
                          <p:cTn id="31" fill="hold">
                            <p:stCondLst>
                              <p:cond delay="0"/>
                            </p:stCondLst>
                            <p:childTnLst>
                              <p:par>
                                <p:cTn id="32" presetID="0" presetClass="path" presetSubtype="0" accel="50000" decel="50000" fill="hold" grpId="3" nodeType="clickEffect">
                                  <p:stCondLst>
                                    <p:cond delay="0"/>
                                  </p:stCondLst>
                                  <p:childTnLst>
                                    <p:animMotion origin="layout" path="M 0.621667 0.00351852 L 0.82875 -0.201759 " pathEditMode="relative" ptsTypes="">
                                      <p:cBhvr>
                                        <p:cTn id="33" dur="2000" fill="hold"/>
                                        <p:tgtEl>
                                          <p:spTgt spid="10"/>
                                        </p:tgtEl>
                                        <p:attrNameLst>
                                          <p:attrName>ppt_x</p:attrName>
                                          <p:attrName>ppt_y</p:attrName>
                                        </p:attrNameLst>
                                      </p:cBhvr>
                                    </p:animMotion>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0" presetClass="path" presetSubtype="0" accel="50000" decel="50000" fill="hold" grpId="1" nodeType="clickEffect">
                                  <p:stCondLst>
                                    <p:cond delay="0"/>
                                  </p:stCondLst>
                                  <p:childTnLst>
                                    <p:animMotion origin="layout" path="M 0 0 L 0.137083 0.000648148 " pathEditMode="relative" rAng="0" ptsTypes="">
                                      <p:cBhvr>
                                        <p:cTn id="41" dur="2000" fill="hold"/>
                                        <p:tgtEl>
                                          <p:spTgt spid="12"/>
                                        </p:tgtEl>
                                        <p:attrNameLst>
                                          <p:attrName>ppt_x</p:attrName>
                                          <p:attrName>ppt_y</p:attrName>
                                        </p:attrNameLst>
                                      </p:cBhvr>
                                      <p:rCtr x="56" y="0"/>
                                    </p:animMotion>
                                  </p:childTnLst>
                                </p:cTn>
                              </p:par>
                            </p:childTnLst>
                          </p:cTn>
                        </p:par>
                      </p:childTnLst>
                    </p:cTn>
                  </p:par>
                  <p:par>
                    <p:cTn id="42" fill="hold">
                      <p:stCondLst>
                        <p:cond delay="indefinite"/>
                      </p:stCondLst>
                      <p:childTnLst>
                        <p:par>
                          <p:cTn id="43" fill="hold">
                            <p:stCondLst>
                              <p:cond delay="0"/>
                            </p:stCondLst>
                            <p:childTnLst>
                              <p:par>
                                <p:cTn id="44" presetID="26" presetClass="emph" presetSubtype="0" fill="hold" grpId="1" nodeType="clickEffect">
                                  <p:stCondLst>
                                    <p:cond delay="0"/>
                                  </p:stCondLst>
                                  <p:childTnLst>
                                    <p:animEffect transition="out" filter="fade">
                                      <p:cBhvr>
                                        <p:cTn id="45" dur="2000" tmFilter="0, 0; .2, .5; .8, .5; 1, 0"/>
                                        <p:tgtEl>
                                          <p:spTgt spid="6"/>
                                        </p:tgtEl>
                                      </p:cBhvr>
                                    </p:animEffect>
                                    <p:animScale>
                                      <p:cBhvr>
                                        <p:cTn id="46" dur="2000" autoRev="1" fill="hold"/>
                                        <p:tgtEl>
                                          <p:spTgt spid="6"/>
                                        </p:tgtEl>
                                      </p:cBhvr>
                                      <p:by x="105000" y="105000"/>
                                    </p:animScale>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grpId="2" nodeType="clickEffect">
                                  <p:stCondLst>
                                    <p:cond delay="0"/>
                                  </p:stCondLst>
                                  <p:childTnLst>
                                    <p:animMotion origin="layout" path="M 0.135156 0.00240741 L 0.397083 0.00814815 " pathEditMode="relative" ptsTypes="">
                                      <p:cBhvr>
                                        <p:cTn id="50" dur="2000" fill="hold"/>
                                        <p:tgtEl>
                                          <p:spTgt spid="12"/>
                                        </p:tgtEl>
                                        <p:attrNameLst>
                                          <p:attrName>ppt_x</p:attrName>
                                          <p:attrName>ppt_y</p:attrName>
                                        </p:attrNameLst>
                                      </p:cBhvr>
                                    </p:animMotion>
                                  </p:childTnLst>
                                </p:cTn>
                              </p:par>
                            </p:childTnLst>
                          </p:cTn>
                        </p:par>
                      </p:childTnLst>
                    </p:cTn>
                  </p:par>
                  <p:par>
                    <p:cTn id="51" fill="hold">
                      <p:stCondLst>
                        <p:cond delay="indefinite"/>
                      </p:stCondLst>
                      <p:childTnLst>
                        <p:par>
                          <p:cTn id="52" fill="hold">
                            <p:stCondLst>
                              <p:cond delay="0"/>
                            </p:stCondLst>
                            <p:childTnLst>
                              <p:par>
                                <p:cTn id="53" presetID="26" presetClass="emph" presetSubtype="0" fill="hold" grpId="1" nodeType="clickEffect">
                                  <p:stCondLst>
                                    <p:cond delay="0"/>
                                  </p:stCondLst>
                                  <p:childTnLst>
                                    <p:animEffect transition="out" filter="fade">
                                      <p:cBhvr>
                                        <p:cTn id="54" dur="2000" tmFilter="0, 0; .2, .5; .8, .5; 1, 0"/>
                                        <p:tgtEl>
                                          <p:spTgt spid="7"/>
                                        </p:tgtEl>
                                      </p:cBhvr>
                                    </p:animEffect>
                                    <p:animScale>
                                      <p:cBhvr>
                                        <p:cTn id="55" dur="2000" autoRev="1" fill="hold"/>
                                        <p:tgtEl>
                                          <p:spTgt spid="7"/>
                                        </p:tgtEl>
                                      </p:cBhvr>
                                      <p:by x="105000" y="105000"/>
                                    </p:animScale>
                                  </p:childTnLst>
                                </p:cTn>
                              </p:par>
                            </p:childTnLst>
                          </p:cTn>
                        </p:par>
                      </p:childTnLst>
                    </p:cTn>
                  </p:par>
                  <p:par>
                    <p:cTn id="56" fill="hold">
                      <p:stCondLst>
                        <p:cond delay="indefinite"/>
                      </p:stCondLst>
                      <p:childTnLst>
                        <p:par>
                          <p:cTn id="57" fill="hold">
                            <p:stCondLst>
                              <p:cond delay="0"/>
                            </p:stCondLst>
                            <p:childTnLst>
                              <p:par>
                                <p:cTn id="58" presetID="0" presetClass="path" presetSubtype="0" accel="50000" decel="50000" fill="hold" grpId="3" nodeType="clickEffect">
                                  <p:stCondLst>
                                    <p:cond delay="0"/>
                                  </p:stCondLst>
                                  <p:childTnLst>
                                    <p:animMotion origin="layout" path="M 0.395156 0.00814815 L 0.622917 9.25926e-05 " pathEditMode="relative" ptsTypes="">
                                      <p:cBhvr>
                                        <p:cTn id="59" dur="2000" fill="hold"/>
                                        <p:tgtEl>
                                          <p:spTgt spid="12"/>
                                        </p:tgtEl>
                                        <p:attrNameLst>
                                          <p:attrName>ppt_x</p:attrName>
                                          <p:attrName>ppt_y</p:attrName>
                                        </p:attrNameLst>
                                      </p:cBhvr>
                                    </p:animMotion>
                                  </p:childTnLst>
                                </p:cTn>
                              </p:par>
                            </p:childTnLst>
                          </p:cTn>
                        </p:par>
                      </p:childTnLst>
                    </p:cTn>
                  </p:par>
                  <p:par>
                    <p:cTn id="60" fill="hold">
                      <p:stCondLst>
                        <p:cond delay="indefinite"/>
                      </p:stCondLst>
                      <p:childTnLst>
                        <p:par>
                          <p:cTn id="61" fill="hold">
                            <p:stCondLst>
                              <p:cond delay="0"/>
                            </p:stCondLst>
                            <p:childTnLst>
                              <p:par>
                                <p:cTn id="62" presetID="26" presetClass="emph" presetSubtype="0" fill="hold" grpId="1" nodeType="clickEffect">
                                  <p:stCondLst>
                                    <p:cond delay="0"/>
                                  </p:stCondLst>
                                  <p:childTnLst>
                                    <p:animEffect transition="out" filter="fade">
                                      <p:cBhvr>
                                        <p:cTn id="63" dur="500" tmFilter="0, 0; .2, .5; .8, .5; 1, 0"/>
                                        <p:tgtEl>
                                          <p:spTgt spid="8"/>
                                        </p:tgtEl>
                                      </p:cBhvr>
                                    </p:animEffect>
                                    <p:animScale>
                                      <p:cBhvr>
                                        <p:cTn id="64" dur="250" autoRev="1" fill="hold"/>
                                        <p:tgtEl>
                                          <p:spTgt spid="8"/>
                                        </p:tgtEl>
                                      </p:cBhvr>
                                      <p:by x="105000" y="105000"/>
                                    </p:animScale>
                                  </p:childTnLst>
                                </p:cTn>
                              </p:par>
                            </p:childTnLst>
                          </p:cTn>
                        </p:par>
                      </p:childTnLst>
                    </p:cTn>
                  </p:par>
                  <p:par>
                    <p:cTn id="65" fill="hold">
                      <p:stCondLst>
                        <p:cond delay="indefinite"/>
                      </p:stCondLst>
                      <p:childTnLst>
                        <p:par>
                          <p:cTn id="66" fill="hold">
                            <p:stCondLst>
                              <p:cond delay="0"/>
                            </p:stCondLst>
                            <p:childTnLst>
                              <p:par>
                                <p:cTn id="67" presetID="0" presetClass="path" presetSubtype="0" accel="50000" decel="50000" fill="hold" grpId="4" nodeType="clickEffect">
                                  <p:stCondLst>
                                    <p:cond delay="0"/>
                                  </p:stCondLst>
                                  <p:childTnLst>
                                    <p:animMotion origin="layout" path="M 0.628073 -0.00907407 L 0.763542 -0.200093 " pathEditMode="relative" rAng="0" ptsTypes="">
                                      <p:cBhvr>
                                        <p:cTn id="68" dur="2000" fill="hold"/>
                                        <p:tgtEl>
                                          <p:spTgt spid="12"/>
                                        </p:tgtEl>
                                        <p:attrNameLst>
                                          <p:attrName>ppt_x</p:attrName>
                                          <p:attrName>ppt_y</p:attrName>
                                        </p:attrNameLst>
                                      </p:cBhvr>
                                      <p:rCtr x="67" y="-94"/>
                                    </p:animMotion>
                                  </p:childTnLst>
                                </p:cTn>
                              </p:par>
                            </p:childTnLst>
                          </p:cTn>
                        </p:par>
                      </p:childTnLst>
                    </p:cTn>
                  </p:par>
                  <p:par>
                    <p:cTn id="69" fill="hold">
                      <p:stCondLst>
                        <p:cond delay="indefinite"/>
                      </p:stCondLst>
                      <p:childTnLst>
                        <p:par>
                          <p:cTn id="70" fill="hold">
                            <p:stCondLst>
                              <p:cond delay="0"/>
                            </p:stCondLst>
                            <p:childTnLst>
                              <p:par>
                                <p:cTn id="71" presetID="30" presetClass="emph" presetSubtype="0" fill="hold" nodeType="clickEffect">
                                  <p:stCondLst>
                                    <p:cond delay="0"/>
                                  </p:stCondLst>
                                  <p:childTnLst>
                                    <p:animClr clrSpc="hsl" dir="cw">
                                      <p:cBhvr override="childStyle">
                                        <p:cTn id="72" dur="500" fill="hold"/>
                                        <p:tgtEl>
                                          <p:spTgt spid="25"/>
                                        </p:tgtEl>
                                        <p:attrNameLst>
                                          <p:attrName>style.color</p:attrName>
                                        </p:attrNameLst>
                                      </p:cBhvr>
                                      <p:by>
                                        <p:hsl h="0" s="12549" l="25098"/>
                                      </p:by>
                                    </p:animClr>
                                    <p:animClr clrSpc="hsl" dir="cw">
                                      <p:cBhvr>
                                        <p:cTn id="73" dur="500" fill="hold"/>
                                        <p:tgtEl>
                                          <p:spTgt spid="25"/>
                                        </p:tgtEl>
                                        <p:attrNameLst>
                                          <p:attrName>fillcolor</p:attrName>
                                        </p:attrNameLst>
                                      </p:cBhvr>
                                      <p:by>
                                        <p:hsl h="0" s="12549" l="25098"/>
                                      </p:by>
                                    </p:animClr>
                                    <p:animClr clrSpc="hsl" dir="cw">
                                      <p:cBhvr>
                                        <p:cTn id="74" dur="500" fill="hold"/>
                                        <p:tgtEl>
                                          <p:spTgt spid="25"/>
                                        </p:tgtEl>
                                        <p:attrNameLst>
                                          <p:attrName>stroke.color</p:attrName>
                                        </p:attrNameLst>
                                      </p:cBhvr>
                                      <p:by>
                                        <p:hsl h="0" s="12549" l="25098"/>
                                      </p:by>
                                    </p:animClr>
                                    <p:set>
                                      <p:cBhvr>
                                        <p:cTn id="75" dur="500" fill="hold"/>
                                        <p:tgtEl>
                                          <p:spTgt spid="25"/>
                                        </p:tgtEl>
                                        <p:attrNameLst>
                                          <p:attrName>fill.type</p:attrName>
                                        </p:attrNameLst>
                                      </p:cBhvr>
                                      <p:to>
                                        <p:strVal val="solid"/>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11"/>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mph" presetSubtype="2" fill="hold" nodeType="clickEffect">
                                  <p:stCondLst>
                                    <p:cond delay="0"/>
                                  </p:stCondLst>
                                  <p:childTnLst>
                                    <p:animClr clrSpc="rgb" dir="cw">
                                      <p:cBhvr>
                                        <p:cTn id="83" dur="2000" fill="hold"/>
                                        <p:tgtEl>
                                          <p:spTgt spid="22"/>
                                        </p:tgtEl>
                                        <p:attrNameLst>
                                          <p:attrName>fillcolor</p:attrName>
                                        </p:attrNameLst>
                                      </p:cBhvr>
                                      <p:to>
                                        <a:srgbClr val="bb120f"/>
                                      </p:to>
                                    </p:animClr>
                                    <p:set>
                                      <p:cBhvr>
                                        <p:cTn id="84" dur="2000" fill="hold"/>
                                        <p:tgtEl>
                                          <p:spTgt spid="22"/>
                                        </p:tgtEl>
                                        <p:attrNameLst>
                                          <p:attrName>fill.type</p:attrName>
                                        </p:attrNameLst>
                                      </p:cBhvr>
                                      <p:to>
                                        <p:strVal val="solid"/>
                                      </p:to>
                                    </p:set>
                                    <p:set>
                                      <p:cBhvr>
                                        <p:cTn id="85" dur="2000" fill="hold"/>
                                        <p:tgtEl>
                                          <p:spTgt spid="22"/>
                                        </p:tgtEl>
                                        <p:attrNameLst>
                                          <p:attrName>fill.on</p:attrName>
                                        </p:attrNameLst>
                                      </p:cBhvr>
                                      <p:to>
                                        <p:strVal val="true"/>
                                      </p:to>
                                    </p:set>
                                  </p:childTnLst>
                                </p:cTn>
                              </p:par>
                            </p:childTnLst>
                          </p:cTn>
                        </p:par>
                      </p:childTnLst>
                    </p:cTn>
                  </p:par>
                  <p:par>
                    <p:cTn id="86" fill="hold">
                      <p:stCondLst>
                        <p:cond delay="indefinite"/>
                      </p:stCondLst>
                      <p:childTnLst>
                        <p:par>
                          <p:cTn id="87" fill="hold">
                            <p:stCondLst>
                              <p:cond delay="0"/>
                            </p:stCondLst>
                            <p:childTnLst>
                              <p:par>
                                <p:cTn id="88" presetID="0" presetClass="path" presetSubtype="0" accel="50000" decel="50000" fill="hold" grpId="1" nodeType="clickEffect">
                                  <p:stCondLst>
                                    <p:cond delay="0"/>
                                  </p:stCondLst>
                                  <p:childTnLst>
                                    <p:animMotion origin="layout" path="M 0.0154688 -0.00453704 L 0.284531 0.00583336 " pathEditMode="relative" rAng="0" ptsTypes="">
                                      <p:cBhvr>
                                        <p:cTn id="89" dur="2000" fill="hold"/>
                                        <p:tgtEl>
                                          <p:spTgt spid="11"/>
                                        </p:tgtEl>
                                        <p:attrNameLst>
                                          <p:attrName>ppt_x</p:attrName>
                                          <p:attrName>ppt_y</p:attrName>
                                        </p:attrNameLst>
                                      </p:cBhvr>
                                      <p:rCtr x="135" y="5"/>
                                    </p:animMotion>
                                  </p:childTnLst>
                                </p:cTn>
                              </p:par>
                            </p:childTnLst>
                          </p:cTn>
                        </p:par>
                      </p:childTnLst>
                    </p:cTn>
                  </p:par>
                  <p:par>
                    <p:cTn id="90" fill="hold">
                      <p:stCondLst>
                        <p:cond delay="indefinite"/>
                      </p:stCondLst>
                      <p:childTnLst>
                        <p:par>
                          <p:cTn id="91" fill="hold">
                            <p:stCondLst>
                              <p:cond delay="0"/>
                            </p:stCondLst>
                            <p:childTnLst>
                              <p:par>
                                <p:cTn id="92" presetID="1" presetClass="emph" presetSubtype="2" fill="hold" nodeType="clickEffect">
                                  <p:stCondLst>
                                    <p:cond delay="0"/>
                                  </p:stCondLst>
                                  <p:childTnLst>
                                    <p:animClr clrSpc="rgb" dir="cw">
                                      <p:cBhvr>
                                        <p:cTn id="93" dur="2000" fill="hold"/>
                                        <p:tgtEl>
                                          <p:spTgt spid="23"/>
                                        </p:tgtEl>
                                        <p:attrNameLst>
                                          <p:attrName>fillcolor</p:attrName>
                                        </p:attrNameLst>
                                      </p:cBhvr>
                                      <p:to>
                                        <a:srgbClr val="bb120f"/>
                                      </p:to>
                                    </p:animClr>
                                    <p:set>
                                      <p:cBhvr>
                                        <p:cTn id="94" dur="2000" fill="hold"/>
                                        <p:tgtEl>
                                          <p:spTgt spid="23"/>
                                        </p:tgtEl>
                                        <p:attrNameLst>
                                          <p:attrName>fill.type</p:attrName>
                                        </p:attrNameLst>
                                      </p:cBhvr>
                                      <p:to>
                                        <p:strVal val="solid"/>
                                      </p:to>
                                    </p:set>
                                    <p:set>
                                      <p:cBhvr>
                                        <p:cTn id="95" dur="2000" fill="hold"/>
                                        <p:tgtEl>
                                          <p:spTgt spid="23"/>
                                        </p:tgtEl>
                                        <p:attrNameLst>
                                          <p:attrName>fill.on</p:attrName>
                                        </p:attrNameLst>
                                      </p:cBhvr>
                                      <p:to>
                                        <p:strVal val="true"/>
                                      </p:to>
                                    </p:set>
                                  </p:childTnLst>
                                </p:cTn>
                              </p:par>
                            </p:childTnLst>
                          </p:cTn>
                        </p:par>
                      </p:childTnLst>
                    </p:cTn>
                  </p:par>
                  <p:par>
                    <p:cTn id="96" fill="hold">
                      <p:stCondLst>
                        <p:cond delay="indefinite"/>
                      </p:stCondLst>
                      <p:childTnLst>
                        <p:par>
                          <p:cTn id="97" fill="hold">
                            <p:stCondLst>
                              <p:cond delay="0"/>
                            </p:stCondLst>
                            <p:childTnLst>
                              <p:par>
                                <p:cTn id="98" presetID="0" presetClass="path" presetSubtype="0" accel="50000" decel="50000" fill="hold" grpId="2" nodeType="clickEffect">
                                  <p:stCondLst>
                                    <p:cond delay="0"/>
                                  </p:stCondLst>
                                  <p:childTnLst>
                                    <p:animMotion origin="layout" path="M 0.282292 0.00861111 L 0.539688 0.00296296 " pathEditMode="relative" ptsTypes="">
                                      <p:cBhvr>
                                        <p:cTn id="99" dur="2000" fill="hold"/>
                                        <p:tgtEl>
                                          <p:spTgt spid="11"/>
                                        </p:tgtEl>
                                        <p:attrNameLst>
                                          <p:attrName>ppt_x</p:attrName>
                                          <p:attrName>ppt_y</p:attrName>
                                        </p:attrNameLst>
                                      </p:cBhvr>
                                    </p:animMotion>
                                  </p:childTnLst>
                                </p:cTn>
                              </p:par>
                            </p:childTnLst>
                          </p:cTn>
                        </p:par>
                      </p:childTnLst>
                    </p:cTn>
                  </p:par>
                  <p:par>
                    <p:cTn id="100" fill="hold">
                      <p:stCondLst>
                        <p:cond delay="indefinite"/>
                      </p:stCondLst>
                      <p:childTnLst>
                        <p:par>
                          <p:cTn id="101" fill="hold">
                            <p:stCondLst>
                              <p:cond delay="0"/>
                            </p:stCondLst>
                            <p:childTnLst>
                              <p:par>
                                <p:cTn id="102" presetID="1" presetClass="emph" presetSubtype="2" fill="hold" nodeType="clickEffect">
                                  <p:stCondLst>
                                    <p:cond delay="0"/>
                                  </p:stCondLst>
                                  <p:childTnLst>
                                    <p:animClr clrSpc="rgb" dir="cw">
                                      <p:cBhvr>
                                        <p:cTn id="103" dur="2000" fill="hold"/>
                                        <p:tgtEl>
                                          <p:spTgt spid="24"/>
                                        </p:tgtEl>
                                        <p:attrNameLst>
                                          <p:attrName>fillcolor</p:attrName>
                                        </p:attrNameLst>
                                      </p:cBhvr>
                                      <p:to>
                                        <a:srgbClr val="bb120f"/>
                                      </p:to>
                                    </p:animClr>
                                    <p:set>
                                      <p:cBhvr>
                                        <p:cTn id="104" dur="2000" fill="hold"/>
                                        <p:tgtEl>
                                          <p:spTgt spid="24"/>
                                        </p:tgtEl>
                                        <p:attrNameLst>
                                          <p:attrName>fill.type</p:attrName>
                                        </p:attrNameLst>
                                      </p:cBhvr>
                                      <p:to>
                                        <p:strVal val="solid"/>
                                      </p:to>
                                    </p:set>
                                    <p:set>
                                      <p:cBhvr>
                                        <p:cTn id="105" dur="2000" fill="hold"/>
                                        <p:tgtEl>
                                          <p:spTgt spid="24"/>
                                        </p:tgtEl>
                                        <p:attrNameLst>
                                          <p:attrName>fill.on</p:attrName>
                                        </p:attrNameLst>
                                      </p:cBhvr>
                                      <p:to>
                                        <p:strVal val="tru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29"/>
                                        </p:tgtEl>
                                        <p:attrNameLst>
                                          <p:attrName>style.visibility</p:attrName>
                                        </p:attrNameLst>
                                      </p:cBhvr>
                                      <p:to>
                                        <p:strVal val="visible"/>
                                      </p:to>
                                    </p:set>
                                  </p:childTnLst>
                                </p:cTn>
                              </p:par>
                              <p:par>
                                <p:cTn id="110" presetID="1" presetClass="entr" presetSubtype="0" fill="hold" nodeType="withEffect">
                                  <p:stCondLst>
                                    <p:cond delay="0"/>
                                  </p:stCondLst>
                                  <p:childTnLst>
                                    <p:set>
                                      <p:cBhvr>
                                        <p:cTn id="111" dur="1" fill="hold">
                                          <p:stCondLst>
                                            <p:cond delay="0"/>
                                          </p:stCondLst>
                                        </p:cTn>
                                        <p:tgtEl>
                                          <p:spTgt spid="28"/>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0" presetClass="path" presetSubtype="0" accel="50000" decel="50000" fill="hold" grpId="4" nodeType="clickEffect">
                                  <p:stCondLst>
                                    <p:cond delay="0"/>
                                  </p:stCondLst>
                                  <p:childTnLst>
                                    <p:animMotion origin="layout" path="M 0.826823 -0.196019 L 0.821667 0.187037 " pathEditMode="relative" ptsTypes="">
                                      <p:cBhvr>
                                        <p:cTn id="115" dur="2000" fill="hold"/>
                                        <p:tgtEl>
                                          <p:spTgt spid="10"/>
                                        </p:tgtEl>
                                        <p:attrNameLst>
                                          <p:attrName>ppt_x</p:attrName>
                                          <p:attrName>ppt_y</p:attrName>
                                        </p:attrNameLst>
                                      </p:cBhvr>
                                    </p:animMotion>
                                  </p:childTnLst>
                                </p:cTn>
                              </p:par>
                            </p:childTnLst>
                          </p:cTn>
                        </p:par>
                      </p:childTnLst>
                    </p:cTn>
                  </p:par>
                  <p:par>
                    <p:cTn id="116" fill="hold">
                      <p:stCondLst>
                        <p:cond delay="indefinite"/>
                      </p:stCondLst>
                      <p:childTnLst>
                        <p:par>
                          <p:cTn id="117" fill="hold">
                            <p:stCondLst>
                              <p:cond delay="0"/>
                            </p:stCondLst>
                            <p:childTnLst>
                              <p:par>
                                <p:cTn id="118" presetID="0" presetClass="path" presetSubtype="0" accel="50000" decel="50000" fill="hold" grpId="5" nodeType="clickEffect">
                                  <p:stCondLst>
                                    <p:cond delay="0"/>
                                  </p:stCondLst>
                                  <p:childTnLst>
                                    <p:animMotion origin="layout" path="M 0.764844 -0.199444 L 0.766146 0.185926 " pathEditMode="relative" ptsTypes="">
                                      <p:cBhvr>
                                        <p:cTn id="119" dur="2000" fill="hold"/>
                                        <p:tgtEl>
                                          <p:spTgt spid="1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0" grpId="2" animBg="1"/>
      <p:bldP spid="6" grpId="0" animBg="1"/>
      <p:bldP spid="7" grpId="0" animBg="1"/>
      <p:bldP spid="8" grpId="0" animBg="1"/>
      <p:bldP spid="12" grpId="0" bldLvl="0" animBg="1"/>
      <p:bldP spid="12" grpId="1" bldLvl="0" animBg="1"/>
      <p:bldP spid="6" grpId="1" animBg="1"/>
      <p:bldP spid="12" grpId="2" bldLvl="0" animBg="1"/>
      <p:bldP spid="7" grpId="1" animBg="1"/>
      <p:bldP spid="12" grpId="3" bldLvl="0" animBg="1"/>
      <p:bldP spid="8" grpId="1" animBg="1"/>
      <p:bldP spid="11" grpId="0" animBg="1"/>
      <p:bldP spid="11" grpId="1" animBg="1"/>
      <p:bldP spid="11" grpId="2" animBg="1"/>
      <p:bldP spid="10" grpId="3" animBg="1"/>
      <p:bldP spid="12" grpId="4" bldLvl="0" animBg="1"/>
      <p:bldP spid="29" grpId="0"/>
      <p:bldP spid="10" grpId="4" animBg="1"/>
      <p:bldP spid="12" grpId="5"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8582025" cy="960755"/>
          </a:xfrm>
        </p:spPr>
        <p:txBody>
          <a:bodyPr>
            <a:normAutofit/>
          </a:bodyPr>
          <a:p>
            <a:r>
              <a:rPr lang="en-US" sz="4000">
                <a:sym typeface="+mn-ea"/>
              </a:rPr>
              <a:t>Two-phase Commit</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35" name="Content Placeholder 34"/>
          <p:cNvSpPr/>
          <p:nvPr>
            <p:ph sz="half" idx="1"/>
          </p:nvPr>
        </p:nvSpPr>
        <p:spPr>
          <a:xfrm>
            <a:off x="647065" y="1537335"/>
            <a:ext cx="4643120" cy="4829810"/>
          </a:xfrm>
        </p:spPr>
        <p:txBody>
          <a:bodyPr>
            <a:normAutofit/>
          </a:bodyPr>
          <a:p>
            <a:pPr marL="0" lvl="1" indent="0" algn="l" fontAlgn="base">
              <a:lnSpc>
                <a:spcPct val="100000"/>
              </a:lnSpc>
              <a:spcBef>
                <a:spcPts val="0"/>
              </a:spcBef>
              <a:buClrTx/>
              <a:buSzTx/>
              <a:buFont typeface="Wingdings" panose="05000000000000000000" charset="0"/>
              <a:buNone/>
            </a:pPr>
            <a:r>
              <a:rPr lang="en-US" sz="1800">
                <a:ea typeface="+mn-ea"/>
              </a:rPr>
              <a:t>Flink provide one of transactional writes: TwoPhaseCommitSinkFunction,The new Version named: TwoPhaseCommittingSink. For achieving exactly-once in this scenario, Flink enables coordination of writing to an external system with its internal checkpoint mechanism. The external systems must provide a means to commit or roll back writes so that those events can be triggered and coordinated with Flink’s checkpoint management. </a:t>
            </a:r>
            <a:endParaRPr lang="en-US" sz="1800">
              <a:ea typeface="+mn-ea"/>
            </a:endParaRPr>
          </a:p>
          <a:p>
            <a:pPr marL="0" lvl="1" indent="0" algn="l" fontAlgn="base">
              <a:lnSpc>
                <a:spcPct val="100000"/>
              </a:lnSpc>
              <a:spcBef>
                <a:spcPts val="0"/>
              </a:spcBef>
              <a:buClrTx/>
              <a:buSzTx/>
              <a:buFont typeface="Wingdings" panose="05000000000000000000" charset="0"/>
              <a:buNone/>
            </a:pPr>
            <a:r>
              <a:rPr lang="en-US" sz="1800">
                <a:ea typeface="+mn-ea"/>
              </a:rPr>
              <a:t>One common approach for coordinating commits and rollbacks in a distributed system is the two-phase commit protocol. The two-phased-commit sink should implement four different methods that Flink will call during the various phases of the checkpointing process.</a:t>
            </a:r>
            <a:endParaRPr lang="en-US" sz="1800">
              <a:ea typeface="+mn-ea"/>
            </a:endParaRPr>
          </a:p>
          <a:p>
            <a:pPr marL="0" lvl="1" indent="0" algn="l" fontAlgn="base">
              <a:lnSpc>
                <a:spcPct val="100000"/>
              </a:lnSpc>
              <a:spcBef>
                <a:spcPts val="0"/>
              </a:spcBef>
              <a:buClrTx/>
              <a:buSzTx/>
              <a:buFont typeface="Wingdings" panose="05000000000000000000" charset="0"/>
              <a:buNone/>
            </a:pPr>
            <a:endParaRPr lang="en-US" sz="1800">
              <a:ea typeface="+mn-ea"/>
            </a:endParaRPr>
          </a:p>
        </p:txBody>
      </p:sp>
      <p:sp>
        <p:nvSpPr>
          <p:cNvPr id="2" name="Content Placeholder 34"/>
          <p:cNvSpPr/>
          <p:nvPr/>
        </p:nvSpPr>
        <p:spPr>
          <a:xfrm>
            <a:off x="5393690" y="1537335"/>
            <a:ext cx="6292850" cy="48298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l" fontAlgn="base">
              <a:lnSpc>
                <a:spcPct val="100000"/>
              </a:lnSpc>
              <a:spcBef>
                <a:spcPts val="0"/>
              </a:spcBef>
              <a:buClrTx/>
              <a:buSzTx/>
              <a:buFont typeface="Wingdings" panose="05000000000000000000" charset="0"/>
              <a:buAutoNum type="arabicPeriod"/>
            </a:pPr>
            <a:r>
              <a:rPr lang="en-US" sz="1500" b="1" u="sng">
                <a:ea typeface="+mn-ea"/>
              </a:rPr>
              <a:t>beginTransaction: </a:t>
            </a:r>
            <a:r>
              <a:rPr lang="en-US" sz="1500">
                <a:ea typeface="+mn-ea"/>
              </a:rPr>
              <a:t>a transaction bundles all writes between two checkpoints, so writes are always within a scope of a transaction. This function is called at the beginning of a new checkpoint. So here you can open a DB transaction if your DB supports it, or create a temporary file in the file system. All subsequent event processing will use it until the next checkpoint.</a:t>
            </a:r>
            <a:endParaRPr lang="en-US" sz="1500">
              <a:ea typeface="+mn-ea"/>
            </a:endParaRPr>
          </a:p>
          <a:p>
            <a:pPr marL="342900" lvl="1" indent="-342900" algn="l" fontAlgn="base">
              <a:lnSpc>
                <a:spcPct val="100000"/>
              </a:lnSpc>
              <a:spcBef>
                <a:spcPts val="0"/>
              </a:spcBef>
              <a:buClrTx/>
              <a:buSzTx/>
              <a:buFont typeface="Wingdings" panose="05000000000000000000" charset="0"/>
              <a:buAutoNum type="arabicPeriod"/>
            </a:pPr>
            <a:r>
              <a:rPr lang="en-US" sz="1500" b="1" u="sng">
                <a:ea typeface="+mn-ea"/>
              </a:rPr>
              <a:t>preCommit: </a:t>
            </a:r>
            <a:r>
              <a:rPr lang="en-US" sz="1500">
                <a:ea typeface="+mn-ea"/>
              </a:rPr>
              <a:t>the pre-commit is called by the sink once it gets the checkpoint barrier after successfully persists its internal state. This will be called by every sink so that Flink JobManager (the coordinator) can commit the checkpoint only after all sinks perform the pre-commit successfully. Here, you can flush the file, close it and never write to it again. Or alternatively, start a new DB transaction for any subsequent writes that belong to the next checkpoint.</a:t>
            </a:r>
            <a:endParaRPr lang="en-US" sz="1500">
              <a:ea typeface="+mn-ea"/>
            </a:endParaRPr>
          </a:p>
          <a:p>
            <a:pPr marL="342900" lvl="1" indent="-342900" algn="l" fontAlgn="base">
              <a:lnSpc>
                <a:spcPct val="100000"/>
              </a:lnSpc>
              <a:spcBef>
                <a:spcPts val="0"/>
              </a:spcBef>
              <a:buClrTx/>
              <a:buSzTx/>
              <a:buFont typeface="Wingdings" panose="05000000000000000000" charset="0"/>
              <a:buAutoNum type="arabicPeriod"/>
            </a:pPr>
            <a:r>
              <a:rPr lang="en-US" sz="1500" b="1" u="sng">
                <a:ea typeface="+mn-ea"/>
              </a:rPr>
              <a:t>commit: </a:t>
            </a:r>
            <a:r>
              <a:rPr lang="en-US" sz="1500">
                <a:ea typeface="+mn-ea"/>
              </a:rPr>
              <a:t>the commit will be called by every sink only once the JobManager notifies them that the checkpoint is completed. In this phase, you can atomically move the pre-committed file to the actual destination directory or alternatively commit the DB transaction.</a:t>
            </a:r>
            <a:endParaRPr lang="en-US" sz="1500">
              <a:ea typeface="+mn-ea"/>
            </a:endParaRPr>
          </a:p>
          <a:p>
            <a:pPr marL="342900" lvl="1" indent="-342900" algn="l" fontAlgn="base">
              <a:lnSpc>
                <a:spcPct val="100000"/>
              </a:lnSpc>
              <a:spcBef>
                <a:spcPts val="0"/>
              </a:spcBef>
              <a:buClrTx/>
              <a:buSzTx/>
              <a:buFont typeface="Wingdings" panose="05000000000000000000" charset="0"/>
              <a:buAutoNum type="arabicPeriod"/>
            </a:pPr>
            <a:r>
              <a:rPr lang="en-US" sz="1500" b="1" u="sng">
                <a:ea typeface="+mn-ea"/>
              </a:rPr>
              <a:t>abort: </a:t>
            </a:r>
            <a:r>
              <a:rPr lang="en-US" sz="1500">
                <a:ea typeface="+mn-ea"/>
              </a:rPr>
              <a:t>abort function will be called as distributed checkpoint has been aborted or when aborting a transaction that was rejected by a coordinator after a failure. Here, for example, you can delete the temporary file or rollback the DB transaction.</a:t>
            </a:r>
            <a:endParaRPr lang="en-US" sz="1500">
              <a:ea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8582025" cy="864870"/>
          </a:xfrm>
        </p:spPr>
        <p:txBody>
          <a:bodyPr>
            <a:normAutofit/>
          </a:bodyPr>
          <a:p>
            <a:r>
              <a:rPr lang="en-US" sz="4000">
                <a:sym typeface="+mn-ea"/>
              </a:rPr>
              <a:t>Standalone Cluster Configuration</a:t>
            </a:r>
            <a:endParaRPr lang="en-US" sz="4000">
              <a:sym typeface="+mn-ea"/>
            </a:endParaRPr>
          </a:p>
        </p:txBody>
      </p:sp>
      <p:sp>
        <p:nvSpPr>
          <p:cNvPr id="10" name="Content Placeholder 8"/>
          <p:cNvSpPr>
            <a:spLocks noGrp="1"/>
          </p:cNvSpPr>
          <p:nvPr/>
        </p:nvSpPr>
        <p:spPr>
          <a:xfrm>
            <a:off x="919480" y="1475740"/>
            <a:ext cx="3410585" cy="4723130"/>
          </a:xfrm>
          <a:prstGeom prst="rect">
            <a:avLst/>
          </a:prstGeom>
          <a:noFill/>
          <a:ln w="9525">
            <a:solidFill>
              <a:schemeClr val="tx1"/>
            </a:solidFill>
          </a:ln>
        </p:spPr>
        <p:txBody>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charset="0"/>
              <a:buChar char="q"/>
            </a:pPr>
            <a:r>
              <a:rPr lang="en-US" sz="1800">
                <a:effectLst/>
              </a:rPr>
              <a:t>flink-conf.yaml</a:t>
            </a:r>
            <a:endParaRPr lang="en-US" sz="1800">
              <a:effectLst/>
            </a:endParaRPr>
          </a:p>
          <a:p>
            <a:pPr marL="0" indent="0">
              <a:buFont typeface="Wingdings" panose="05000000000000000000" charset="0"/>
              <a:buNone/>
            </a:pPr>
            <a:r>
              <a:rPr lang="en-US" sz="1375">
                <a:effectLst/>
                <a:sym typeface="+mn-ea"/>
              </a:rPr>
              <a:t>jobmanager.rpc.address: hadoop151</a:t>
            </a:r>
            <a:endParaRPr lang="en-US" sz="1375">
              <a:effectLst/>
              <a:sym typeface="+mn-ea"/>
            </a:endParaRPr>
          </a:p>
          <a:p>
            <a:pPr marL="0" indent="0">
              <a:buFont typeface="Wingdings" panose="05000000000000000000" charset="0"/>
              <a:buNone/>
            </a:pPr>
            <a:r>
              <a:rPr lang="en-US" sz="1375">
                <a:effectLst/>
                <a:sym typeface="+mn-ea"/>
              </a:rPr>
              <a:t>jobmanager.rpc.port: 6123</a:t>
            </a:r>
            <a:endParaRPr lang="en-US" sz="1375">
              <a:effectLst/>
              <a:sym typeface="+mn-ea"/>
            </a:endParaRPr>
          </a:p>
          <a:p>
            <a:pPr marL="0" indent="0">
              <a:buFont typeface="Wingdings" panose="05000000000000000000" charset="0"/>
              <a:buNone/>
            </a:pPr>
            <a:r>
              <a:rPr lang="en-US" sz="1375">
                <a:effectLst/>
                <a:sym typeface="+mn-ea"/>
              </a:rPr>
              <a:t>jobmanager.bind-host: 0.0.0.0</a:t>
            </a:r>
            <a:endParaRPr lang="en-US" sz="1375">
              <a:effectLst/>
              <a:sym typeface="+mn-ea"/>
            </a:endParaRPr>
          </a:p>
          <a:p>
            <a:pPr marL="0" indent="0">
              <a:buFont typeface="Wingdings" panose="05000000000000000000" charset="0"/>
              <a:buNone/>
            </a:pPr>
            <a:r>
              <a:rPr lang="en-US" sz="1375">
                <a:effectLst/>
                <a:sym typeface="+mn-ea"/>
              </a:rPr>
              <a:t>jobmanager.memory.process.size: 1600m</a:t>
            </a:r>
            <a:endParaRPr lang="en-US" sz="1375">
              <a:effectLst/>
              <a:sym typeface="+mn-ea"/>
            </a:endParaRPr>
          </a:p>
          <a:p>
            <a:pPr marL="0" indent="0">
              <a:buFont typeface="Wingdings" panose="05000000000000000000" charset="0"/>
              <a:buNone/>
            </a:pPr>
            <a:r>
              <a:rPr lang="en-US" sz="1375">
                <a:effectLst/>
                <a:sym typeface="+mn-ea"/>
              </a:rPr>
              <a:t>taskmanager.bind-host: 0.0.0.0</a:t>
            </a:r>
            <a:endParaRPr lang="en-US" sz="1375">
              <a:effectLst/>
              <a:sym typeface="+mn-ea"/>
            </a:endParaRPr>
          </a:p>
          <a:p>
            <a:pPr marL="0" indent="0">
              <a:buFont typeface="Wingdings" panose="05000000000000000000" charset="0"/>
              <a:buNone/>
            </a:pPr>
            <a:r>
              <a:rPr lang="en-US" sz="1375">
                <a:effectLst/>
                <a:sym typeface="+mn-ea"/>
              </a:rPr>
              <a:t>taskmanager.host: hadoop151</a:t>
            </a:r>
            <a:endParaRPr lang="en-US" sz="1375">
              <a:effectLst/>
              <a:sym typeface="+mn-ea"/>
            </a:endParaRPr>
          </a:p>
          <a:p>
            <a:pPr marL="0" indent="0">
              <a:buFont typeface="Wingdings" panose="05000000000000000000" charset="0"/>
              <a:buNone/>
            </a:pPr>
            <a:r>
              <a:rPr lang="en-US" sz="1375">
                <a:effectLst/>
                <a:sym typeface="+mn-ea"/>
              </a:rPr>
              <a:t>taskmanager.memory.process.size: 1728m</a:t>
            </a:r>
            <a:endParaRPr lang="en-US" sz="1375">
              <a:effectLst/>
              <a:sym typeface="+mn-ea"/>
            </a:endParaRPr>
          </a:p>
          <a:p>
            <a:pPr marL="0" indent="0">
              <a:buFont typeface="Wingdings" panose="05000000000000000000" charset="0"/>
              <a:buNone/>
            </a:pPr>
            <a:r>
              <a:rPr lang="en-US" sz="1375">
                <a:effectLst/>
                <a:sym typeface="+mn-ea"/>
              </a:rPr>
              <a:t>taskmanager.numberOfTaskSlots: 2</a:t>
            </a:r>
            <a:endParaRPr lang="en-US" sz="1375">
              <a:effectLst/>
              <a:sym typeface="+mn-ea"/>
            </a:endParaRPr>
          </a:p>
          <a:p>
            <a:pPr marL="0" indent="0">
              <a:buFont typeface="Wingdings" panose="05000000000000000000" charset="0"/>
              <a:buNone/>
            </a:pPr>
            <a:r>
              <a:rPr lang="en-US" sz="1375">
                <a:effectLst/>
                <a:sym typeface="+mn-ea"/>
              </a:rPr>
              <a:t>parallelism.default: 1</a:t>
            </a:r>
            <a:endParaRPr lang="en-US" sz="1375">
              <a:effectLst/>
              <a:sym typeface="+mn-ea"/>
            </a:endParaRPr>
          </a:p>
          <a:p>
            <a:pPr marL="0" indent="0">
              <a:buFont typeface="Wingdings" panose="05000000000000000000" charset="0"/>
              <a:buNone/>
            </a:pPr>
            <a:r>
              <a:rPr lang="en-US" sz="1375">
                <a:effectLst/>
                <a:sym typeface="+mn-ea"/>
              </a:rPr>
              <a:t>jobmanager.execution.failover-strategy: region</a:t>
            </a:r>
            <a:endParaRPr lang="en-US" sz="1375">
              <a:effectLst/>
              <a:sym typeface="+mn-ea"/>
            </a:endParaRPr>
          </a:p>
          <a:p>
            <a:pPr marL="0" indent="0">
              <a:buFont typeface="Wingdings" panose="05000000000000000000" charset="0"/>
              <a:buNone/>
            </a:pPr>
            <a:r>
              <a:rPr lang="en-US" sz="1375">
                <a:effectLst/>
                <a:sym typeface="+mn-ea"/>
              </a:rPr>
              <a:t>rest.address: hadoop151</a:t>
            </a:r>
            <a:endParaRPr lang="en-US" sz="1375">
              <a:effectLst/>
              <a:sym typeface="+mn-ea"/>
            </a:endParaRPr>
          </a:p>
          <a:p>
            <a:pPr marL="0" indent="0">
              <a:buFont typeface="Wingdings" panose="05000000000000000000" charset="0"/>
              <a:buNone/>
            </a:pPr>
            <a:r>
              <a:rPr lang="en-US" sz="1375">
                <a:effectLst/>
                <a:sym typeface="+mn-ea"/>
              </a:rPr>
              <a:t>rest.bind-address: 0.0.0.0</a:t>
            </a:r>
            <a:endParaRPr lang="en-US" sz="1375">
              <a:effectLst/>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5" name="Content Placeholder 8"/>
          <p:cNvSpPr>
            <a:spLocks noGrp="1"/>
          </p:cNvSpPr>
          <p:nvPr/>
        </p:nvSpPr>
        <p:spPr>
          <a:xfrm>
            <a:off x="4582160" y="1475740"/>
            <a:ext cx="3502025" cy="4723130"/>
          </a:xfrm>
          <a:prstGeom prst="rect">
            <a:avLst/>
          </a:prstGeom>
          <a:noFill/>
          <a:ln w="9525">
            <a:solidFill>
              <a:schemeClr val="tx1"/>
            </a:solidFill>
          </a:ln>
        </p:spPr>
        <p:txBody>
          <a:bodyPr>
            <a:noAutofit/>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l">
              <a:buClrTx/>
              <a:buSzTx/>
              <a:buFont typeface="Wingdings" panose="05000000000000000000" charset="0"/>
              <a:buChar char="q"/>
            </a:pPr>
            <a:r>
              <a:rPr lang="en-US" sz="1800">
                <a:effectLst/>
                <a:sym typeface="+mn-ea"/>
              </a:rPr>
              <a:t>master</a:t>
            </a:r>
            <a:endParaRPr lang="en-US" sz="1800">
              <a:effectLst/>
              <a:sym typeface="+mn-ea"/>
            </a:endParaRPr>
          </a:p>
          <a:p>
            <a:pPr marL="0" lvl="0" indent="0" algn="l">
              <a:buClrTx/>
              <a:buSzTx/>
              <a:buFont typeface="Wingdings" panose="05000000000000000000" charset="0"/>
              <a:buNone/>
            </a:pPr>
            <a:r>
              <a:rPr lang="en-US" sz="1800">
                <a:effectLst/>
                <a:sym typeface="+mn-ea"/>
              </a:rPr>
              <a:t>hadoop151:8081</a:t>
            </a:r>
            <a:endParaRPr lang="en-US" sz="1800">
              <a:effectLst/>
              <a:sym typeface="+mn-ea"/>
            </a:endParaRPr>
          </a:p>
        </p:txBody>
      </p:sp>
      <p:sp>
        <p:nvSpPr>
          <p:cNvPr id="6" name="Content Placeholder 8"/>
          <p:cNvSpPr>
            <a:spLocks noGrp="1"/>
          </p:cNvSpPr>
          <p:nvPr/>
        </p:nvSpPr>
        <p:spPr>
          <a:xfrm>
            <a:off x="8272780" y="1475740"/>
            <a:ext cx="3502025" cy="4723130"/>
          </a:xfrm>
          <a:prstGeom prst="rect">
            <a:avLst/>
          </a:prstGeom>
          <a:noFill/>
          <a:ln w="9525">
            <a:solidFill>
              <a:schemeClr val="tx1"/>
            </a:solidFill>
          </a:ln>
        </p:spPr>
        <p:txBody>
          <a:bodyPr>
            <a:noAutofit/>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l">
              <a:buClrTx/>
              <a:buSzTx/>
              <a:buFont typeface="Wingdings" panose="05000000000000000000" charset="0"/>
              <a:buChar char="q"/>
            </a:pPr>
            <a:r>
              <a:rPr lang="en-US" sz="1800">
                <a:effectLst/>
                <a:sym typeface="+mn-ea"/>
              </a:rPr>
              <a:t>workers</a:t>
            </a:r>
            <a:endParaRPr lang="en-US" sz="1800">
              <a:effectLst/>
              <a:sym typeface="+mn-ea"/>
            </a:endParaRPr>
          </a:p>
          <a:p>
            <a:pPr marL="0" lvl="0" indent="0" algn="l">
              <a:buClrTx/>
              <a:buSzTx/>
              <a:buFont typeface="Wingdings" panose="05000000000000000000" charset="0"/>
              <a:buNone/>
            </a:pPr>
            <a:r>
              <a:rPr lang="en-US" sz="1800">
                <a:effectLst/>
                <a:sym typeface="+mn-ea"/>
              </a:rPr>
              <a:t>hadoop151</a:t>
            </a:r>
            <a:endParaRPr lang="en-US" sz="1800">
              <a:effectLst/>
              <a:sym typeface="+mn-ea"/>
            </a:endParaRPr>
          </a:p>
          <a:p>
            <a:pPr marL="0" lvl="0" indent="0" algn="l">
              <a:buClrTx/>
              <a:buSzTx/>
              <a:buFont typeface="Wingdings" panose="05000000000000000000" charset="0"/>
              <a:buNone/>
            </a:pPr>
            <a:r>
              <a:rPr lang="en-US" sz="1800">
                <a:effectLst/>
                <a:sym typeface="+mn-ea"/>
              </a:rPr>
              <a:t>hadoop152</a:t>
            </a:r>
            <a:endParaRPr lang="en-US" sz="1800">
              <a:effectLst/>
              <a:sym typeface="+mn-ea"/>
            </a:endParaRPr>
          </a:p>
          <a:p>
            <a:pPr marL="0" lvl="0" indent="0" algn="l">
              <a:buClrTx/>
              <a:buSzTx/>
              <a:buFont typeface="Wingdings" panose="05000000000000000000" charset="0"/>
              <a:buNone/>
            </a:pPr>
            <a:r>
              <a:rPr lang="en-US" sz="1800">
                <a:effectLst/>
                <a:sym typeface="+mn-ea"/>
              </a:rPr>
              <a:t>hadoop153</a:t>
            </a:r>
            <a:endParaRPr lang="en-US" sz="1800">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0" grpId="1"/>
      <p:bldP spid="5" grpId="0" bldLvl="0" animBg="1"/>
      <p:bldP spid="5" grpId="1"/>
      <p:bldP spid="6" grpId="0" bldLvl="0" animBg="1"/>
      <p:bldP spid="6" grpId="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10515600" cy="990600"/>
          </a:xfrm>
        </p:spPr>
        <p:txBody>
          <a:bodyPr>
            <a:normAutofit/>
          </a:bodyPr>
          <a:p>
            <a:r>
              <a:rPr lang="en-US" sz="4000">
                <a:sym typeface="+mn-ea"/>
              </a:rPr>
              <a:t>New Data Source Connector API</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35" name="Content Placeholder 34"/>
          <p:cNvSpPr/>
          <p:nvPr>
            <p:ph sz="half" idx="1"/>
          </p:nvPr>
        </p:nvSpPr>
        <p:spPr>
          <a:xfrm>
            <a:off x="782320" y="4581525"/>
            <a:ext cx="5264150" cy="2051685"/>
          </a:xfrm>
        </p:spPr>
        <p:txBody>
          <a:bodyPr>
            <a:normAutofit fontScale="90000" lnSpcReduction="10000"/>
          </a:bodyPr>
          <a:p>
            <a:pPr marL="0" lvl="1" indent="0" algn="l" fontAlgn="base">
              <a:lnSpc>
                <a:spcPct val="100000"/>
              </a:lnSpc>
              <a:spcBef>
                <a:spcPts val="0"/>
              </a:spcBef>
              <a:buClrTx/>
              <a:buSzTx/>
              <a:buFont typeface="Wingdings" panose="05000000000000000000" charset="0"/>
              <a:buNone/>
            </a:pPr>
            <a:r>
              <a:rPr lang="en-US" sz="1400">
                <a:ea typeface="+mn-ea"/>
              </a:rPr>
              <a:t>A Data Source has three core components: </a:t>
            </a:r>
            <a:r>
              <a:rPr lang="en-US" sz="1400" i="1" u="sng">
                <a:ea typeface="+mn-ea"/>
              </a:rPr>
              <a:t>Splits</a:t>
            </a:r>
            <a:r>
              <a:rPr lang="en-US" sz="1400">
                <a:ea typeface="+mn-ea"/>
              </a:rPr>
              <a:t>, the </a:t>
            </a:r>
            <a:r>
              <a:rPr lang="en-US" sz="1400" i="1" u="sng">
                <a:ea typeface="+mn-ea"/>
              </a:rPr>
              <a:t>SplitEnumerator</a:t>
            </a:r>
            <a:r>
              <a:rPr lang="en-US" sz="1400">
                <a:ea typeface="+mn-ea"/>
              </a:rPr>
              <a:t>, and the </a:t>
            </a:r>
            <a:r>
              <a:rPr lang="en-US" sz="1400" i="1" u="sng">
                <a:ea typeface="+mn-ea"/>
              </a:rPr>
              <a:t>SourceReader</a:t>
            </a:r>
            <a:r>
              <a:rPr lang="en-US" sz="1400">
                <a:ea typeface="+mn-ea"/>
              </a:rPr>
              <a:t>. </a:t>
            </a:r>
            <a:endParaRPr lang="en-US" sz="1400">
              <a:ea typeface="+mn-ea"/>
            </a:endParaRPr>
          </a:p>
          <a:p>
            <a:pPr marL="171450" lvl="1" indent="-171450" algn="l" fontAlgn="base">
              <a:lnSpc>
                <a:spcPct val="100000"/>
              </a:lnSpc>
              <a:spcBef>
                <a:spcPts val="0"/>
              </a:spcBef>
              <a:buClrTx/>
              <a:buSzTx/>
              <a:buFont typeface="Wingdings" panose="05000000000000000000" charset="0"/>
              <a:buChar char="q"/>
            </a:pPr>
            <a:r>
              <a:rPr lang="en-US" sz="1200">
                <a:ea typeface="+mn-ea"/>
              </a:rPr>
              <a:t>A </a:t>
            </a:r>
            <a:r>
              <a:rPr lang="en-US" sz="1300" b="1" u="sng">
                <a:ea typeface="+mn-ea"/>
              </a:rPr>
              <a:t>Split </a:t>
            </a:r>
            <a:r>
              <a:rPr lang="en-US" sz="1200">
                <a:ea typeface="+mn-ea"/>
              </a:rPr>
              <a:t>is a portion of data consumed by the source, like a file or a log partition. Splits are the granularity by which the source distributes the work and parallelizes reading data.</a:t>
            </a:r>
            <a:endParaRPr lang="en-US" sz="1200">
              <a:ea typeface="+mn-ea"/>
            </a:endParaRPr>
          </a:p>
          <a:p>
            <a:pPr marL="171450" lvl="1" indent="-171450" algn="l" fontAlgn="base">
              <a:lnSpc>
                <a:spcPct val="100000"/>
              </a:lnSpc>
              <a:spcBef>
                <a:spcPts val="0"/>
              </a:spcBef>
              <a:buClrTx/>
              <a:buSzTx/>
              <a:buFont typeface="Wingdings" panose="05000000000000000000" charset="0"/>
              <a:buChar char="q"/>
            </a:pPr>
            <a:r>
              <a:rPr lang="en-US" sz="1200">
                <a:ea typeface="+mn-ea"/>
              </a:rPr>
              <a:t>The </a:t>
            </a:r>
            <a:r>
              <a:rPr lang="en-US" sz="1300" b="1" u="sng">
                <a:ea typeface="+mn-ea"/>
              </a:rPr>
              <a:t>SourceReader </a:t>
            </a:r>
            <a:r>
              <a:rPr lang="en-US" sz="1200">
                <a:ea typeface="+mn-ea"/>
              </a:rPr>
              <a:t>requests Splits and processes them, for example by reading the file or log partition represented by the Split. The SourceReaders run in parallel on the Task Managers in the SourceOperators and produce the parallel stream of events/records.</a:t>
            </a:r>
            <a:endParaRPr lang="en-US" sz="1200">
              <a:ea typeface="+mn-ea"/>
            </a:endParaRPr>
          </a:p>
          <a:p>
            <a:pPr marL="171450" lvl="1" indent="-171450" algn="l" fontAlgn="base">
              <a:lnSpc>
                <a:spcPct val="100000"/>
              </a:lnSpc>
              <a:spcBef>
                <a:spcPts val="0"/>
              </a:spcBef>
              <a:buClrTx/>
              <a:buSzTx/>
              <a:buFont typeface="Wingdings" panose="05000000000000000000" charset="0"/>
              <a:buChar char="q"/>
            </a:pPr>
            <a:r>
              <a:rPr lang="en-US" sz="1200">
                <a:ea typeface="+mn-ea"/>
              </a:rPr>
              <a:t>The </a:t>
            </a:r>
            <a:r>
              <a:rPr lang="en-US" sz="1300" b="1" u="sng">
                <a:ea typeface="+mn-ea"/>
              </a:rPr>
              <a:t>SplitEnumerator </a:t>
            </a:r>
            <a:r>
              <a:rPr lang="en-US" sz="1200">
                <a:ea typeface="+mn-ea"/>
              </a:rPr>
              <a:t>generates the Splits and assigns them to the SourceReaders. It runs as a single instance on the Job Manager and is responsible for maintaining the backlog of pending Splits and assigning them to the readers in a balanced manner.</a:t>
            </a:r>
            <a:endParaRPr lang="en-US" sz="1200">
              <a:ea typeface="+mn-ea"/>
            </a:endParaRPr>
          </a:p>
        </p:txBody>
      </p:sp>
      <p:pic>
        <p:nvPicPr>
          <p:cNvPr id="100" name="Content Placeholder 99"/>
          <p:cNvPicPr>
            <a:picLocks noChangeAspect="1"/>
          </p:cNvPicPr>
          <p:nvPr>
            <p:ph sz="half" idx="2"/>
          </p:nvPr>
        </p:nvPicPr>
        <p:blipFill>
          <a:blip r:embed="rId2">
            <a:extLst>
              <a:ext uri="{96DAC541-7B7A-43D3-8B79-37D633B846F1}">
                <asvg:svgBlip xmlns:asvg="http://schemas.microsoft.com/office/drawing/2016/SVG/main" r:embed="rId3"/>
              </a:ext>
            </a:extLst>
          </a:blip>
          <a:stretch>
            <a:fillRect/>
          </a:stretch>
        </p:blipFill>
        <p:spPr>
          <a:xfrm>
            <a:off x="782320" y="1491615"/>
            <a:ext cx="5264150" cy="2999105"/>
          </a:xfrm>
          <a:prstGeom prst="rect">
            <a:avLst/>
          </a:prstGeom>
          <a:noFill/>
        </p:spPr>
      </p:pic>
      <p:sp>
        <p:nvSpPr>
          <p:cNvPr id="3" name="Content Placeholder 34"/>
          <p:cNvSpPr/>
          <p:nvPr/>
        </p:nvSpPr>
        <p:spPr>
          <a:xfrm>
            <a:off x="6173470" y="1491615"/>
            <a:ext cx="5530215" cy="1768475"/>
          </a:xfrm>
          <a:prstGeom prst="rect">
            <a:avLst/>
          </a:prstGeom>
        </p:spPr>
        <p:txBody>
          <a:bodyPr vert="horz" lIns="91440" tIns="45720" rIns="91440" bIns="45720" rtlCol="0">
            <a:normAutofit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lvl="1" indent="-171450" algn="l" fontAlgn="base">
              <a:lnSpc>
                <a:spcPct val="100000"/>
              </a:lnSpc>
              <a:spcBef>
                <a:spcPts val="0"/>
              </a:spcBef>
              <a:buClrTx/>
              <a:buSzTx/>
              <a:buFont typeface="Wingdings" panose="05000000000000000000" charset="0"/>
              <a:buChar char="q"/>
            </a:pPr>
            <a:r>
              <a:rPr lang="en-US" sz="1200">
                <a:ea typeface="+mn-ea"/>
              </a:rPr>
              <a:t>The </a:t>
            </a:r>
            <a:r>
              <a:rPr lang="en-US" sz="1200" b="1" u="sng">
                <a:ea typeface="+mn-ea"/>
              </a:rPr>
              <a:t>Source </a:t>
            </a:r>
            <a:r>
              <a:rPr lang="en-US" sz="1200">
                <a:ea typeface="+mn-ea"/>
              </a:rPr>
              <a:t>API is a factory style interface to create the following components.Split Enumerator,Source Reader,Split Serializer,Enumerator Checkpoint Serializer.</a:t>
            </a:r>
            <a:endParaRPr lang="en-US" sz="1200">
              <a:ea typeface="+mn-ea"/>
            </a:endParaRPr>
          </a:p>
          <a:p>
            <a:pPr marL="171450" lvl="1" indent="-171450" algn="l" fontAlgn="base">
              <a:lnSpc>
                <a:spcPct val="100000"/>
              </a:lnSpc>
              <a:spcBef>
                <a:spcPts val="0"/>
              </a:spcBef>
              <a:buClrTx/>
              <a:buSzTx/>
              <a:buFont typeface="Wingdings" panose="05000000000000000000" charset="0"/>
              <a:buChar char="q"/>
            </a:pPr>
            <a:r>
              <a:rPr lang="en-US" sz="1200" b="1" u="sng">
                <a:ea typeface="+mn-ea"/>
              </a:rPr>
              <a:t>Split</a:t>
            </a:r>
            <a:r>
              <a:rPr lang="en-US" sz="1200">
                <a:ea typeface="+mn-ea"/>
              </a:rPr>
              <a:t>: Bounded stream, A Split is a file, or a region of a file. Unbounded Streaming, A Split is a Kafka Topic Partition.</a:t>
            </a:r>
            <a:endParaRPr lang="en-US" sz="1200">
              <a:ea typeface="+mn-ea"/>
            </a:endParaRPr>
          </a:p>
          <a:p>
            <a:pPr marL="171450" lvl="1" indent="-171450" algn="l" fontAlgn="base">
              <a:lnSpc>
                <a:spcPct val="100000"/>
              </a:lnSpc>
              <a:spcBef>
                <a:spcPts val="0"/>
              </a:spcBef>
              <a:buClrTx/>
              <a:buSzTx/>
              <a:buFont typeface="Wingdings" panose="05000000000000000000" charset="0"/>
              <a:buChar char="q"/>
            </a:pPr>
            <a:r>
              <a:rPr lang="en-US" sz="1200">
                <a:ea typeface="+mn-ea"/>
              </a:rPr>
              <a:t>The </a:t>
            </a:r>
            <a:r>
              <a:rPr lang="en-US" sz="1200" b="1" u="sng">
                <a:ea typeface="+mn-ea"/>
              </a:rPr>
              <a:t>SplitEnumerator </a:t>
            </a:r>
            <a:r>
              <a:rPr lang="en-US" sz="1200">
                <a:ea typeface="+mn-ea"/>
              </a:rPr>
              <a:t>is expected to be the “brain” of the Source.</a:t>
            </a:r>
            <a:endParaRPr lang="en-US" sz="1200">
              <a:ea typeface="+mn-ea"/>
            </a:endParaRPr>
          </a:p>
          <a:p>
            <a:pPr marL="171450" lvl="1" indent="-171450" algn="l" fontAlgn="base">
              <a:lnSpc>
                <a:spcPct val="100000"/>
              </a:lnSpc>
              <a:spcBef>
                <a:spcPts val="0"/>
              </a:spcBef>
              <a:buClrTx/>
              <a:buSzTx/>
              <a:buFont typeface="Wingdings" panose="05000000000000000000" charset="0"/>
              <a:buChar char="q"/>
            </a:pPr>
            <a:r>
              <a:rPr lang="en-US" sz="1200">
                <a:ea typeface="+mn-ea"/>
              </a:rPr>
              <a:t>The </a:t>
            </a:r>
            <a:r>
              <a:rPr lang="en-US" sz="1200" b="1" u="sng">
                <a:ea typeface="+mn-ea"/>
              </a:rPr>
              <a:t>SourceReader </a:t>
            </a:r>
            <a:r>
              <a:rPr lang="en-US" sz="1200">
                <a:ea typeface="+mn-ea"/>
              </a:rPr>
              <a:t>is a component running in the Task Managers to consume the records from the Splits. The SourceReader exposes a pull-based consumption interface. A Flink task keeps calling pollNext(ReaderOutput) in a loop to poll records from the SourceReader. The return value of the pollNext(ReaderOutput) method indicates the status of the source reader.</a:t>
            </a:r>
            <a:endParaRPr lang="en-US" sz="1200">
              <a:ea typeface="+mn-ea"/>
            </a:endParaRPr>
          </a:p>
        </p:txBody>
      </p:sp>
      <p:pic>
        <p:nvPicPr>
          <p:cNvPr id="5" name="Picture 4"/>
          <p:cNvPicPr>
            <a:picLocks noChangeAspect="1"/>
          </p:cNvPicPr>
          <p:nvPr/>
        </p:nvPicPr>
        <p:blipFill>
          <a:blip r:embed="rId4"/>
          <a:stretch>
            <a:fillRect/>
          </a:stretch>
        </p:blipFill>
        <p:spPr>
          <a:xfrm>
            <a:off x="6280785" y="3622675"/>
            <a:ext cx="5375910" cy="28600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p:cTn id="7" dur="500" fill="hold"/>
                                        <p:tgtEl>
                                          <p:spTgt spid="100"/>
                                        </p:tgtEl>
                                        <p:attrNameLst>
                                          <p:attrName>ppt_w</p:attrName>
                                        </p:attrNameLst>
                                      </p:cBhvr>
                                      <p:tavLst>
                                        <p:tav tm="0">
                                          <p:val>
                                            <p:fltVal val="0"/>
                                          </p:val>
                                        </p:tav>
                                        <p:tav tm="100000">
                                          <p:val>
                                            <p:strVal val="#ppt_w"/>
                                          </p:val>
                                        </p:tav>
                                      </p:tavLst>
                                    </p:anim>
                                    <p:anim calcmode="lin" valueType="num">
                                      <p:cBhvr>
                                        <p:cTn id="8" dur="500" fill="hold"/>
                                        <p:tgtEl>
                                          <p:spTgt spid="100"/>
                                        </p:tgtEl>
                                        <p:attrNameLst>
                                          <p:attrName>ppt_h</p:attrName>
                                        </p:attrNameLst>
                                      </p:cBhvr>
                                      <p:tavLst>
                                        <p:tav tm="0">
                                          <p:val>
                                            <p:fltVal val="0"/>
                                          </p:val>
                                        </p:tav>
                                        <p:tav tm="100000">
                                          <p:val>
                                            <p:strVal val="#ppt_h"/>
                                          </p:val>
                                        </p:tav>
                                      </p:tavLst>
                                    </p:anim>
                                    <p:animEffect transition="in" filter="fade">
                                      <p:cBhvr>
                                        <p:cTn id="9" dur="500"/>
                                        <p:tgtEl>
                                          <p:spTgt spid="100"/>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5">
                                            <p:txEl>
                                              <p:pRg st="0" end="0"/>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5">
                                            <p:txEl>
                                              <p:pRg st="1" end="1"/>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5">
                                            <p:txEl>
                                              <p:pRg st="2" end="2"/>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5">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uiExpand="1" build="p"/>
      <p:bldP spid="3"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文本框 8"/>
          <p:cNvSpPr txBox="1"/>
          <p:nvPr/>
        </p:nvSpPr>
        <p:spPr>
          <a:xfrm>
            <a:off x="7806519" y="4761954"/>
            <a:ext cx="3671248" cy="923330"/>
          </a:xfrm>
          <a:prstGeom prst="rect">
            <a:avLst/>
          </a:prstGeom>
          <a:noFill/>
        </p:spPr>
        <p:txBody>
          <a:bodyPr wrap="square" rtlCol="0">
            <a:spAutoFit/>
          </a:bodyPr>
          <a:lstStyle/>
          <a:p>
            <a:pPr algn="dist"/>
            <a:r>
              <a:rPr lang="en-US" altLang="zh-CN" sz="5400" b="1" dirty="0" smtClean="0">
                <a:solidFill>
                  <a:schemeClr val="bg1"/>
                </a:solidFill>
                <a:latin typeface="Calibri" panose="020F0502020204030204" pitchFamily="34" charset="0"/>
                <a:ea typeface="Calibri" panose="020F0502020204030204" pitchFamily="34" charset="0"/>
              </a:rPr>
              <a:t>THANKS</a:t>
            </a:r>
            <a:endParaRPr lang="zh-CN" altLang="en-US" sz="5400" b="1" dirty="0">
              <a:solidFill>
                <a:schemeClr val="bg1"/>
              </a:solidFill>
              <a:latin typeface="Calibri" panose="020F0502020204030204" pitchFamily="34" charset="0"/>
              <a:ea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a:bodyPr>
          <a:p>
            <a:r>
              <a:rPr lang="en-US" sz="4000">
                <a:sym typeface="+mn-ea"/>
              </a:rPr>
              <a:t>Start Flink Standalone Cluster</a:t>
            </a:r>
            <a:endParaRPr lang="en-US" sz="4000">
              <a:sym typeface="+mn-ea"/>
            </a:endParaRPr>
          </a:p>
        </p:txBody>
      </p:sp>
      <p:sp>
        <p:nvSpPr>
          <p:cNvPr id="10" name="Content Placeholder 8"/>
          <p:cNvSpPr>
            <a:spLocks noGrp="1"/>
          </p:cNvSpPr>
          <p:nvPr/>
        </p:nvSpPr>
        <p:spPr>
          <a:xfrm>
            <a:off x="919480" y="1628775"/>
            <a:ext cx="10367010" cy="2220595"/>
          </a:xfrm>
          <a:prstGeom prst="rect">
            <a:avLst/>
          </a:prstGeom>
          <a:noFill/>
          <a:ln w="9525">
            <a:noFill/>
          </a:ln>
        </p:spPr>
        <p:txBody>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charset="0"/>
              <a:buChar char="q"/>
            </a:pPr>
            <a:r>
              <a:rPr lang="en-US" sz="1375" i="1">
                <a:effectLst/>
                <a:sym typeface="+mn-ea"/>
              </a:rPr>
              <a:t>start flink standalone cluster </a:t>
            </a:r>
            <a:r>
              <a:rPr lang="en-US" sz="1375" i="1" u="sng">
                <a:effectLst/>
                <a:sym typeface="+mn-ea"/>
              </a:rPr>
              <a:t>./start-cluster.sh</a:t>
            </a:r>
            <a:endParaRPr lang="en-US" sz="1375" i="1" u="sng">
              <a:effectLst/>
              <a:sym typeface="+mn-ea"/>
            </a:endParaRPr>
          </a:p>
          <a:p>
            <a:pPr marL="0" indent="0">
              <a:buFont typeface="Wingdings" panose="05000000000000000000" charset="0"/>
              <a:buNone/>
            </a:pPr>
            <a:r>
              <a:rPr lang="en-US" sz="1375" i="1">
                <a:effectLst/>
                <a:sym typeface="+mn-ea"/>
              </a:rPr>
              <a:t>Starting cluster.</a:t>
            </a:r>
            <a:endParaRPr lang="en-US" sz="1375" i="1">
              <a:effectLst/>
              <a:sym typeface="+mn-ea"/>
            </a:endParaRPr>
          </a:p>
          <a:p>
            <a:pPr marL="0" indent="0">
              <a:buFont typeface="Wingdings" panose="05000000000000000000" charset="0"/>
              <a:buNone/>
            </a:pPr>
            <a:r>
              <a:rPr lang="en-US" sz="1375" i="1">
                <a:effectLst/>
                <a:sym typeface="+mn-ea"/>
              </a:rPr>
              <a:t>Starting standalonesession daemon on host hadoop151.</a:t>
            </a:r>
            <a:endParaRPr lang="en-US" sz="1375" i="1">
              <a:effectLst/>
              <a:sym typeface="+mn-ea"/>
            </a:endParaRPr>
          </a:p>
          <a:p>
            <a:pPr marL="0" indent="0">
              <a:buFont typeface="Wingdings" panose="05000000000000000000" charset="0"/>
              <a:buNone/>
            </a:pPr>
            <a:r>
              <a:rPr lang="en-US" sz="1375" i="1">
                <a:effectLst/>
                <a:sym typeface="+mn-ea"/>
              </a:rPr>
              <a:t>Starting taskexecutor daemon on host hadoop151.</a:t>
            </a:r>
            <a:endParaRPr lang="en-US" sz="1375" i="1">
              <a:effectLst/>
              <a:sym typeface="+mn-ea"/>
            </a:endParaRPr>
          </a:p>
          <a:p>
            <a:pPr marL="0" indent="0">
              <a:buFont typeface="Wingdings" panose="05000000000000000000" charset="0"/>
              <a:buNone/>
            </a:pPr>
            <a:r>
              <a:rPr lang="en-US" sz="1375" i="1">
                <a:effectLst/>
                <a:sym typeface="+mn-ea"/>
              </a:rPr>
              <a:t>Starting taskexecutor daemon on host hadoop152.</a:t>
            </a:r>
            <a:endParaRPr lang="en-US" sz="1375" i="1">
              <a:effectLst/>
              <a:sym typeface="+mn-ea"/>
            </a:endParaRPr>
          </a:p>
          <a:p>
            <a:pPr marL="0" indent="0">
              <a:buFont typeface="Wingdings" panose="05000000000000000000" charset="0"/>
              <a:buNone/>
            </a:pPr>
            <a:r>
              <a:rPr lang="en-US" sz="1375" i="1">
                <a:effectLst/>
                <a:sym typeface="+mn-ea"/>
              </a:rPr>
              <a:t>Starting taskexecutor daemon on host hadoop153.</a:t>
            </a:r>
            <a:endParaRPr lang="en-US" sz="1375" i="1">
              <a:effectLst/>
              <a:sym typeface="+mn-ea"/>
            </a:endParaRPr>
          </a:p>
          <a:p>
            <a:pPr marL="0" indent="0">
              <a:buFont typeface="Wingdings" panose="05000000000000000000" charset="0"/>
              <a:buNone/>
            </a:pPr>
            <a:endParaRPr lang="en-US" sz="1375" i="1">
              <a:effectLst/>
              <a:sym typeface="+mn-ea"/>
            </a:endParaRPr>
          </a:p>
          <a:p>
            <a:pPr marL="0" indent="0">
              <a:buFont typeface="Wingdings" panose="05000000000000000000" charset="0"/>
              <a:buNone/>
            </a:pPr>
            <a:r>
              <a:rPr lang="en-US" sz="1375" i="1">
                <a:effectLst/>
                <a:sym typeface="+mn-ea"/>
              </a:rPr>
              <a:t>http://hadoop151:8081/#/overview</a:t>
            </a:r>
            <a:endParaRPr lang="en-US" sz="1375" i="1">
              <a:effectLst/>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pic>
        <p:nvPicPr>
          <p:cNvPr id="5" name="Content Placeholder 4"/>
          <p:cNvPicPr>
            <a:picLocks noChangeAspect="1"/>
          </p:cNvPicPr>
          <p:nvPr>
            <p:ph idx="1"/>
          </p:nvPr>
        </p:nvPicPr>
        <p:blipFill>
          <a:blip r:embed="rId2"/>
          <a:stretch>
            <a:fillRect/>
          </a:stretch>
        </p:blipFill>
        <p:spPr>
          <a:xfrm>
            <a:off x="983615" y="3895725"/>
            <a:ext cx="10302875" cy="22618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a:bodyPr>
          <a:p>
            <a:r>
              <a:rPr lang="en-US" sz="4000">
                <a:sym typeface="+mn-ea"/>
              </a:rPr>
              <a:t>Apache Flink Application Development-I</a:t>
            </a:r>
            <a:endParaRPr lang="en-US" sz="4000">
              <a:sym typeface="+mn-ea"/>
            </a:endParaRPr>
          </a:p>
        </p:txBody>
      </p:sp>
      <p:sp>
        <p:nvSpPr>
          <p:cNvPr id="10" name="Content Placeholder 8"/>
          <p:cNvSpPr>
            <a:spLocks noGrp="1"/>
          </p:cNvSpPr>
          <p:nvPr/>
        </p:nvSpPr>
        <p:spPr>
          <a:xfrm>
            <a:off x="919480" y="1628775"/>
            <a:ext cx="10367010" cy="4393565"/>
          </a:xfrm>
          <a:prstGeom prst="rect">
            <a:avLst/>
          </a:prstGeom>
          <a:noFill/>
          <a:ln w="9525">
            <a:noFill/>
          </a:ln>
        </p:spPr>
        <p:txBody>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charset="0"/>
              <a:buChar char="q"/>
            </a:pPr>
            <a:r>
              <a:rPr lang="en-US" sz="1400">
                <a:effectLst/>
                <a:sym typeface="+mn-ea"/>
              </a:rPr>
              <a:t>The DataStream API gets its name from the special `DataStream` class that is used to represent a collection of data in a Flink program. You can think of them as immutable collections of data that can contain duplicates. This data can either be bounded or unbounded, the API that you use to work on them is the same. </a:t>
            </a:r>
            <a:endParaRPr lang="en-US" sz="1400">
              <a:effectLst/>
              <a:sym typeface="+mn-ea"/>
            </a:endParaRPr>
          </a:p>
          <a:p>
            <a:pPr>
              <a:buFont typeface="Wingdings" panose="05000000000000000000" charset="0"/>
              <a:buChar char="q"/>
            </a:pPr>
            <a:r>
              <a:rPr lang="en-US" sz="1400">
                <a:effectLst/>
                <a:sym typeface="+mn-ea"/>
              </a:rPr>
              <a:t>Apache Flink’s unified approach to stream and batch processing means that a DataStream application executed over bounded input will produce the same *final* results, It is important to note what *final* means here: a job executing in `STREAMING` mode might produce incremental updates. while a `BATCH` job would only produce one final result at the end.</a:t>
            </a:r>
            <a:endParaRPr lang="en-US" sz="1400">
              <a:effectLst/>
              <a:sym typeface="+mn-ea"/>
            </a:endParaRPr>
          </a:p>
          <a:p>
            <a:pPr marL="0" indent="0">
              <a:buFont typeface="Wingdings" panose="05000000000000000000" charset="0"/>
              <a:buNone/>
            </a:pPr>
            <a:endParaRPr lang="en-US" sz="1400">
              <a:effectLst/>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pic>
        <p:nvPicPr>
          <p:cNvPr id="3" name="Content Placeholder 2"/>
          <p:cNvPicPr>
            <a:picLocks noChangeAspect="1"/>
          </p:cNvPicPr>
          <p:nvPr>
            <p:ph idx="1"/>
          </p:nvPr>
        </p:nvPicPr>
        <p:blipFill>
          <a:blip r:embed="rId2"/>
          <a:stretch>
            <a:fillRect/>
          </a:stretch>
        </p:blipFill>
        <p:spPr>
          <a:xfrm>
            <a:off x="1258570" y="3548380"/>
            <a:ext cx="9276080" cy="1877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a:bodyPr>
          <a:p>
            <a:r>
              <a:rPr lang="en-US" sz="4000">
                <a:sym typeface="+mn-ea"/>
              </a:rPr>
              <a:t>Apache Flink Application Development-II</a:t>
            </a:r>
            <a:endParaRPr lang="en-US" sz="4000">
              <a:sym typeface="+mn-ea"/>
            </a:endParaRPr>
          </a:p>
        </p:txBody>
      </p:sp>
      <p:sp>
        <p:nvSpPr>
          <p:cNvPr id="10" name="Content Placeholder 8"/>
          <p:cNvSpPr>
            <a:spLocks noGrp="1"/>
          </p:cNvSpPr>
          <p:nvPr/>
        </p:nvSpPr>
        <p:spPr>
          <a:xfrm>
            <a:off x="919480" y="1628775"/>
            <a:ext cx="10367010" cy="1753870"/>
          </a:xfrm>
          <a:prstGeom prst="rect">
            <a:avLst/>
          </a:prstGeom>
          <a:noFill/>
          <a:ln w="9525">
            <a:noFill/>
          </a:ln>
        </p:spPr>
        <p:txBody>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buFont typeface="Wingdings" panose="05000000000000000000" charset="0"/>
              <a:buChar char="q"/>
            </a:pPr>
            <a:r>
              <a:rPr lang="en-US" sz="1400">
                <a:effectLst/>
                <a:sym typeface="+mn-ea"/>
              </a:rPr>
              <a:t>Create Maven Project</a:t>
            </a:r>
            <a:endParaRPr lang="en-US" sz="1400">
              <a:effectLst/>
              <a:sym typeface="+mn-ea"/>
            </a:endParaRPr>
          </a:p>
          <a:p>
            <a:pPr>
              <a:lnSpc>
                <a:spcPct val="110000"/>
              </a:lnSpc>
              <a:buFont typeface="Wingdings" panose="05000000000000000000" charset="0"/>
              <a:buChar char="q"/>
            </a:pPr>
            <a:r>
              <a:rPr lang="en-US" sz="1400">
                <a:effectLst/>
                <a:sym typeface="+mn-ea"/>
              </a:rPr>
              <a:t>DataSet API process batch data</a:t>
            </a:r>
            <a:endParaRPr lang="en-US" sz="1400">
              <a:effectLst/>
              <a:sym typeface="+mn-ea"/>
            </a:endParaRPr>
          </a:p>
          <a:p>
            <a:pPr>
              <a:lnSpc>
                <a:spcPct val="110000"/>
              </a:lnSpc>
              <a:buFont typeface="Wingdings" panose="05000000000000000000" charset="0"/>
              <a:buChar char="q"/>
            </a:pPr>
            <a:r>
              <a:rPr lang="en-US" sz="1400">
                <a:effectLst/>
                <a:sym typeface="+mn-ea"/>
              </a:rPr>
              <a:t>DataStream API process batch data</a:t>
            </a:r>
            <a:endParaRPr lang="en-US" sz="1400">
              <a:effectLst/>
              <a:sym typeface="+mn-ea"/>
            </a:endParaRPr>
          </a:p>
          <a:p>
            <a:pPr>
              <a:lnSpc>
                <a:spcPct val="110000"/>
              </a:lnSpc>
              <a:buFont typeface="Wingdings" panose="05000000000000000000" charset="0"/>
              <a:buChar char="q"/>
            </a:pPr>
            <a:r>
              <a:rPr lang="en-US" sz="1400">
                <a:effectLst/>
                <a:sym typeface="+mn-ea"/>
              </a:rPr>
              <a:t>DataStream API and Java 8 Lambda Expression</a:t>
            </a:r>
            <a:endParaRPr lang="en-US" sz="1400">
              <a:effectLst/>
              <a:sym typeface="+mn-ea"/>
            </a:endParaRPr>
          </a:p>
          <a:p>
            <a:pPr>
              <a:lnSpc>
                <a:spcPct val="110000"/>
              </a:lnSpc>
              <a:buFont typeface="Wingdings" panose="05000000000000000000" charset="0"/>
              <a:buChar char="q"/>
            </a:pPr>
            <a:r>
              <a:rPr lang="en-US" sz="1400">
                <a:effectLst/>
                <a:sym typeface="+mn-ea"/>
              </a:rPr>
              <a:t>Submit flink application job at standalone cluster</a:t>
            </a:r>
            <a:endParaRPr lang="en-US" sz="1400">
              <a:effectLst/>
              <a:sym typeface="+mn-ea"/>
            </a:endParaRPr>
          </a:p>
          <a:p>
            <a:pPr>
              <a:lnSpc>
                <a:spcPct val="110000"/>
              </a:lnSpc>
              <a:buFont typeface="Wingdings" panose="05000000000000000000" charset="0"/>
              <a:buChar char="q"/>
            </a:pPr>
            <a:r>
              <a:rPr lang="en-US" sz="1400">
                <a:effectLst/>
                <a:sym typeface="+mn-ea"/>
              </a:rPr>
              <a:t>Cancel flink application job</a:t>
            </a:r>
            <a:endParaRPr lang="en-US" sz="1400">
              <a:effectLst/>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294005"/>
            <a:ext cx="10515600" cy="1062355"/>
          </a:xfrm>
        </p:spPr>
        <p:txBody>
          <a:bodyPr/>
          <a:p>
            <a:r>
              <a:rPr lang="en-US"/>
              <a:t>Prerequisites</a:t>
            </a:r>
            <a:endParaRPr lang="en-US"/>
          </a:p>
        </p:txBody>
      </p:sp>
      <p:sp>
        <p:nvSpPr>
          <p:cNvPr id="5" name="Content Placeholder 4"/>
          <p:cNvSpPr>
            <a:spLocks noGrp="1"/>
          </p:cNvSpPr>
          <p:nvPr>
            <p:ph idx="1"/>
          </p:nvPr>
        </p:nvSpPr>
        <p:spPr>
          <a:xfrm>
            <a:off x="838200" y="1356360"/>
            <a:ext cx="10515600" cy="2351405"/>
          </a:xfrm>
        </p:spPr>
        <p:txBody>
          <a:bodyPr>
            <a:normAutofit lnSpcReduction="20000"/>
          </a:bodyPr>
          <a:p>
            <a:r>
              <a:rPr lang="en-US" sz="2200"/>
              <a:t>Apache Hadoop(mandatory)</a:t>
            </a:r>
            <a:endParaRPr lang="en-US" sz="2200"/>
          </a:p>
          <a:p>
            <a:r>
              <a:rPr lang="en-US" sz="2200"/>
              <a:t>Java 1.8+</a:t>
            </a:r>
            <a:r>
              <a:rPr lang="en-US" sz="2200">
                <a:sym typeface="+mn-ea"/>
              </a:rPr>
              <a:t>(mandatory)</a:t>
            </a:r>
            <a:endParaRPr lang="en-US" sz="2200">
              <a:sym typeface="+mn-ea"/>
            </a:endParaRPr>
          </a:p>
          <a:p>
            <a:r>
              <a:rPr lang="en-US" sz="2200">
                <a:sym typeface="+mn-ea"/>
              </a:rPr>
              <a:t>Linux basic commands (</a:t>
            </a:r>
            <a:r>
              <a:rPr lang="en-US" sz="2200">
                <a:sym typeface="+mn-ea"/>
              </a:rPr>
              <a:t>mandatory</a:t>
            </a:r>
            <a:r>
              <a:rPr lang="en-US" sz="2200">
                <a:sym typeface="+mn-ea"/>
              </a:rPr>
              <a:t>)</a:t>
            </a:r>
            <a:endParaRPr lang="en-US" sz="2200">
              <a:sym typeface="+mn-ea"/>
            </a:endParaRPr>
          </a:p>
          <a:p>
            <a:r>
              <a:rPr lang="en-US" sz="2200">
                <a:sym typeface="+mn-ea"/>
              </a:rPr>
              <a:t>Apache Kafka</a:t>
            </a:r>
            <a:r>
              <a:rPr lang="en-US" sz="2200"/>
              <a:t> </a:t>
            </a:r>
            <a:r>
              <a:rPr lang="en-US" sz="2200">
                <a:sym typeface="+mn-ea"/>
              </a:rPr>
              <a:t>(</a:t>
            </a:r>
            <a:r>
              <a:rPr lang="en-US" sz="2200">
                <a:sym typeface="+mn-ea"/>
              </a:rPr>
              <a:t>Optional</a:t>
            </a:r>
            <a:r>
              <a:rPr lang="en-US" sz="2200">
                <a:sym typeface="+mn-ea"/>
              </a:rPr>
              <a:t>)</a:t>
            </a:r>
            <a:endParaRPr lang="en-US" sz="2200"/>
          </a:p>
          <a:p>
            <a:r>
              <a:rPr lang="en-US" sz="2200"/>
              <a:t>Apache Kafka Streams Framework(Optional)</a:t>
            </a:r>
            <a:endParaRPr lang="en-US" sz="2200"/>
          </a:p>
          <a:p>
            <a:r>
              <a:rPr lang="en-US" sz="2200"/>
              <a:t>Apache Maven(Optional)</a:t>
            </a:r>
            <a:endParaRPr lang="en-US" sz="2200"/>
          </a:p>
        </p:txBody>
      </p:sp>
      <p:pic>
        <p:nvPicPr>
          <p:cNvPr id="34" name="Picture 33"/>
          <p:cNvPicPr>
            <a:picLocks noChangeAspect="1"/>
          </p:cNvPicPr>
          <p:nvPr/>
        </p:nvPicPr>
        <p:blipFill>
          <a:blip r:embed="rId1"/>
          <a:stretch>
            <a:fillRect/>
          </a:stretch>
        </p:blipFill>
        <p:spPr>
          <a:xfrm>
            <a:off x="9420225" y="5429250"/>
            <a:ext cx="2771775" cy="1428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62A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pitchFamily="34" charset="0"/>
            </a:endParaRPr>
          </a:p>
        </p:txBody>
      </p:sp>
      <p:sp>
        <p:nvSpPr>
          <p:cNvPr id="3" name="椭圆 2"/>
          <p:cNvSpPr/>
          <p:nvPr/>
        </p:nvSpPr>
        <p:spPr>
          <a:xfrm>
            <a:off x="3016156" y="1108882"/>
            <a:ext cx="4804011" cy="4804011"/>
          </a:xfrm>
          <a:prstGeom prst="ellipse">
            <a:avLst/>
          </a:prstGeom>
          <a:gradFill flip="none" rotWithShape="1">
            <a:gsLst>
              <a:gs pos="0">
                <a:srgbClr val="A02A7D"/>
              </a:gs>
              <a:gs pos="41000">
                <a:srgbClr val="553058"/>
              </a:gs>
              <a:gs pos="83000">
                <a:srgbClr val="221B56"/>
              </a:gs>
              <a:gs pos="100000">
                <a:srgbClr val="221B56"/>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pitchFamily="34" charset="0"/>
            </a:endParaRPr>
          </a:p>
        </p:txBody>
      </p:sp>
      <p:sp>
        <p:nvSpPr>
          <p:cNvPr id="4" name="椭圆 3"/>
          <p:cNvSpPr/>
          <p:nvPr/>
        </p:nvSpPr>
        <p:spPr>
          <a:xfrm>
            <a:off x="982637" y="673856"/>
            <a:ext cx="3475063" cy="3475063"/>
          </a:xfrm>
          <a:prstGeom prst="ellipse">
            <a:avLst/>
          </a:prstGeom>
          <a:no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pitchFamily="34" charset="0"/>
            </a:endParaRPr>
          </a:p>
        </p:txBody>
      </p:sp>
      <p:sp>
        <p:nvSpPr>
          <p:cNvPr id="5" name="矩形 4"/>
          <p:cNvSpPr/>
          <p:nvPr/>
        </p:nvSpPr>
        <p:spPr>
          <a:xfrm>
            <a:off x="1792822" y="1696843"/>
            <a:ext cx="955040" cy="1014730"/>
          </a:xfrm>
          <a:prstGeom prst="rect">
            <a:avLst/>
          </a:prstGeom>
          <a:noFill/>
        </p:spPr>
        <p:txBody>
          <a:bodyPr wrap="none">
            <a:spAutoFit/>
          </a:bodyPr>
          <a:lstStyle/>
          <a:p>
            <a:r>
              <a:rPr lang="en-US" altLang="zh-CN" sz="6000" b="1" dirty="0" smtClean="0">
                <a:solidFill>
                  <a:schemeClr val="bg1"/>
                </a:solidFill>
                <a:latin typeface="Calibri" panose="020F0502020204030204" pitchFamily="34" charset="0"/>
                <a:ea typeface="Calibri" panose="020F0502020204030204" pitchFamily="34" charset="0"/>
              </a:rPr>
              <a:t>02</a:t>
            </a:r>
            <a:endParaRPr lang="zh-CN" altLang="en-US" sz="6000" b="1" dirty="0">
              <a:solidFill>
                <a:schemeClr val="bg1"/>
              </a:solidFill>
              <a:ea typeface="Calibri" panose="020F0502020204030204" pitchFamily="34" charset="0"/>
            </a:endParaRPr>
          </a:p>
        </p:txBody>
      </p:sp>
      <p:sp>
        <p:nvSpPr>
          <p:cNvPr id="6" name="矩形 5"/>
          <p:cNvSpPr/>
          <p:nvPr/>
        </p:nvSpPr>
        <p:spPr>
          <a:xfrm>
            <a:off x="5983605" y="3429000"/>
            <a:ext cx="5125720" cy="521970"/>
          </a:xfrm>
          <a:prstGeom prst="rect">
            <a:avLst/>
          </a:prstGeom>
        </p:spPr>
        <p:txBody>
          <a:bodyPr wrap="square">
            <a:spAutoFit/>
          </a:bodyPr>
          <a:lstStyle/>
          <a:p>
            <a:pPr algn="ctr"/>
            <a:r>
              <a:rPr lang="en-US" altLang="zh-CN" sz="2800" b="1" dirty="0" smtClean="0">
                <a:solidFill>
                  <a:schemeClr val="bg1"/>
                </a:solidFill>
                <a:latin typeface="Calibri" panose="020F0502020204030204" pitchFamily="34" charset="0"/>
                <a:ea typeface="Calibri" panose="020F0502020204030204" pitchFamily="34" charset="0"/>
              </a:rPr>
              <a:t>Flink Application Deploy Mode</a:t>
            </a:r>
            <a:endParaRPr lang="en-US" altLang="zh-CN" sz="2800" b="1" dirty="0" smtClean="0">
              <a:solidFill>
                <a:schemeClr val="bg1"/>
              </a:solidFill>
              <a:latin typeface="Calibri" panose="020F0502020204030204" pitchFamily="34" charset="0"/>
              <a:ea typeface="Calibri" panose="020F0502020204030204" pitchFamily="34" charset="0"/>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2988945" y="262890"/>
            <a:ext cx="67691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2800" b="1" dirty="0" smtClean="0">
                <a:latin typeface="Calibri" panose="020F0502020204030204" pitchFamily="34" charset="0"/>
                <a:ea typeface="Calibri" panose="020F0502020204030204" pitchFamily="34" charset="0"/>
                <a:sym typeface="黑体" panose="02010609060101010101" pitchFamily="49" charset="-122"/>
              </a:rPr>
              <a:t>Flink Application Deploy Mode</a:t>
            </a:r>
            <a:endParaRPr lang="en-US" altLang="zh-CN" sz="2800" b="1" dirty="0" smtClean="0">
              <a:latin typeface="Calibri" panose="020F0502020204030204" pitchFamily="34" charset="0"/>
              <a:ea typeface="Calibri" panose="020F0502020204030204" pitchFamily="34" charset="0"/>
              <a:sym typeface="黑体" panose="02010609060101010101" pitchFamily="49" charset="-122"/>
            </a:endParaRPr>
          </a:p>
        </p:txBody>
      </p:sp>
      <p:pic>
        <p:nvPicPr>
          <p:cNvPr id="34" name="Picture 33"/>
          <p:cNvPicPr>
            <a:picLocks noChangeAspect="1"/>
          </p:cNvPicPr>
          <p:nvPr/>
        </p:nvPicPr>
        <p:blipFill>
          <a:blip r:embed="rId1"/>
          <a:stretch>
            <a:fillRect/>
          </a:stretch>
        </p:blipFill>
        <p:spPr>
          <a:xfrm>
            <a:off x="133985" y="-12700"/>
            <a:ext cx="2771775" cy="1428750"/>
          </a:xfrm>
          <a:prstGeom prst="rect">
            <a:avLst/>
          </a:prstGeom>
        </p:spPr>
      </p:pic>
      <p:grpSp>
        <p:nvGrpSpPr>
          <p:cNvPr id="35" name="组合 7"/>
          <p:cNvGrpSpPr/>
          <p:nvPr/>
        </p:nvGrpSpPr>
        <p:grpSpPr>
          <a:xfrm>
            <a:off x="1113790" y="1976755"/>
            <a:ext cx="2486025" cy="3094957"/>
            <a:chOff x="518989" y="2033518"/>
            <a:chExt cx="2894431" cy="3768648"/>
          </a:xfrm>
        </p:grpSpPr>
        <p:sp>
          <p:nvSpPr>
            <p:cNvPr id="36" name="椭圆 2"/>
            <p:cNvSpPr/>
            <p:nvPr/>
          </p:nvSpPr>
          <p:spPr>
            <a:xfrm>
              <a:off x="982542" y="2033518"/>
              <a:ext cx="2059741" cy="2073783"/>
            </a:xfrm>
            <a:prstGeom prst="ellipse">
              <a:avLst/>
            </a:prstGeom>
            <a:gradFill flip="none" rotWithShape="1">
              <a:gsLst>
                <a:gs pos="0">
                  <a:srgbClr val="A02A7D"/>
                </a:gs>
                <a:gs pos="41000">
                  <a:srgbClr val="553058"/>
                </a:gs>
                <a:gs pos="83000">
                  <a:srgbClr val="221B56"/>
                </a:gs>
                <a:gs pos="100000">
                  <a:srgbClr val="221B56"/>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pitchFamily="34" charset="0"/>
              </a:endParaRPr>
            </a:p>
          </p:txBody>
        </p:sp>
        <p:grpSp>
          <p:nvGrpSpPr>
            <p:cNvPr id="37" name="组合 3"/>
            <p:cNvGrpSpPr/>
            <p:nvPr/>
          </p:nvGrpSpPr>
          <p:grpSpPr>
            <a:xfrm>
              <a:off x="518989" y="4379436"/>
              <a:ext cx="2894431" cy="1422730"/>
              <a:chOff x="6140347" y="3037816"/>
              <a:chExt cx="2894431" cy="1422730"/>
            </a:xfrm>
          </p:grpSpPr>
          <p:sp>
            <p:nvSpPr>
              <p:cNvPr id="38" name="TextBox 15"/>
              <p:cNvSpPr txBox="1">
                <a:spLocks noChangeArrowheads="1"/>
              </p:cNvSpPr>
              <p:nvPr/>
            </p:nvSpPr>
            <p:spPr bwMode="auto">
              <a:xfrm>
                <a:off x="6225369" y="3037816"/>
                <a:ext cx="2633452" cy="373467"/>
              </a:xfrm>
              <a:prstGeom prst="rect">
                <a:avLst/>
              </a:prstGeom>
              <a:noFill/>
              <a:ln w="9525">
                <a:noFill/>
                <a:miter lim="800000"/>
              </a:ln>
            </p:spPr>
            <p:txBody>
              <a:bodyPr wrap="square">
                <a:spAutoFit/>
              </a:bodyPr>
              <a:p>
                <a:pPr algn="ctr" eaLnBrk="1" hangingPunct="1"/>
                <a:r>
                  <a:rPr lang="en-US" altLang="zh-CN" sz="1400" b="1" dirty="0" smtClean="0">
                    <a:latin typeface="Calibri" panose="020F0502020204030204" pitchFamily="34" charset="0"/>
                    <a:ea typeface="Calibri" panose="020F0502020204030204" pitchFamily="34" charset="0"/>
                  </a:rPr>
                  <a:t>Flink Deployment Modes</a:t>
                </a:r>
                <a:endParaRPr lang="en-US" altLang="zh-CN" sz="1400" b="1" dirty="0" smtClean="0">
                  <a:latin typeface="Calibri" panose="020F0502020204030204" pitchFamily="34" charset="0"/>
                  <a:ea typeface="Calibri" panose="020F0502020204030204" pitchFamily="34" charset="0"/>
                </a:endParaRPr>
              </a:p>
            </p:txBody>
          </p:sp>
          <p:sp>
            <p:nvSpPr>
              <p:cNvPr id="39" name="Rectangle 16"/>
              <p:cNvSpPr>
                <a:spLocks noChangeArrowheads="1"/>
              </p:cNvSpPr>
              <p:nvPr/>
            </p:nvSpPr>
            <p:spPr bwMode="auto">
              <a:xfrm>
                <a:off x="6140347" y="3449944"/>
                <a:ext cx="2894431" cy="1010602"/>
              </a:xfrm>
              <a:prstGeom prst="rect">
                <a:avLst/>
              </a:prstGeom>
              <a:noFill/>
              <a:ln w="9525">
                <a:noFill/>
                <a:miter lim="800000"/>
              </a:ln>
            </p:spPr>
            <p:txBody>
              <a:bodyPr wrap="square">
                <a:spAutoFit/>
              </a:bodyPr>
              <a:p>
                <a:pPr marL="285750" indent="-285750" algn="just" eaLnBrk="1" hangingPunct="1">
                  <a:buFont typeface="Arial" panose="020B0604020202020204" pitchFamily="34" charset="0"/>
                  <a:buChar char="•"/>
                </a:pPr>
                <a:r>
                  <a:rPr lang="en-US" altLang="zh-CN" sz="1200" dirty="0" smtClean="0">
                    <a:latin typeface="Calibri" panose="020F0502020204030204" pitchFamily="34" charset="0"/>
                    <a:ea typeface="Calibri" panose="020F0502020204030204" pitchFamily="34" charset="0"/>
                  </a:rPr>
                  <a:t>Session Mode</a:t>
                </a:r>
                <a:endParaRPr lang="en-US" altLang="zh-CN" sz="12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altLang="zh-CN" sz="1200" dirty="0" smtClean="0">
                    <a:latin typeface="Calibri" panose="020F0502020204030204" pitchFamily="34" charset="0"/>
                    <a:ea typeface="Calibri" panose="020F0502020204030204" pitchFamily="34" charset="0"/>
                  </a:rPr>
                  <a:t>Per-Job Mode</a:t>
                </a:r>
                <a:endParaRPr lang="en-US" altLang="zh-CN" sz="12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altLang="zh-CN" sz="1200" dirty="0" smtClean="0">
                    <a:latin typeface="Calibri" panose="020F0502020204030204" pitchFamily="34" charset="0"/>
                    <a:ea typeface="Calibri" panose="020F0502020204030204" pitchFamily="34" charset="0"/>
                  </a:rPr>
                  <a:t>Application Mode</a:t>
                </a:r>
                <a:endParaRPr lang="en-US" altLang="zh-CN" sz="12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endParaRPr lang="en-US" altLang="zh-CN" sz="1200" dirty="0" smtClean="0">
                  <a:latin typeface="Calibri" panose="020F0502020204030204" pitchFamily="34" charset="0"/>
                  <a:ea typeface="Calibri" panose="020F0502020204030204" pitchFamily="34" charset="0"/>
                </a:endParaRPr>
              </a:p>
            </p:txBody>
          </p:sp>
        </p:grpSp>
        <p:pic>
          <p:nvPicPr>
            <p:cNvPr id="40"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9618" y="2615492"/>
              <a:ext cx="910512" cy="910512"/>
            </a:xfrm>
            <a:prstGeom prst="rect">
              <a:avLst/>
            </a:prstGeom>
          </p:spPr>
        </p:pic>
      </p:grpSp>
      <p:grpSp>
        <p:nvGrpSpPr>
          <p:cNvPr id="41" name="组合 8"/>
          <p:cNvGrpSpPr/>
          <p:nvPr/>
        </p:nvGrpSpPr>
        <p:grpSpPr>
          <a:xfrm>
            <a:off x="3719830" y="1977390"/>
            <a:ext cx="2228850" cy="2999215"/>
            <a:chOff x="982641" y="2035065"/>
            <a:chExt cx="2429510" cy="3654417"/>
          </a:xfrm>
        </p:grpSpPr>
        <p:sp>
          <p:nvSpPr>
            <p:cNvPr id="42" name="椭圆 9"/>
            <p:cNvSpPr/>
            <p:nvPr/>
          </p:nvSpPr>
          <p:spPr>
            <a:xfrm>
              <a:off x="1132149" y="2035065"/>
              <a:ext cx="2074460" cy="2074460"/>
            </a:xfrm>
            <a:prstGeom prst="ellipse">
              <a:avLst/>
            </a:prstGeom>
            <a:gradFill flip="none" rotWithShape="1">
              <a:gsLst>
                <a:gs pos="0">
                  <a:srgbClr val="A02A7D"/>
                </a:gs>
                <a:gs pos="41000">
                  <a:srgbClr val="553058"/>
                </a:gs>
                <a:gs pos="83000">
                  <a:srgbClr val="221B56"/>
                </a:gs>
                <a:gs pos="100000">
                  <a:srgbClr val="221B56"/>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pitchFamily="34" charset="0"/>
              </a:endParaRPr>
            </a:p>
          </p:txBody>
        </p:sp>
        <p:grpSp>
          <p:nvGrpSpPr>
            <p:cNvPr id="43" name="组合 10"/>
            <p:cNvGrpSpPr/>
            <p:nvPr/>
          </p:nvGrpSpPr>
          <p:grpSpPr>
            <a:xfrm>
              <a:off x="982641" y="4380982"/>
              <a:ext cx="2429510" cy="1308500"/>
              <a:chOff x="6603999" y="3039362"/>
              <a:chExt cx="2429510" cy="1308500"/>
            </a:xfrm>
          </p:grpSpPr>
          <p:sp>
            <p:nvSpPr>
              <p:cNvPr id="44" name="TextBox 15"/>
              <p:cNvSpPr txBox="1">
                <a:spLocks noChangeArrowheads="1"/>
              </p:cNvSpPr>
              <p:nvPr/>
            </p:nvSpPr>
            <p:spPr bwMode="auto">
              <a:xfrm>
                <a:off x="6753445" y="3039362"/>
                <a:ext cx="2230120" cy="355138"/>
              </a:xfrm>
              <a:prstGeom prst="rect">
                <a:avLst/>
              </a:prstGeom>
              <a:noFill/>
              <a:ln w="9525">
                <a:noFill/>
                <a:miter lim="800000"/>
              </a:ln>
            </p:spPr>
            <p:txBody>
              <a:bodyPr wrap="square">
                <a:spAutoFit/>
              </a:bodyPr>
              <a:p>
                <a:pPr algn="ctr" eaLnBrk="1" hangingPunct="1"/>
                <a:r>
                  <a:rPr lang="en-US" altLang="zh-CN" sz="1300" b="1" dirty="0" smtClean="0">
                    <a:latin typeface="Calibri" panose="020F0502020204030204" pitchFamily="34" charset="0"/>
                    <a:ea typeface="Calibri" panose="020F0502020204030204" pitchFamily="34" charset="0"/>
                  </a:rPr>
                  <a:t>Resource Provider</a:t>
                </a:r>
                <a:endParaRPr lang="en-US" altLang="zh-CN" sz="1300" b="1" dirty="0" smtClean="0">
                  <a:latin typeface="Calibri" panose="020F0502020204030204" pitchFamily="34" charset="0"/>
                  <a:ea typeface="Calibri" panose="020F0502020204030204" pitchFamily="34" charset="0"/>
                </a:endParaRPr>
              </a:p>
            </p:txBody>
          </p:sp>
          <p:sp>
            <p:nvSpPr>
              <p:cNvPr id="45" name="Rectangle 16"/>
              <p:cNvSpPr>
                <a:spLocks noChangeArrowheads="1"/>
              </p:cNvSpPr>
              <p:nvPr/>
            </p:nvSpPr>
            <p:spPr bwMode="auto">
              <a:xfrm>
                <a:off x="6603999" y="3449572"/>
                <a:ext cx="2429510" cy="898290"/>
              </a:xfrm>
              <a:prstGeom prst="rect">
                <a:avLst/>
              </a:prstGeom>
              <a:noFill/>
              <a:ln w="9525">
                <a:noFill/>
                <a:miter lim="800000"/>
              </a:ln>
            </p:spPr>
            <p:txBody>
              <a:bodyPr wrap="square">
                <a:spAutoFit/>
              </a:bodyPr>
              <a:p>
                <a:pPr marL="285750" indent="-285750" algn="just" eaLnBrk="1" hangingPunct="1">
                  <a:buFont typeface="Arial" panose="020B0604020202020204" pitchFamily="34" charset="0"/>
                  <a:buChar char="•"/>
                </a:pPr>
                <a:r>
                  <a:rPr lang="en-US" sz="1400" dirty="0" smtClean="0">
                    <a:latin typeface="Calibri" panose="020F0502020204030204" pitchFamily="34" charset="0"/>
                    <a:ea typeface="Calibri" panose="020F0502020204030204" pitchFamily="34" charset="0"/>
                  </a:rPr>
                  <a:t>Flink Standalone</a:t>
                </a:r>
                <a:endParaRPr lang="en-US" sz="14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sz="1400" dirty="0" smtClean="0">
                    <a:latin typeface="Calibri" panose="020F0502020204030204" pitchFamily="34" charset="0"/>
                    <a:ea typeface="Calibri" panose="020F0502020204030204" pitchFamily="34" charset="0"/>
                  </a:rPr>
                  <a:t>YARN</a:t>
                </a:r>
                <a:endParaRPr lang="en-US" sz="14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sz="1400" dirty="0" smtClean="0">
                    <a:latin typeface="Calibri" panose="020F0502020204030204" pitchFamily="34" charset="0"/>
                    <a:ea typeface="Calibri" panose="020F0502020204030204" pitchFamily="34" charset="0"/>
                  </a:rPr>
                  <a:t>Native Kubernetes </a:t>
                </a:r>
                <a:endParaRPr lang="en-US" sz="1400" dirty="0" smtClean="0">
                  <a:latin typeface="Calibri" panose="020F0502020204030204" pitchFamily="34" charset="0"/>
                  <a:ea typeface="Calibri" panose="020F0502020204030204" pitchFamily="34" charset="0"/>
                </a:endParaRPr>
              </a:p>
            </p:txBody>
          </p:sp>
        </p:grpSp>
      </p:grpSp>
      <p:grpSp>
        <p:nvGrpSpPr>
          <p:cNvPr id="46" name="组合 14"/>
          <p:cNvGrpSpPr/>
          <p:nvPr/>
        </p:nvGrpSpPr>
        <p:grpSpPr>
          <a:xfrm>
            <a:off x="6012815" y="1974850"/>
            <a:ext cx="2400300" cy="2786276"/>
            <a:chOff x="902928" y="2033518"/>
            <a:chExt cx="2566295" cy="3392934"/>
          </a:xfrm>
        </p:grpSpPr>
        <p:sp>
          <p:nvSpPr>
            <p:cNvPr id="47" name="椭圆 15"/>
            <p:cNvSpPr/>
            <p:nvPr/>
          </p:nvSpPr>
          <p:spPr>
            <a:xfrm>
              <a:off x="1109702" y="2033518"/>
              <a:ext cx="2074460" cy="2074460"/>
            </a:xfrm>
            <a:prstGeom prst="ellipse">
              <a:avLst/>
            </a:prstGeom>
            <a:gradFill flip="none" rotWithShape="1">
              <a:gsLst>
                <a:gs pos="0">
                  <a:srgbClr val="A02A7D"/>
                </a:gs>
                <a:gs pos="41000">
                  <a:srgbClr val="553058"/>
                </a:gs>
                <a:gs pos="83000">
                  <a:srgbClr val="221B56"/>
                </a:gs>
                <a:gs pos="100000">
                  <a:srgbClr val="221B56"/>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pitchFamily="34" charset="0"/>
              </a:endParaRPr>
            </a:p>
          </p:txBody>
        </p:sp>
        <p:grpSp>
          <p:nvGrpSpPr>
            <p:cNvPr id="48" name="组合 16"/>
            <p:cNvGrpSpPr/>
            <p:nvPr/>
          </p:nvGrpSpPr>
          <p:grpSpPr>
            <a:xfrm>
              <a:off x="902928" y="4380982"/>
              <a:ext cx="2566295" cy="1045470"/>
              <a:chOff x="6524286" y="3039362"/>
              <a:chExt cx="2566295" cy="1045470"/>
            </a:xfrm>
          </p:grpSpPr>
          <p:sp>
            <p:nvSpPr>
              <p:cNvPr id="49" name="TextBox 15"/>
              <p:cNvSpPr txBox="1">
                <a:spLocks noChangeArrowheads="1"/>
              </p:cNvSpPr>
              <p:nvPr/>
            </p:nvSpPr>
            <p:spPr bwMode="auto">
              <a:xfrm>
                <a:off x="6524286" y="3039362"/>
                <a:ext cx="2566295" cy="354926"/>
              </a:xfrm>
              <a:prstGeom prst="rect">
                <a:avLst/>
              </a:prstGeom>
              <a:noFill/>
              <a:ln w="9525">
                <a:noFill/>
                <a:miter lim="800000"/>
              </a:ln>
            </p:spPr>
            <p:txBody>
              <a:bodyPr wrap="square">
                <a:spAutoFit/>
              </a:bodyPr>
              <a:p>
                <a:pPr algn="ctr" eaLnBrk="1" hangingPunct="1"/>
                <a:r>
                  <a:rPr lang="en-US" altLang="zh-CN" sz="1300" b="1" dirty="0" smtClean="0">
                    <a:latin typeface="Calibri" panose="020F0502020204030204" pitchFamily="34" charset="0"/>
                    <a:ea typeface="Calibri" panose="020F0502020204030204" pitchFamily="34" charset="0"/>
                  </a:rPr>
                  <a:t>Standalone Resource Provider</a:t>
                </a:r>
                <a:endParaRPr lang="en-US" altLang="zh-CN" sz="1300" b="1" dirty="0" smtClean="0">
                  <a:latin typeface="Calibri" panose="020F0502020204030204" pitchFamily="34" charset="0"/>
                  <a:ea typeface="Calibri" panose="020F0502020204030204" pitchFamily="34" charset="0"/>
                </a:endParaRPr>
              </a:p>
            </p:txBody>
          </p:sp>
          <p:sp>
            <p:nvSpPr>
              <p:cNvPr id="50" name="Rectangle 16"/>
              <p:cNvSpPr>
                <a:spLocks noChangeArrowheads="1"/>
              </p:cNvSpPr>
              <p:nvPr/>
            </p:nvSpPr>
            <p:spPr bwMode="auto">
              <a:xfrm>
                <a:off x="6530396" y="3449213"/>
                <a:ext cx="2502477" cy="635619"/>
              </a:xfrm>
              <a:prstGeom prst="rect">
                <a:avLst/>
              </a:prstGeom>
              <a:noFill/>
              <a:ln w="9525">
                <a:noFill/>
                <a:miter lim="800000"/>
              </a:ln>
            </p:spPr>
            <p:txBody>
              <a:bodyPr wrap="square">
                <a:spAutoFit/>
              </a:bodyPr>
              <a:p>
                <a:pPr marL="285750" indent="-285750" algn="just" eaLnBrk="1" hangingPunct="1">
                  <a:buFont typeface="Arial" panose="020B0604020202020204" pitchFamily="34" charset="0"/>
                  <a:buChar char="•"/>
                </a:pPr>
                <a:r>
                  <a:rPr lang="en-US" altLang="zh-CN" sz="1400" dirty="0" smtClean="0">
                    <a:latin typeface="Calibri" panose="020F0502020204030204" pitchFamily="34" charset="0"/>
                    <a:ea typeface="Calibri" panose="020F0502020204030204" pitchFamily="34" charset="0"/>
                  </a:rPr>
                  <a:t>Session Mode</a:t>
                </a:r>
                <a:endParaRPr lang="en-US" altLang="zh-CN" sz="14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altLang="zh-CN" sz="1400" dirty="0" smtClean="0">
                    <a:latin typeface="Calibri" panose="020F0502020204030204" pitchFamily="34" charset="0"/>
                    <a:ea typeface="Calibri" panose="020F0502020204030204" pitchFamily="34" charset="0"/>
                  </a:rPr>
                  <a:t>Application Mode</a:t>
                </a:r>
                <a:endParaRPr lang="en-US" altLang="zh-CN" sz="1400" dirty="0" smtClean="0">
                  <a:latin typeface="Calibri" panose="020F0502020204030204" pitchFamily="34" charset="0"/>
                  <a:ea typeface="Calibri" panose="020F0502020204030204" pitchFamily="34" charset="0"/>
                </a:endParaRPr>
              </a:p>
            </p:txBody>
          </p:sp>
        </p:grpSp>
      </p:grpSp>
      <p:grpSp>
        <p:nvGrpSpPr>
          <p:cNvPr id="51" name="组合 20"/>
          <p:cNvGrpSpPr/>
          <p:nvPr/>
        </p:nvGrpSpPr>
        <p:grpSpPr>
          <a:xfrm>
            <a:off x="8412480" y="2006600"/>
            <a:ext cx="2372360" cy="3093235"/>
            <a:chOff x="765498" y="2033518"/>
            <a:chExt cx="2894519" cy="3768675"/>
          </a:xfrm>
        </p:grpSpPr>
        <p:sp>
          <p:nvSpPr>
            <p:cNvPr id="52" name="椭圆 21"/>
            <p:cNvSpPr/>
            <p:nvPr/>
          </p:nvSpPr>
          <p:spPr>
            <a:xfrm>
              <a:off x="1185420" y="2033518"/>
              <a:ext cx="2201105" cy="2074179"/>
            </a:xfrm>
            <a:prstGeom prst="ellipse">
              <a:avLst/>
            </a:prstGeom>
            <a:gradFill flip="none" rotWithShape="1">
              <a:gsLst>
                <a:gs pos="0">
                  <a:srgbClr val="A02A7D"/>
                </a:gs>
                <a:gs pos="41000">
                  <a:srgbClr val="553058"/>
                </a:gs>
                <a:gs pos="83000">
                  <a:srgbClr val="221B56"/>
                </a:gs>
                <a:gs pos="100000">
                  <a:srgbClr val="221B56"/>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pitchFamily="34" charset="0"/>
              </a:endParaRPr>
            </a:p>
          </p:txBody>
        </p:sp>
        <p:grpSp>
          <p:nvGrpSpPr>
            <p:cNvPr id="53" name="组合 22"/>
            <p:cNvGrpSpPr/>
            <p:nvPr/>
          </p:nvGrpSpPr>
          <p:grpSpPr>
            <a:xfrm>
              <a:off x="765498" y="4343846"/>
              <a:ext cx="2894519" cy="1458347"/>
              <a:chOff x="6386856" y="3002226"/>
              <a:chExt cx="2894519" cy="1458347"/>
            </a:xfrm>
          </p:grpSpPr>
          <p:sp>
            <p:nvSpPr>
              <p:cNvPr id="54" name="TextBox 15"/>
              <p:cNvSpPr txBox="1">
                <a:spLocks noChangeArrowheads="1"/>
              </p:cNvSpPr>
              <p:nvPr/>
            </p:nvSpPr>
            <p:spPr bwMode="auto">
              <a:xfrm>
                <a:off x="6521665" y="3002226"/>
                <a:ext cx="2759710" cy="355109"/>
              </a:xfrm>
              <a:prstGeom prst="rect">
                <a:avLst/>
              </a:prstGeom>
              <a:noFill/>
              <a:ln w="9525">
                <a:noFill/>
                <a:miter lim="800000"/>
              </a:ln>
            </p:spPr>
            <p:txBody>
              <a:bodyPr wrap="square">
                <a:spAutoFit/>
              </a:bodyPr>
              <a:p>
                <a:pPr algn="ctr" eaLnBrk="1" hangingPunct="1"/>
                <a:r>
                  <a:rPr lang="en-US" altLang="zh-CN" sz="1300" b="1" dirty="0" smtClean="0">
                    <a:latin typeface="Calibri" panose="020F0502020204030204" pitchFamily="34" charset="0"/>
                    <a:ea typeface="Calibri" panose="020F0502020204030204" pitchFamily="34" charset="0"/>
                  </a:rPr>
                  <a:t>Yarn Resource Provider</a:t>
                </a:r>
                <a:endParaRPr lang="en-US" altLang="zh-CN" sz="1300" b="1" dirty="0" smtClean="0">
                  <a:latin typeface="Calibri" panose="020F0502020204030204" pitchFamily="34" charset="0"/>
                  <a:ea typeface="Calibri" panose="020F0502020204030204" pitchFamily="34" charset="0"/>
                </a:endParaRPr>
              </a:p>
            </p:txBody>
          </p:sp>
          <p:sp>
            <p:nvSpPr>
              <p:cNvPr id="55" name="Rectangle 16"/>
              <p:cNvSpPr>
                <a:spLocks noChangeArrowheads="1"/>
              </p:cNvSpPr>
              <p:nvPr/>
            </p:nvSpPr>
            <p:spPr bwMode="auto">
              <a:xfrm>
                <a:off x="6386856" y="3449401"/>
                <a:ext cx="2827114" cy="1011172"/>
              </a:xfrm>
              <a:prstGeom prst="rect">
                <a:avLst/>
              </a:prstGeom>
              <a:noFill/>
              <a:ln w="9525">
                <a:noFill/>
                <a:miter lim="800000"/>
              </a:ln>
            </p:spPr>
            <p:txBody>
              <a:bodyPr wrap="square">
                <a:spAutoFit/>
              </a:bodyPr>
              <a:p>
                <a:pPr marL="285750" indent="-285750" algn="just" eaLnBrk="1" hangingPunct="1">
                  <a:buFont typeface="Arial" panose="020B0604020202020204" pitchFamily="34" charset="0"/>
                  <a:buChar char="•"/>
                </a:pPr>
                <a:r>
                  <a:rPr lang="en-US" sz="1200">
                    <a:sym typeface="+mn-ea"/>
                  </a:rPr>
                  <a:t>Session Mode</a:t>
                </a:r>
                <a:endParaRPr lang="en-US" sz="1200">
                  <a:sym typeface="+mn-ea"/>
                </a:endParaRPr>
              </a:p>
              <a:p>
                <a:pPr marL="285750" indent="-285750" algn="just" eaLnBrk="1" hangingPunct="1">
                  <a:buFont typeface="Arial" panose="020B0604020202020204" pitchFamily="34" charset="0"/>
                  <a:buChar char="•"/>
                </a:pPr>
                <a:r>
                  <a:rPr lang="en-US" sz="1200">
                    <a:sym typeface="+mn-ea"/>
                  </a:rPr>
                  <a:t>Per-Job Mode</a:t>
                </a:r>
                <a:endParaRPr lang="en-US" sz="1200">
                  <a:sym typeface="+mn-ea"/>
                </a:endParaRPr>
              </a:p>
              <a:p>
                <a:pPr marL="285750" indent="-285750" algn="just" eaLnBrk="1" hangingPunct="1">
                  <a:buFont typeface="Arial" panose="020B0604020202020204" pitchFamily="34" charset="0"/>
                  <a:buChar char="•"/>
                </a:pPr>
                <a:r>
                  <a:rPr lang="en-US" sz="1200">
                    <a:sym typeface="+mn-ea"/>
                  </a:rPr>
                  <a:t>Application Mode</a:t>
                </a:r>
                <a:endParaRPr lang="en-US" sz="1200">
                  <a:sym typeface="+mn-ea"/>
                </a:endParaRPr>
              </a:p>
              <a:p>
                <a:pPr marL="285750" indent="-285750" algn="just" eaLnBrk="1" hangingPunct="1">
                  <a:buFont typeface="Arial" panose="020B0604020202020204" pitchFamily="34" charset="0"/>
                  <a:buChar char="•"/>
                </a:pPr>
                <a:r>
                  <a:rPr lang="en-US" sz="1200">
                    <a:sym typeface="+mn-ea"/>
                  </a:rPr>
                  <a:t>Flink Job History Server</a:t>
                </a:r>
                <a:endParaRPr lang="en-US" sz="1200">
                  <a:sym typeface="+mn-ea"/>
                </a:endParaRPr>
              </a:p>
            </p:txBody>
          </p:sp>
        </p:grpSp>
      </p:grpSp>
      <p:pic>
        <p:nvPicPr>
          <p:cNvPr id="56" name="图片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3255" y="2541270"/>
            <a:ext cx="723265" cy="633095"/>
          </a:xfrm>
          <a:prstGeom prst="rect">
            <a:avLst/>
          </a:prstGeom>
        </p:spPr>
      </p:pic>
      <p:pic>
        <p:nvPicPr>
          <p:cNvPr id="57" name="图片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2895" y="2351405"/>
            <a:ext cx="1108710" cy="850265"/>
          </a:xfrm>
          <a:prstGeom prst="rect">
            <a:avLst/>
          </a:prstGeom>
        </p:spPr>
      </p:pic>
      <p:pic>
        <p:nvPicPr>
          <p:cNvPr id="58" name="图片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17355" y="2559050"/>
            <a:ext cx="682625" cy="5975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
                                        </p:tgtEl>
                                        <p:attrNameLst>
                                          <p:attrName>style.visibility</p:attrName>
                                        </p:attrNameLst>
                                      </p:cBhvr>
                                      <p:to>
                                        <p:strVal val="visible"/>
                                      </p:to>
                                    </p:set>
                                    <p:anim calcmode="lin" valueType="num">
                                      <p:cBhvr additive="base">
                                        <p:cTn id="13" dur="500" fill="hold"/>
                                        <p:tgtEl>
                                          <p:spTgt spid="41"/>
                                        </p:tgtEl>
                                        <p:attrNameLst>
                                          <p:attrName>ppt_x</p:attrName>
                                        </p:attrNameLst>
                                      </p:cBhvr>
                                      <p:tavLst>
                                        <p:tav tm="0">
                                          <p:val>
                                            <p:strVal val="#ppt_x"/>
                                          </p:val>
                                        </p:tav>
                                        <p:tav tm="100000">
                                          <p:val>
                                            <p:strVal val="#ppt_x"/>
                                          </p:val>
                                        </p:tav>
                                      </p:tavLst>
                                    </p:anim>
                                    <p:anim calcmode="lin" valueType="num">
                                      <p:cBhvr additive="base">
                                        <p:cTn id="14" dur="500" fill="hold"/>
                                        <p:tgtEl>
                                          <p:spTgt spid="4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6"/>
                                        </p:tgtEl>
                                        <p:attrNameLst>
                                          <p:attrName>style.visibility</p:attrName>
                                        </p:attrNameLst>
                                      </p:cBhvr>
                                      <p:to>
                                        <p:strVal val="visible"/>
                                      </p:to>
                                    </p:set>
                                    <p:anim calcmode="lin" valueType="num">
                                      <p:cBhvr additive="base">
                                        <p:cTn id="17" dur="500" fill="hold"/>
                                        <p:tgtEl>
                                          <p:spTgt spid="56"/>
                                        </p:tgtEl>
                                        <p:attrNameLst>
                                          <p:attrName>ppt_x</p:attrName>
                                        </p:attrNameLst>
                                      </p:cBhvr>
                                      <p:tavLst>
                                        <p:tav tm="0">
                                          <p:val>
                                            <p:strVal val="#ppt_x"/>
                                          </p:val>
                                        </p:tav>
                                        <p:tav tm="100000">
                                          <p:val>
                                            <p:strVal val="#ppt_x"/>
                                          </p:val>
                                        </p:tav>
                                      </p:tavLst>
                                    </p:anim>
                                    <p:anim calcmode="lin" valueType="num">
                                      <p:cBhvr additive="base">
                                        <p:cTn id="1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500" fill="hold"/>
                                        <p:tgtEl>
                                          <p:spTgt spid="46"/>
                                        </p:tgtEl>
                                        <p:attrNameLst>
                                          <p:attrName>ppt_x</p:attrName>
                                        </p:attrNameLst>
                                      </p:cBhvr>
                                      <p:tavLst>
                                        <p:tav tm="0">
                                          <p:val>
                                            <p:strVal val="#ppt_x"/>
                                          </p:val>
                                        </p:tav>
                                        <p:tav tm="100000">
                                          <p:val>
                                            <p:strVal val="#ppt_x"/>
                                          </p:val>
                                        </p:tav>
                                      </p:tavLst>
                                    </p:anim>
                                    <p:anim calcmode="lin" valueType="num">
                                      <p:cBhvr additive="base">
                                        <p:cTn id="24" dur="500" fill="hold"/>
                                        <p:tgtEl>
                                          <p:spTgt spid="4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anim calcmode="lin" valueType="num">
                                      <p:cBhvr additive="base">
                                        <p:cTn id="27" dur="500" fill="hold"/>
                                        <p:tgtEl>
                                          <p:spTgt spid="57"/>
                                        </p:tgtEl>
                                        <p:attrNameLst>
                                          <p:attrName>ppt_x</p:attrName>
                                        </p:attrNameLst>
                                      </p:cBhvr>
                                      <p:tavLst>
                                        <p:tav tm="0">
                                          <p:val>
                                            <p:strVal val="#ppt_x"/>
                                          </p:val>
                                        </p:tav>
                                        <p:tav tm="100000">
                                          <p:val>
                                            <p:strVal val="#ppt_x"/>
                                          </p:val>
                                        </p:tav>
                                      </p:tavLst>
                                    </p:anim>
                                    <p:anim calcmode="lin" valueType="num">
                                      <p:cBhvr additive="base">
                                        <p:cTn id="2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51"/>
                                        </p:tgtEl>
                                        <p:attrNameLst>
                                          <p:attrName>style.visibility</p:attrName>
                                        </p:attrNameLst>
                                      </p:cBhvr>
                                      <p:to>
                                        <p:strVal val="visible"/>
                                      </p:to>
                                    </p:set>
                                    <p:anim calcmode="lin" valueType="num">
                                      <p:cBhvr additive="base">
                                        <p:cTn id="33" dur="500" fill="hold"/>
                                        <p:tgtEl>
                                          <p:spTgt spid="51"/>
                                        </p:tgtEl>
                                        <p:attrNameLst>
                                          <p:attrName>ppt_x</p:attrName>
                                        </p:attrNameLst>
                                      </p:cBhvr>
                                      <p:tavLst>
                                        <p:tav tm="0">
                                          <p:val>
                                            <p:strVal val="#ppt_x"/>
                                          </p:val>
                                        </p:tav>
                                        <p:tav tm="100000">
                                          <p:val>
                                            <p:strVal val="#ppt_x"/>
                                          </p:val>
                                        </p:tav>
                                      </p:tavLst>
                                    </p:anim>
                                    <p:anim calcmode="lin" valueType="num">
                                      <p:cBhvr additive="base">
                                        <p:cTn id="34" dur="500" fill="hold"/>
                                        <p:tgtEl>
                                          <p:spTgt spid="51"/>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58"/>
                                        </p:tgtEl>
                                        <p:attrNameLst>
                                          <p:attrName>style.visibility</p:attrName>
                                        </p:attrNameLst>
                                      </p:cBhvr>
                                      <p:to>
                                        <p:strVal val="visible"/>
                                      </p:to>
                                    </p:set>
                                    <p:anim calcmode="lin" valueType="num">
                                      <p:cBhvr additive="base">
                                        <p:cTn id="37" dur="500" fill="hold"/>
                                        <p:tgtEl>
                                          <p:spTgt spid="58"/>
                                        </p:tgtEl>
                                        <p:attrNameLst>
                                          <p:attrName>ppt_x</p:attrName>
                                        </p:attrNameLst>
                                      </p:cBhvr>
                                      <p:tavLst>
                                        <p:tav tm="0">
                                          <p:val>
                                            <p:strVal val="#ppt_x"/>
                                          </p:val>
                                        </p:tav>
                                        <p:tav tm="100000">
                                          <p:val>
                                            <p:strVal val="#ppt_x"/>
                                          </p:val>
                                        </p:tav>
                                      </p:tavLst>
                                    </p:anim>
                                    <p:anim calcmode="lin" valueType="num">
                                      <p:cBhvr additive="base">
                                        <p:cTn id="38"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a:bodyPr>
          <a:p>
            <a:r>
              <a:rPr lang="en-US" sz="4000">
                <a:sym typeface="+mn-ea"/>
              </a:rPr>
              <a:t>Flink Deployment modes</a:t>
            </a:r>
            <a:endParaRPr lang="en-US" sz="4000">
              <a:sym typeface="+mn-ea"/>
            </a:endParaRPr>
          </a:p>
        </p:txBody>
      </p:sp>
      <p:sp>
        <p:nvSpPr>
          <p:cNvPr id="10" name="Content Placeholder 8"/>
          <p:cNvSpPr>
            <a:spLocks noGrp="1"/>
          </p:cNvSpPr>
          <p:nvPr/>
        </p:nvSpPr>
        <p:spPr>
          <a:xfrm>
            <a:off x="919480" y="1628775"/>
            <a:ext cx="10367010" cy="2205990"/>
          </a:xfrm>
          <a:prstGeom prst="rect">
            <a:avLst/>
          </a:prstGeom>
          <a:noFill/>
          <a:ln w="9525">
            <a:noFill/>
          </a:ln>
        </p:spPr>
        <p:txBody>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buFont typeface="Wingdings" panose="05000000000000000000" charset="0"/>
              <a:buChar char="q"/>
            </a:pPr>
            <a:r>
              <a:rPr lang="en-US" sz="1400">
                <a:effectLst/>
                <a:sym typeface="+mn-ea"/>
              </a:rPr>
              <a:t>Flink can execute applications in one of three ways:</a:t>
            </a:r>
            <a:endParaRPr lang="en-US" sz="1400">
              <a:effectLst/>
              <a:sym typeface="+mn-ea"/>
            </a:endParaRPr>
          </a:p>
          <a:p>
            <a:pPr lvl="1">
              <a:lnSpc>
                <a:spcPct val="110000"/>
              </a:lnSpc>
              <a:buFont typeface="Wingdings" panose="05000000000000000000" charset="0"/>
              <a:buChar char="ü"/>
            </a:pPr>
            <a:r>
              <a:rPr lang="en-US" sz="1400">
                <a:effectLst/>
                <a:sym typeface="+mn-ea"/>
              </a:rPr>
              <a:t>in Application Mode,</a:t>
            </a:r>
            <a:endParaRPr lang="en-US" sz="1400">
              <a:effectLst/>
              <a:sym typeface="+mn-ea"/>
            </a:endParaRPr>
          </a:p>
          <a:p>
            <a:pPr lvl="1">
              <a:lnSpc>
                <a:spcPct val="110000"/>
              </a:lnSpc>
              <a:buFont typeface="Wingdings" panose="05000000000000000000" charset="0"/>
              <a:buChar char="ü"/>
            </a:pPr>
            <a:r>
              <a:rPr lang="en-US" sz="1400">
                <a:effectLst/>
                <a:sym typeface="+mn-ea"/>
              </a:rPr>
              <a:t>in Session Mode,</a:t>
            </a:r>
            <a:endParaRPr lang="en-US" sz="1400">
              <a:effectLst/>
              <a:sym typeface="+mn-ea"/>
            </a:endParaRPr>
          </a:p>
          <a:p>
            <a:pPr lvl="1">
              <a:lnSpc>
                <a:spcPct val="110000"/>
              </a:lnSpc>
              <a:buFont typeface="Wingdings" panose="05000000000000000000" charset="0"/>
              <a:buChar char="ü"/>
            </a:pPr>
            <a:r>
              <a:rPr lang="en-US" sz="1400">
                <a:effectLst/>
                <a:sym typeface="+mn-ea"/>
              </a:rPr>
              <a:t>in a Per-Job Mode (deprecated).</a:t>
            </a:r>
            <a:endParaRPr lang="en-US" sz="1400">
              <a:effectLst/>
              <a:sym typeface="+mn-ea"/>
            </a:endParaRPr>
          </a:p>
          <a:p>
            <a:pPr>
              <a:lnSpc>
                <a:spcPct val="110000"/>
              </a:lnSpc>
              <a:buFont typeface="Wingdings" panose="05000000000000000000" charset="0"/>
              <a:buChar char="q"/>
            </a:pPr>
            <a:r>
              <a:rPr lang="en-US" sz="1400">
                <a:effectLst/>
                <a:sym typeface="+mn-ea"/>
              </a:rPr>
              <a:t>Those three modes are differ in two aspects.</a:t>
            </a:r>
            <a:endParaRPr lang="en-US" sz="1400">
              <a:effectLst/>
              <a:sym typeface="+mn-ea"/>
            </a:endParaRPr>
          </a:p>
          <a:p>
            <a:pPr lvl="1" algn="l">
              <a:lnSpc>
                <a:spcPct val="110000"/>
              </a:lnSpc>
              <a:buClrTx/>
              <a:buSzTx/>
              <a:buFont typeface="Wingdings" panose="05000000000000000000" charset="0"/>
              <a:buChar char="ü"/>
            </a:pPr>
            <a:r>
              <a:rPr lang="en-US" sz="1400">
                <a:effectLst/>
                <a:sym typeface="+mn-ea"/>
              </a:rPr>
              <a:t>the cluster lifecycle and resource isolation guarantees</a:t>
            </a:r>
            <a:endParaRPr lang="en-US" sz="1400">
              <a:effectLst/>
              <a:sym typeface="+mn-ea"/>
            </a:endParaRPr>
          </a:p>
          <a:p>
            <a:pPr lvl="1" algn="l">
              <a:lnSpc>
                <a:spcPct val="110000"/>
              </a:lnSpc>
              <a:buClrTx/>
              <a:buSzTx/>
              <a:buFont typeface="Wingdings" panose="05000000000000000000" charset="0"/>
              <a:buChar char="ü"/>
            </a:pPr>
            <a:r>
              <a:rPr lang="en-US" sz="1400">
                <a:effectLst/>
                <a:sym typeface="+mn-ea"/>
              </a:rPr>
              <a:t>whether the application’s main() method is executed on the client or on the cluster.</a:t>
            </a:r>
            <a:endParaRPr lang="en-US" sz="1400">
              <a:effectLst/>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pic>
        <p:nvPicPr>
          <p:cNvPr id="2" name="Content Placeholder 1"/>
          <p:cNvPicPr>
            <a:picLocks noChangeAspect="1"/>
          </p:cNvPicPr>
          <p:nvPr>
            <p:ph idx="1"/>
          </p:nvPr>
        </p:nvPicPr>
        <p:blipFill>
          <a:blip r:embed="rId2"/>
          <a:stretch>
            <a:fillRect/>
          </a:stretch>
        </p:blipFill>
        <p:spPr>
          <a:xfrm>
            <a:off x="2374900" y="3834765"/>
            <a:ext cx="6659880" cy="22402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8495030" cy="972185"/>
          </a:xfrm>
        </p:spPr>
        <p:txBody>
          <a:bodyPr>
            <a:normAutofit/>
          </a:bodyPr>
          <a:p>
            <a:r>
              <a:rPr lang="en-US" sz="4000">
                <a:sym typeface="+mn-ea"/>
              </a:rPr>
              <a:t>Session Mode</a:t>
            </a:r>
            <a:endParaRPr lang="en-US" sz="4000">
              <a:sym typeface="+mn-ea"/>
            </a:endParaRPr>
          </a:p>
        </p:txBody>
      </p:sp>
      <p:sp>
        <p:nvSpPr>
          <p:cNvPr id="10" name="Content Placeholder 8"/>
          <p:cNvSpPr>
            <a:spLocks noGrp="1"/>
          </p:cNvSpPr>
          <p:nvPr/>
        </p:nvSpPr>
        <p:spPr>
          <a:xfrm>
            <a:off x="919480" y="1628775"/>
            <a:ext cx="10367010" cy="658495"/>
          </a:xfrm>
          <a:prstGeom prst="rect">
            <a:avLst/>
          </a:prstGeom>
          <a:noFill/>
          <a:ln w="9525">
            <a:noFill/>
          </a:ln>
        </p:spPr>
        <p:txBody>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charset="0"/>
              <a:buChar char="q"/>
            </a:pPr>
            <a:r>
              <a:rPr lang="en-US" sz="1600">
                <a:effectLst/>
                <a:sym typeface="+mn-ea"/>
              </a:rPr>
              <a:t>Session mode assumes an already running cluster and uses the resources of that cluster to execute any submitted application. Applications executed in the same (session) cluster use, and consequently compete for, the same resources.</a:t>
            </a:r>
            <a:endParaRPr lang="en-US" sz="1600">
              <a:effectLst/>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pic>
        <p:nvPicPr>
          <p:cNvPr id="5" name="Content Placeholder 4" descr="Flink-Session Model.drawio"/>
          <p:cNvPicPr>
            <a:picLocks noChangeAspect="1"/>
          </p:cNvPicPr>
          <p:nvPr>
            <p:ph idx="1"/>
          </p:nvPr>
        </p:nvPicPr>
        <p:blipFill>
          <a:blip r:embed="rId2"/>
          <a:stretch>
            <a:fillRect/>
          </a:stretch>
        </p:blipFill>
        <p:spPr>
          <a:xfrm>
            <a:off x="1210310" y="2624455"/>
            <a:ext cx="5819775" cy="3533775"/>
          </a:xfrm>
          <a:prstGeom prst="rect">
            <a:avLst/>
          </a:prstGeom>
        </p:spPr>
      </p:pic>
      <p:sp>
        <p:nvSpPr>
          <p:cNvPr id="6" name="Text Box 5"/>
          <p:cNvSpPr txBox="1"/>
          <p:nvPr/>
        </p:nvSpPr>
        <p:spPr>
          <a:xfrm>
            <a:off x="7579995" y="2578735"/>
            <a:ext cx="4048760" cy="3446145"/>
          </a:xfrm>
          <a:prstGeom prst="rect">
            <a:avLst/>
          </a:prstGeom>
          <a:noFill/>
        </p:spPr>
        <p:txBody>
          <a:bodyPr wrap="square" rtlCol="0">
            <a:spAutoFit/>
          </a:bodyPr>
          <a:p>
            <a:pPr marL="285750" indent="-285750">
              <a:buFont typeface="Wingdings" panose="05000000000000000000" charset="0"/>
              <a:buChar char="q"/>
            </a:pPr>
            <a:r>
              <a:rPr lang="en-US" sz="1600" b="1" u="sng"/>
              <a:t>Advantage</a:t>
            </a:r>
            <a:endParaRPr lang="en-US" sz="1600"/>
          </a:p>
          <a:p>
            <a:pPr marL="742950" lvl="1" indent="-285750">
              <a:buFont typeface="Arial" panose="020B0604020202020204" pitchFamily="34" charset="0"/>
              <a:buChar char="•"/>
            </a:pPr>
            <a:r>
              <a:rPr lang="en-US" sz="1400"/>
              <a:t>easy to undersdand </a:t>
            </a:r>
            <a:endParaRPr lang="en-US" sz="1400"/>
          </a:p>
          <a:p>
            <a:pPr marL="742950" lvl="1" indent="-285750">
              <a:buFont typeface="Arial" panose="020B0604020202020204" pitchFamily="34" charset="0"/>
              <a:buChar char="•"/>
            </a:pPr>
            <a:r>
              <a:rPr lang="en-US" sz="1400"/>
              <a:t>easy to setup</a:t>
            </a:r>
            <a:endParaRPr lang="en-US" sz="1400"/>
          </a:p>
          <a:p>
            <a:pPr marL="742950" lvl="1" indent="-285750">
              <a:buFont typeface="Arial" panose="020B0604020202020204" pitchFamily="34" charset="0"/>
              <a:buChar char="•"/>
            </a:pPr>
            <a:r>
              <a:rPr lang="en-US" sz="1400"/>
              <a:t>Job Manager role are unique in flink cluster</a:t>
            </a:r>
            <a:endParaRPr lang="en-US" sz="1400"/>
          </a:p>
          <a:p>
            <a:pPr marL="285750" indent="-285750" algn="l">
              <a:buClrTx/>
              <a:buSzTx/>
              <a:buFont typeface="Wingdings" panose="05000000000000000000" charset="0"/>
              <a:buChar char="q"/>
            </a:pPr>
            <a:r>
              <a:rPr lang="en-US" sz="1600" b="1" u="sng"/>
              <a:t>Disadvantage</a:t>
            </a:r>
            <a:endParaRPr lang="en-US" sz="1600" b="1" u="sng"/>
          </a:p>
          <a:p>
            <a:pPr marL="742950" lvl="1" indent="-285750">
              <a:buFont typeface="Arial" panose="020B0604020202020204" pitchFamily="34" charset="0"/>
              <a:buChar char="•"/>
            </a:pPr>
            <a:r>
              <a:rPr lang="en-US" sz="1400"/>
              <a:t>Lack of resources isolation</a:t>
            </a:r>
            <a:endParaRPr lang="en-US" sz="1400"/>
          </a:p>
          <a:p>
            <a:pPr marL="742950" lvl="1" indent="-285750">
              <a:buFont typeface="Arial" panose="020B0604020202020204" pitchFamily="34" charset="0"/>
              <a:buChar char="•"/>
            </a:pPr>
            <a:r>
              <a:rPr lang="en-US" sz="1400"/>
              <a:t>Tasks affect each other in the same taskmanger</a:t>
            </a:r>
            <a:endParaRPr lang="en-US" sz="1400"/>
          </a:p>
          <a:p>
            <a:pPr marL="742950" lvl="1" indent="-285750">
              <a:buFont typeface="Arial" panose="020B0604020202020204" pitchFamily="34" charset="0"/>
              <a:buChar char="•"/>
            </a:pPr>
            <a:r>
              <a:rPr lang="en-US" sz="1400"/>
              <a:t>Cluster resources fixation</a:t>
            </a:r>
            <a:endParaRPr lang="en-US" sz="1400"/>
          </a:p>
          <a:p>
            <a:pPr marL="742950" lvl="1" indent="-285750">
              <a:buFont typeface="Arial" panose="020B0604020202020204" pitchFamily="34" charset="0"/>
              <a:buChar char="•"/>
            </a:pPr>
            <a:r>
              <a:rPr lang="en-US" sz="1400"/>
              <a:t>The jobmanager overresponsibility</a:t>
            </a:r>
            <a:endParaRPr lang="en-US" sz="1400"/>
          </a:p>
          <a:p>
            <a:pPr marL="285750" indent="-285750" algn="l">
              <a:buClrTx/>
              <a:buSzTx/>
              <a:buFont typeface="Wingdings" panose="05000000000000000000" charset="0"/>
              <a:buChar char="q"/>
            </a:pPr>
            <a:r>
              <a:rPr lang="en-US" sz="1600" b="1" u="sng"/>
              <a:t>Appropriate Scene</a:t>
            </a:r>
            <a:endParaRPr lang="en-US" sz="1600" b="1" u="sng"/>
          </a:p>
          <a:p>
            <a:pPr marL="742950" lvl="1" indent="-285750" algn="l">
              <a:buClrTx/>
              <a:buSzTx/>
              <a:buFont typeface="Arial" panose="020B0604020202020204" pitchFamily="34" charset="0"/>
              <a:buChar char="•"/>
            </a:pPr>
            <a:r>
              <a:rPr lang="en-US" sz="1400"/>
              <a:t>The job that Short execution time</a:t>
            </a:r>
            <a:endParaRPr lang="en-US" sz="1400"/>
          </a:p>
          <a:p>
            <a:pPr marL="742950" lvl="1" indent="-285750" algn="l">
              <a:buClrTx/>
              <a:buSzTx/>
              <a:buFont typeface="Arial" panose="020B0604020202020204" pitchFamily="34" charset="0"/>
              <a:buChar char="•"/>
            </a:pPr>
            <a:r>
              <a:rPr lang="en-US" sz="1400"/>
              <a:t>Small job</a:t>
            </a:r>
            <a:endParaRPr lang="en-US" sz="1400"/>
          </a:p>
          <a:p>
            <a:pPr marL="742950" lvl="1" indent="-285750" algn="l">
              <a:buClrTx/>
              <a:buSzTx/>
              <a:buFont typeface="Arial" panose="020B0604020202020204" pitchFamily="34" charset="0"/>
              <a:buChar char="•"/>
            </a:pPr>
            <a:r>
              <a:rPr lang="en-US" sz="1400"/>
              <a:t>Dev and Test</a:t>
            </a:r>
            <a:endParaRPr lang="en-US" sz="1400"/>
          </a:p>
          <a:p>
            <a:endParaRPr lang="en-US" sz="1600"/>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1"/>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a:bodyPr>
          <a:p>
            <a:r>
              <a:rPr lang="en-US" sz="4000">
                <a:sym typeface="+mn-ea"/>
              </a:rPr>
              <a:t>Per Job Mode</a:t>
            </a:r>
            <a:endParaRPr lang="en-US" sz="4000">
              <a:sym typeface="+mn-ea"/>
            </a:endParaRPr>
          </a:p>
        </p:txBody>
      </p:sp>
      <p:sp>
        <p:nvSpPr>
          <p:cNvPr id="10" name="Content Placeholder 8"/>
          <p:cNvSpPr>
            <a:spLocks noGrp="1"/>
          </p:cNvSpPr>
          <p:nvPr/>
        </p:nvSpPr>
        <p:spPr>
          <a:xfrm>
            <a:off x="919480" y="1628775"/>
            <a:ext cx="10367010" cy="658495"/>
          </a:xfrm>
          <a:prstGeom prst="rect">
            <a:avLst/>
          </a:prstGeom>
          <a:noFill/>
          <a:ln w="9525">
            <a:noFill/>
          </a:ln>
        </p:spPr>
        <p:txBody>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charset="0"/>
              <a:buChar char="q"/>
            </a:pPr>
            <a:r>
              <a:rPr lang="en-US" sz="1600">
                <a:effectLst/>
                <a:sym typeface="+mn-ea"/>
              </a:rPr>
              <a:t>In a Flink Job Cluster, the available cluster manager (like YARN) is used to spin up a cluster for each submitted job and this cluster is available to that job only. </a:t>
            </a:r>
            <a:endParaRPr lang="en-US" sz="1600">
              <a:effectLst/>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6" name="Text Box 5"/>
          <p:cNvSpPr txBox="1"/>
          <p:nvPr/>
        </p:nvSpPr>
        <p:spPr>
          <a:xfrm>
            <a:off x="7579995" y="2831465"/>
            <a:ext cx="4048760" cy="2091690"/>
          </a:xfrm>
          <a:prstGeom prst="rect">
            <a:avLst/>
          </a:prstGeom>
          <a:noFill/>
        </p:spPr>
        <p:txBody>
          <a:bodyPr wrap="square" rtlCol="0">
            <a:spAutoFit/>
          </a:bodyPr>
          <a:p>
            <a:pPr marL="285750" indent="-285750">
              <a:buFont typeface="Wingdings" panose="05000000000000000000" charset="0"/>
              <a:buChar char="q"/>
            </a:pPr>
            <a:r>
              <a:rPr lang="en-US" sz="1600" b="1" u="sng"/>
              <a:t>Advantage</a:t>
            </a:r>
            <a:endParaRPr lang="en-US" sz="1600"/>
          </a:p>
          <a:p>
            <a:pPr marL="742950" lvl="1" indent="-285750">
              <a:buFont typeface="Arial" panose="020B0604020202020204" pitchFamily="34" charset="0"/>
              <a:buChar char="•"/>
            </a:pPr>
            <a:r>
              <a:rPr lang="en-US" sz="1400"/>
              <a:t>better resource isolation </a:t>
            </a:r>
            <a:endParaRPr lang="en-US" sz="1400"/>
          </a:p>
          <a:p>
            <a:pPr marL="742950" lvl="1" indent="-285750">
              <a:buFont typeface="Arial" panose="020B0604020202020204" pitchFamily="34" charset="0"/>
              <a:buChar char="•"/>
            </a:pPr>
            <a:r>
              <a:rPr lang="en-US" sz="1400"/>
              <a:t>a misbehaving job can only bring down its own TaskManagers</a:t>
            </a:r>
            <a:endParaRPr lang="en-US" sz="1400"/>
          </a:p>
          <a:p>
            <a:pPr marL="285750" indent="-285750" algn="l">
              <a:buClrTx/>
              <a:buSzTx/>
              <a:buFont typeface="Wingdings" panose="05000000000000000000" charset="0"/>
              <a:buChar char="q"/>
            </a:pPr>
            <a:r>
              <a:rPr lang="en-US" sz="1600" b="1" u="sng"/>
              <a:t>Disadvantage</a:t>
            </a:r>
            <a:endParaRPr lang="en-US" sz="1600" b="1" u="sng"/>
          </a:p>
          <a:p>
            <a:pPr marL="742950" lvl="1" indent="-285750">
              <a:buFont typeface="Arial" panose="020B0604020202020204" pitchFamily="34" charset="0"/>
              <a:buChar char="•"/>
            </a:pPr>
            <a:r>
              <a:rPr lang="en-US" sz="1400"/>
              <a:t>Flink Standalone Cluster not support </a:t>
            </a:r>
            <a:endParaRPr lang="en-US" sz="1400"/>
          </a:p>
          <a:p>
            <a:pPr marL="742950" lvl="1" indent="-285750">
              <a:buFont typeface="Arial" panose="020B0604020202020204" pitchFamily="34" charset="0"/>
              <a:buChar char="•"/>
            </a:pPr>
            <a:r>
              <a:rPr lang="en-US" sz="1400"/>
              <a:t>Flink client node overresponsibility</a:t>
            </a:r>
            <a:endParaRPr lang="en-US" sz="1400"/>
          </a:p>
          <a:p>
            <a:pPr marL="742950" lvl="1" indent="-285750">
              <a:buFont typeface="Arial" panose="020B0604020202020204" pitchFamily="34" charset="0"/>
              <a:buChar char="•"/>
            </a:pPr>
            <a:r>
              <a:rPr lang="en-US" sz="1400"/>
              <a:t>Apache flink deprecated this mode since Flink 1.15 version</a:t>
            </a:r>
            <a:endParaRPr lang="en-US" sz="1600"/>
          </a:p>
        </p:txBody>
      </p:sp>
      <p:pic>
        <p:nvPicPr>
          <p:cNvPr id="8" name="Content Placeholder 7" descr="Flink-Per-Job Model.drawio"/>
          <p:cNvPicPr>
            <a:picLocks noChangeAspect="1"/>
          </p:cNvPicPr>
          <p:nvPr>
            <p:ph idx="1"/>
          </p:nvPr>
        </p:nvPicPr>
        <p:blipFill>
          <a:blip r:embed="rId2"/>
          <a:stretch>
            <a:fillRect/>
          </a:stretch>
        </p:blipFill>
        <p:spPr>
          <a:xfrm>
            <a:off x="1539875" y="2393315"/>
            <a:ext cx="5407660" cy="37103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1"/>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a:bodyPr>
          <a:p>
            <a:r>
              <a:rPr lang="en-US" sz="4000">
                <a:sym typeface="+mn-ea"/>
              </a:rPr>
              <a:t>Application Mode</a:t>
            </a:r>
            <a:endParaRPr lang="en-US" sz="4000">
              <a:sym typeface="+mn-ea"/>
            </a:endParaRPr>
          </a:p>
        </p:txBody>
      </p:sp>
      <p:sp>
        <p:nvSpPr>
          <p:cNvPr id="10" name="Content Placeholder 8"/>
          <p:cNvSpPr>
            <a:spLocks noGrp="1"/>
          </p:cNvSpPr>
          <p:nvPr/>
        </p:nvSpPr>
        <p:spPr>
          <a:xfrm>
            <a:off x="919480" y="1628775"/>
            <a:ext cx="10367010" cy="658495"/>
          </a:xfrm>
          <a:prstGeom prst="rect">
            <a:avLst/>
          </a:prstGeom>
          <a:noFill/>
          <a:ln w="9525">
            <a:noFill/>
          </a:ln>
        </p:spPr>
        <p:txBody>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charset="0"/>
              <a:buChar char="q"/>
            </a:pPr>
            <a:r>
              <a:rPr lang="en-US" sz="1600">
                <a:effectLst/>
                <a:sym typeface="+mn-ea"/>
              </a:rPr>
              <a:t>A Flink Application Cluster is a dedicated Flink cluster that only executes jobs from one Flink Application and where the `main()` method runs on the cluster rather than the client. </a:t>
            </a:r>
            <a:endParaRPr lang="en-US" sz="1600">
              <a:effectLst/>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6" name="Text Box 5"/>
          <p:cNvSpPr txBox="1"/>
          <p:nvPr/>
        </p:nvSpPr>
        <p:spPr>
          <a:xfrm>
            <a:off x="7579995" y="2831465"/>
            <a:ext cx="4048760" cy="1660525"/>
          </a:xfrm>
          <a:prstGeom prst="rect">
            <a:avLst/>
          </a:prstGeom>
          <a:noFill/>
        </p:spPr>
        <p:txBody>
          <a:bodyPr wrap="square" rtlCol="0">
            <a:spAutoFit/>
          </a:bodyPr>
          <a:p>
            <a:pPr marL="285750" indent="-285750">
              <a:buFont typeface="Wingdings" panose="05000000000000000000" charset="0"/>
              <a:buChar char="q"/>
            </a:pPr>
            <a:r>
              <a:rPr lang="en-US" sz="1600" b="1" u="sng"/>
              <a:t>Advantage</a:t>
            </a:r>
            <a:endParaRPr lang="en-US" sz="1600"/>
          </a:p>
          <a:p>
            <a:pPr marL="742950" lvl="1" indent="-285750">
              <a:buFont typeface="Arial" panose="020B0604020202020204" pitchFamily="34" charset="0"/>
              <a:buChar char="•"/>
            </a:pPr>
            <a:r>
              <a:rPr lang="en-US" sz="1400"/>
              <a:t>better resource isolation </a:t>
            </a:r>
            <a:endParaRPr lang="en-US" sz="1400"/>
          </a:p>
          <a:p>
            <a:pPr marL="742950" lvl="1" indent="-285750">
              <a:buFont typeface="Arial" panose="020B0604020202020204" pitchFamily="34" charset="0"/>
              <a:buChar char="•"/>
            </a:pPr>
            <a:r>
              <a:rPr lang="en-US" sz="1400"/>
              <a:t>a misbehaving job can only bring down its own TaskManagers</a:t>
            </a:r>
            <a:endParaRPr lang="en-US" sz="1400"/>
          </a:p>
          <a:p>
            <a:pPr marL="742950" lvl="1" indent="-285750">
              <a:buFont typeface="Arial" panose="020B0604020202020204" pitchFamily="34" charset="0"/>
              <a:buChar char="•"/>
            </a:pPr>
            <a:r>
              <a:rPr lang="en-US" sz="1400"/>
              <a:t>Recommendation mode</a:t>
            </a:r>
            <a:endParaRPr lang="en-US" sz="1400"/>
          </a:p>
          <a:p>
            <a:pPr marL="285750" indent="-285750" algn="l">
              <a:buClrTx/>
              <a:buSzTx/>
              <a:buFont typeface="Wingdings" panose="05000000000000000000" charset="0"/>
              <a:buChar char="q"/>
            </a:pPr>
            <a:r>
              <a:rPr lang="en-US" sz="1600" b="1" u="sng"/>
              <a:t>Disadvantage</a:t>
            </a:r>
            <a:endParaRPr lang="en-US" sz="1600" b="1" u="sng"/>
          </a:p>
          <a:p>
            <a:pPr marL="742950" lvl="1" indent="-285750">
              <a:buFont typeface="Arial" panose="020B0604020202020204" pitchFamily="34" charset="0"/>
              <a:buChar char="•"/>
            </a:pPr>
            <a:r>
              <a:rPr lang="en-US" sz="1400"/>
              <a:t>Flink Standalone Cluster support  not good</a:t>
            </a:r>
            <a:endParaRPr lang="en-US" sz="1600"/>
          </a:p>
        </p:txBody>
      </p:sp>
      <p:pic>
        <p:nvPicPr>
          <p:cNvPr id="3" name="Content Placeholder 2" descr="Flink-Application Model.drawio"/>
          <p:cNvPicPr>
            <a:picLocks noChangeAspect="1"/>
          </p:cNvPicPr>
          <p:nvPr>
            <p:ph idx="1"/>
          </p:nvPr>
        </p:nvPicPr>
        <p:blipFill>
          <a:blip r:embed="rId2"/>
          <a:stretch>
            <a:fillRect/>
          </a:stretch>
        </p:blipFill>
        <p:spPr>
          <a:xfrm>
            <a:off x="1980565" y="2287270"/>
            <a:ext cx="4035425" cy="39471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1"/>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a:bodyPr>
          <a:p>
            <a:r>
              <a:rPr lang="en-US" sz="4000">
                <a:sym typeface="+mn-ea"/>
              </a:rPr>
              <a:t>Flink Deployment Mode Summary</a:t>
            </a:r>
            <a:endParaRPr lang="en-US" sz="4000">
              <a:sym typeface="+mn-ea"/>
            </a:endParaRPr>
          </a:p>
        </p:txBody>
      </p:sp>
      <p:sp>
        <p:nvSpPr>
          <p:cNvPr id="10" name="Content Placeholder 8"/>
          <p:cNvSpPr>
            <a:spLocks noGrp="1"/>
          </p:cNvSpPr>
          <p:nvPr/>
        </p:nvSpPr>
        <p:spPr>
          <a:xfrm>
            <a:off x="919480" y="1628775"/>
            <a:ext cx="10367010" cy="1951990"/>
          </a:xfrm>
          <a:prstGeom prst="rect">
            <a:avLst/>
          </a:prstGeom>
          <a:noFill/>
          <a:ln w="9525">
            <a:noFill/>
          </a:ln>
        </p:spPr>
        <p:txBody>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charset="0"/>
              <a:buChar char="q"/>
            </a:pPr>
            <a:r>
              <a:rPr lang="en-US" sz="1600">
                <a:effectLst/>
                <a:sym typeface="+mn-ea"/>
              </a:rPr>
              <a:t>In Session Mode, the cluster lifecycle is independent of that of any job running on the cluster and the resources are shared across all jobs.</a:t>
            </a:r>
            <a:endParaRPr lang="en-US" sz="1600">
              <a:effectLst/>
              <a:sym typeface="+mn-ea"/>
            </a:endParaRPr>
          </a:p>
          <a:p>
            <a:pPr>
              <a:buFont typeface="Wingdings" panose="05000000000000000000" charset="0"/>
              <a:buChar char="q"/>
            </a:pPr>
            <a:r>
              <a:rPr lang="en-US" sz="1600">
                <a:effectLst/>
                <a:sym typeface="+mn-ea"/>
              </a:rPr>
              <a:t>Per-job mode is only supported by YARN and has been deprecated in Flink 1.15</a:t>
            </a:r>
            <a:endParaRPr lang="en-US" sz="1600">
              <a:effectLst/>
              <a:sym typeface="+mn-ea"/>
            </a:endParaRPr>
          </a:p>
          <a:p>
            <a:pPr>
              <a:buFont typeface="Wingdings" panose="05000000000000000000" charset="0"/>
              <a:buChar char="q"/>
            </a:pPr>
            <a:r>
              <a:rPr lang="en-US" sz="1600">
                <a:effectLst/>
                <a:sym typeface="+mn-ea"/>
              </a:rPr>
              <a:t>Application Mode creates a session cluster per application and executes the application’s main() method on the cluster. It thus comes with better resource isolation as the resources are only used by the job(s) launched from a single main() method. This comes at the price of spining up a dedicated cluster for each application.</a:t>
            </a:r>
            <a:endParaRPr lang="en-US" sz="1600">
              <a:effectLst/>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a:bodyPr>
          <a:p>
            <a:r>
              <a:rPr lang="en-US" sz="4000">
                <a:sym typeface="+mn-ea"/>
              </a:rPr>
              <a:t>Resource Provider</a:t>
            </a:r>
            <a:endParaRPr lang="en-US" sz="4000">
              <a:sym typeface="+mn-ea"/>
            </a:endParaRPr>
          </a:p>
        </p:txBody>
      </p:sp>
      <p:sp>
        <p:nvSpPr>
          <p:cNvPr id="10" name="Content Placeholder 8"/>
          <p:cNvSpPr>
            <a:spLocks noGrp="1"/>
          </p:cNvSpPr>
          <p:nvPr/>
        </p:nvSpPr>
        <p:spPr>
          <a:xfrm>
            <a:off x="919480" y="1628775"/>
            <a:ext cx="10367010" cy="589280"/>
          </a:xfrm>
          <a:prstGeom prst="rect">
            <a:avLst/>
          </a:prstGeom>
          <a:noFill/>
          <a:ln w="9525">
            <a:noFill/>
          </a:ln>
        </p:spPr>
        <p:txBody>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charset="0"/>
              <a:buChar char="q"/>
            </a:pPr>
            <a:r>
              <a:rPr lang="en-US" sz="1600">
                <a:effectLst/>
                <a:sym typeface="+mn-ea"/>
              </a:rPr>
              <a:t>Flink can be deployed through different Resource Provider Frameworks, such as Kubernetes or YARN. </a:t>
            </a:r>
            <a:endParaRPr lang="en-US" sz="1600">
              <a:effectLst/>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pic>
        <p:nvPicPr>
          <p:cNvPr id="2" name="Content Placeholder 1"/>
          <p:cNvPicPr>
            <a:picLocks noChangeAspect="1"/>
          </p:cNvPicPr>
          <p:nvPr>
            <p:ph sz="half" idx="1"/>
          </p:nvPr>
        </p:nvPicPr>
        <p:blipFill>
          <a:blip r:embed="rId2"/>
          <a:stretch>
            <a:fillRect/>
          </a:stretch>
        </p:blipFill>
        <p:spPr>
          <a:xfrm>
            <a:off x="717550" y="2658745"/>
            <a:ext cx="3020060" cy="2493010"/>
          </a:xfrm>
          <a:prstGeom prst="rect">
            <a:avLst/>
          </a:prstGeom>
        </p:spPr>
      </p:pic>
      <p:pic>
        <p:nvPicPr>
          <p:cNvPr id="5" name="Content Placeholder 4"/>
          <p:cNvPicPr>
            <a:picLocks noChangeAspect="1"/>
          </p:cNvPicPr>
          <p:nvPr>
            <p:ph sz="half" idx="2"/>
          </p:nvPr>
        </p:nvPicPr>
        <p:blipFill>
          <a:blip r:embed="rId3"/>
          <a:stretch>
            <a:fillRect/>
          </a:stretch>
        </p:blipFill>
        <p:spPr>
          <a:xfrm>
            <a:off x="4027805" y="2681605"/>
            <a:ext cx="3453130" cy="2527935"/>
          </a:xfrm>
          <a:prstGeom prst="rect">
            <a:avLst/>
          </a:prstGeom>
        </p:spPr>
      </p:pic>
      <p:pic>
        <p:nvPicPr>
          <p:cNvPr id="6" name="Picture 5"/>
          <p:cNvPicPr>
            <a:picLocks noChangeAspect="1"/>
          </p:cNvPicPr>
          <p:nvPr/>
        </p:nvPicPr>
        <p:blipFill>
          <a:blip r:embed="rId4"/>
          <a:stretch>
            <a:fillRect/>
          </a:stretch>
        </p:blipFill>
        <p:spPr>
          <a:xfrm>
            <a:off x="8185150" y="2797175"/>
            <a:ext cx="3430270" cy="24123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par>
    </p:tnLst>
    <p:bldLst>
      <p:bldP spid="10"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a:bodyPr>
          <a:p>
            <a:r>
              <a:rPr lang="en-US" sz="4000">
                <a:sym typeface="+mn-ea"/>
              </a:rPr>
              <a:t>Standalone Resource Provider</a:t>
            </a:r>
            <a:endParaRPr lang="en-US" sz="4000">
              <a:sym typeface="+mn-ea"/>
            </a:endParaRPr>
          </a:p>
        </p:txBody>
      </p:sp>
      <p:sp>
        <p:nvSpPr>
          <p:cNvPr id="10" name="Content Placeholder 8"/>
          <p:cNvSpPr>
            <a:spLocks noGrp="1"/>
          </p:cNvSpPr>
          <p:nvPr/>
        </p:nvSpPr>
        <p:spPr>
          <a:xfrm>
            <a:off x="919480" y="1628775"/>
            <a:ext cx="10367010" cy="2158365"/>
          </a:xfrm>
          <a:prstGeom prst="rect">
            <a:avLst/>
          </a:prstGeom>
          <a:noFill/>
          <a:ln w="9525">
            <a:noFill/>
          </a:ln>
        </p:spPr>
        <p:txBody>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charset="0"/>
              <a:buChar char="q"/>
            </a:pPr>
            <a:r>
              <a:rPr lang="en-US" sz="1600">
                <a:effectLst/>
                <a:sym typeface="+mn-ea"/>
              </a:rPr>
              <a:t>The standalone mode is the most barebone way of deploying Flink: The Flink services described in the deployment overview are just launched as processes on the operating system. </a:t>
            </a:r>
            <a:endParaRPr lang="en-US" sz="1600">
              <a:effectLst/>
              <a:sym typeface="+mn-ea"/>
            </a:endParaRPr>
          </a:p>
          <a:p>
            <a:pPr>
              <a:buFont typeface="Wingdings" panose="05000000000000000000" charset="0"/>
              <a:buChar char="q"/>
            </a:pPr>
            <a:r>
              <a:rPr lang="en-US" sz="1600">
                <a:effectLst/>
                <a:sym typeface="+mn-ea"/>
              </a:rPr>
              <a:t>Unlike deploying Flink with a resource provider such as Kubernetes or YARN, you have to take care of restarting failed processes, or allocation and de-allocation of resources during operation.</a:t>
            </a:r>
            <a:endParaRPr lang="en-US" sz="1600">
              <a:effectLst/>
              <a:sym typeface="+mn-ea"/>
            </a:endParaRPr>
          </a:p>
          <a:p>
            <a:pPr>
              <a:buFont typeface="Wingdings" panose="05000000000000000000" charset="0"/>
              <a:buChar char="q"/>
            </a:pPr>
            <a:r>
              <a:rPr lang="en-US" sz="1600">
                <a:effectLst/>
                <a:sym typeface="+mn-ea"/>
              </a:rPr>
              <a:t>Flink Standalone Resource Provider support 2 deployment modes</a:t>
            </a:r>
            <a:endParaRPr lang="en-US" sz="1600">
              <a:effectLst/>
              <a:sym typeface="+mn-ea"/>
            </a:endParaRPr>
          </a:p>
          <a:p>
            <a:pPr lvl="1">
              <a:buFont typeface="Wingdings" panose="05000000000000000000" charset="0"/>
              <a:buChar char="ü"/>
            </a:pPr>
            <a:r>
              <a:rPr lang="en-US" sz="1400">
                <a:effectLst/>
                <a:sym typeface="+mn-ea"/>
              </a:rPr>
              <a:t>Session Mode</a:t>
            </a:r>
            <a:endParaRPr lang="en-US" sz="1400">
              <a:effectLst/>
              <a:sym typeface="+mn-ea"/>
            </a:endParaRPr>
          </a:p>
          <a:p>
            <a:pPr lvl="1">
              <a:buFont typeface="Wingdings" panose="05000000000000000000" charset="0"/>
              <a:buChar char="ü"/>
            </a:pPr>
            <a:r>
              <a:rPr lang="en-US" sz="1400">
                <a:effectLst/>
                <a:sym typeface="+mn-ea"/>
              </a:rPr>
              <a:t>Application Mode(not good under standalone resource provider)</a:t>
            </a:r>
            <a:endParaRPr lang="en-US" sz="1600">
              <a:effectLst/>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2" name="Text Box 1"/>
          <p:cNvSpPr txBox="1"/>
          <p:nvPr/>
        </p:nvSpPr>
        <p:spPr>
          <a:xfrm>
            <a:off x="1097280" y="3795395"/>
            <a:ext cx="4951730" cy="2030095"/>
          </a:xfrm>
          <a:prstGeom prst="rect">
            <a:avLst/>
          </a:prstGeom>
          <a:solidFill>
            <a:schemeClr val="accent1">
              <a:lumMod val="40000"/>
              <a:lumOff val="60000"/>
            </a:schemeClr>
          </a:solidFill>
          <a:ln>
            <a:solidFill>
              <a:schemeClr val="tx1"/>
            </a:solidFill>
            <a:prstDash val="sysDot"/>
          </a:ln>
        </p:spPr>
        <p:txBody>
          <a:bodyPr wrap="square" rtlCol="0">
            <a:spAutoFit/>
          </a:bodyPr>
          <a:p>
            <a:r>
              <a:rPr lang="en-US" u="sng">
                <a:effectLst>
                  <a:outerShdw blurRad="38100" dist="38100" dir="2700000" algn="tl">
                    <a:srgbClr val="000000">
                      <a:alpha val="43137"/>
                    </a:srgbClr>
                  </a:outerShdw>
                </a:effectLst>
              </a:rPr>
              <a:t>Standalone Session Mode</a:t>
            </a:r>
            <a:endParaRPr lang="en-US" u="sng">
              <a:effectLst>
                <a:outerShdw blurRad="38100" dist="38100" dir="2700000" algn="tl">
                  <a:srgbClr val="000000">
                    <a:alpha val="43137"/>
                  </a:srgbClr>
                </a:outerShdw>
              </a:effectLst>
            </a:endParaRPr>
          </a:p>
          <a:p>
            <a:r>
              <a:rPr lang="en-US"/>
              <a:t>1. start flink cluster</a:t>
            </a:r>
            <a:endParaRPr lang="en-US"/>
          </a:p>
          <a:p>
            <a:r>
              <a:rPr lang="en-US"/>
              <a:t>2. make sure StandaloneSessionClusterEntrypoint process running</a:t>
            </a:r>
            <a:endParaRPr lang="en-US"/>
          </a:p>
          <a:p>
            <a:r>
              <a:rPr lang="en-US"/>
              <a:t>3. submit the flink job at console</a:t>
            </a:r>
            <a:endParaRPr lang="en-US"/>
          </a:p>
          <a:p>
            <a:r>
              <a:rPr lang="en-US"/>
              <a:t>Note: standalone mode will reject job submit once solts insufficient resources</a:t>
            </a:r>
            <a:endParaRPr lang="en-US"/>
          </a:p>
        </p:txBody>
      </p:sp>
      <p:sp>
        <p:nvSpPr>
          <p:cNvPr id="3" name="Text Box 2"/>
          <p:cNvSpPr txBox="1"/>
          <p:nvPr/>
        </p:nvSpPr>
        <p:spPr>
          <a:xfrm>
            <a:off x="6334760" y="3795395"/>
            <a:ext cx="4951730" cy="2030095"/>
          </a:xfrm>
          <a:prstGeom prst="rect">
            <a:avLst/>
          </a:prstGeom>
          <a:solidFill>
            <a:schemeClr val="accent1">
              <a:lumMod val="40000"/>
              <a:lumOff val="60000"/>
            </a:schemeClr>
          </a:solidFill>
          <a:ln>
            <a:solidFill>
              <a:schemeClr val="tx1"/>
            </a:solidFill>
            <a:prstDash val="sysDot"/>
          </a:ln>
        </p:spPr>
        <p:txBody>
          <a:bodyPr wrap="square" rtlCol="0">
            <a:spAutoFit/>
          </a:bodyPr>
          <a:p>
            <a:r>
              <a:rPr lang="en-US" u="sng">
                <a:effectLst>
                  <a:outerShdw blurRad="38100" dist="38100" dir="2700000" algn="tl">
                    <a:srgbClr val="000000">
                      <a:alpha val="43137"/>
                    </a:srgbClr>
                  </a:outerShdw>
                </a:effectLst>
              </a:rPr>
              <a:t>Standalone Application Mode</a:t>
            </a:r>
            <a:endParaRPr lang="en-US" u="sng">
              <a:effectLst>
                <a:outerShdw blurRad="38100" dist="38100" dir="2700000" algn="tl">
                  <a:srgbClr val="000000">
                    <a:alpha val="43137"/>
                  </a:srgbClr>
                </a:outerShdw>
              </a:effectLst>
            </a:endParaRPr>
          </a:p>
          <a:p>
            <a:r>
              <a:rPr lang="en-US"/>
              <a:t>1. No need start flink cluster</a:t>
            </a:r>
            <a:endParaRPr lang="en-US"/>
          </a:p>
          <a:p>
            <a:r>
              <a:rPr lang="en-US"/>
              <a:t>2. Located the flink application jar into $FLINK_HOME/lib</a:t>
            </a:r>
            <a:endParaRPr lang="en-US"/>
          </a:p>
          <a:p>
            <a:r>
              <a:rPr lang="en-US"/>
              <a:t>3. launch the JobManager by standalone-job.sh </a:t>
            </a:r>
            <a:endParaRPr lang="en-US"/>
          </a:p>
          <a:p>
            <a:r>
              <a:rPr lang="en-US"/>
              <a:t>4. according resources requirements start task manager</a:t>
            </a:r>
            <a:endParaRPr lang="en-US"/>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1"/>
      <p:bldP spid="2" grpId="0" animBg="1"/>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8518525" cy="1063625"/>
          </a:xfrm>
        </p:spPr>
        <p:txBody>
          <a:bodyPr>
            <a:normAutofit/>
          </a:bodyPr>
          <a:p>
            <a:r>
              <a:rPr lang="en-US" sz="4000">
                <a:sym typeface="+mn-ea"/>
              </a:rPr>
              <a:t>Hadoop Yarn Resource Provider</a:t>
            </a:r>
            <a:endParaRPr lang="en-US" sz="4000">
              <a:sym typeface="+mn-ea"/>
            </a:endParaRPr>
          </a:p>
        </p:txBody>
      </p:sp>
      <p:sp>
        <p:nvSpPr>
          <p:cNvPr id="10" name="Content Placeholder 8"/>
          <p:cNvSpPr>
            <a:spLocks noGrp="1"/>
          </p:cNvSpPr>
          <p:nvPr/>
        </p:nvSpPr>
        <p:spPr>
          <a:xfrm>
            <a:off x="919480" y="1628775"/>
            <a:ext cx="10367010" cy="4531360"/>
          </a:xfrm>
          <a:prstGeom prst="rect">
            <a:avLst/>
          </a:prstGeom>
          <a:noFill/>
          <a:ln w="9525">
            <a:noFill/>
          </a:ln>
        </p:spPr>
        <p:txBody>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charset="0"/>
              <a:buChar char="q"/>
            </a:pPr>
            <a:r>
              <a:rPr lang="en-US" sz="1600">
                <a:effectLst/>
                <a:sym typeface="+mn-ea"/>
              </a:rPr>
              <a:t>Apache Hadoop YARN is a resource provider popular with many data processing frameworks. Flink services are submitted to YARN’s ResourceManager, which spawns containers on machines managed by YARN NodeManagers. Flink deploys its JobManager and TaskManager instances into such containers.</a:t>
            </a:r>
            <a:endParaRPr lang="en-US" sz="1600">
              <a:effectLst/>
              <a:sym typeface="+mn-ea"/>
            </a:endParaRPr>
          </a:p>
          <a:p>
            <a:pPr>
              <a:buFont typeface="Wingdings" panose="05000000000000000000" charset="0"/>
              <a:buChar char="q"/>
            </a:pPr>
            <a:r>
              <a:rPr lang="en-US" sz="1600">
                <a:effectLst/>
                <a:sym typeface="+mn-ea"/>
              </a:rPr>
              <a:t>Flink can dynamically allocate and de-allocate TaskManager resources depending on the number of processing slots required by the job(s) running on the JobManager. </a:t>
            </a:r>
            <a:endParaRPr lang="en-US" sz="1600">
              <a:effectLst/>
              <a:sym typeface="+mn-ea"/>
            </a:endParaRPr>
          </a:p>
          <a:p>
            <a:pPr>
              <a:buFont typeface="Wingdings" panose="05000000000000000000" charset="0"/>
              <a:buChar char="q"/>
            </a:pPr>
            <a:r>
              <a:rPr lang="en-US" sz="1600">
                <a:effectLst/>
                <a:sym typeface="+mn-ea"/>
              </a:rPr>
              <a:t>Preparation </a:t>
            </a:r>
            <a:endParaRPr lang="en-US" sz="1600">
              <a:effectLst/>
              <a:sym typeface="+mn-ea"/>
            </a:endParaRPr>
          </a:p>
          <a:p>
            <a:pPr lvl="1">
              <a:buFont typeface="Wingdings" panose="05000000000000000000" charset="0"/>
              <a:buChar char="ü"/>
            </a:pPr>
            <a:r>
              <a:rPr lang="en-US" sz="1400">
                <a:effectLst/>
                <a:sym typeface="+mn-ea"/>
              </a:rPr>
              <a:t>lunch a hadoop cluster</a:t>
            </a:r>
            <a:endParaRPr lang="en-US" sz="1400">
              <a:effectLst/>
              <a:sym typeface="+mn-ea"/>
            </a:endParaRPr>
          </a:p>
          <a:p>
            <a:pPr lvl="1">
              <a:buFont typeface="Wingdings" panose="05000000000000000000" charset="0"/>
              <a:buChar char="ü"/>
            </a:pPr>
            <a:r>
              <a:rPr lang="en-US" sz="1600">
                <a:effectLst/>
                <a:sym typeface="+mn-ea"/>
              </a:rPr>
              <a:t>hadoop classpath</a:t>
            </a:r>
            <a:endParaRPr lang="en-US" sz="1600">
              <a:effectLst/>
              <a:sym typeface="+mn-ea"/>
            </a:endParaRPr>
          </a:p>
          <a:p>
            <a:pPr lvl="1">
              <a:buFont typeface="Wingdings" panose="05000000000000000000" charset="0"/>
              <a:buChar char="ü"/>
            </a:pPr>
            <a:endParaRPr lang="en-US" sz="1600">
              <a:effectLst/>
              <a:sym typeface="+mn-ea"/>
            </a:endParaRPr>
          </a:p>
          <a:p>
            <a:pPr marL="342900" lvl="1" indent="-342900" algn="l">
              <a:buClrTx/>
              <a:buSzTx/>
              <a:buFont typeface="Wingdings" panose="05000000000000000000" charset="0"/>
              <a:buChar char="q"/>
            </a:pPr>
            <a:r>
              <a:rPr lang="en-US" sz="1600">
                <a:effectLst/>
                <a:sym typeface="+mn-ea"/>
              </a:rPr>
              <a:t>Resources</a:t>
            </a:r>
            <a:endParaRPr lang="en-US" sz="1600">
              <a:effectLst/>
              <a:sym typeface="+mn-ea"/>
            </a:endParaRPr>
          </a:p>
          <a:p>
            <a:pPr lvl="1" algn="l">
              <a:buClrTx/>
              <a:buSzTx/>
              <a:buFont typeface="Wingdings" panose="05000000000000000000" charset="0"/>
              <a:buChar char="ü"/>
            </a:pPr>
            <a:r>
              <a:rPr lang="en-US" sz="1600">
                <a:effectLst/>
                <a:sym typeface="+mn-ea"/>
              </a:rPr>
              <a:t>NameNode: http://hadoop151:9870/</a:t>
            </a:r>
            <a:endParaRPr lang="en-US" sz="1600">
              <a:effectLst/>
              <a:sym typeface="+mn-ea"/>
            </a:endParaRPr>
          </a:p>
          <a:p>
            <a:pPr lvl="1" algn="l">
              <a:buClrTx/>
              <a:buSzTx/>
              <a:buFont typeface="Wingdings" panose="05000000000000000000" charset="0"/>
              <a:buChar char="ü"/>
            </a:pPr>
            <a:r>
              <a:rPr lang="en-US" sz="1600">
                <a:effectLst/>
                <a:sym typeface="+mn-ea"/>
              </a:rPr>
              <a:t>ResourceManager: http://hadoop152:8088/cluster</a:t>
            </a:r>
            <a:endParaRPr lang="en-US" sz="1600">
              <a:effectLst/>
              <a:sym typeface="+mn-ea"/>
            </a:endParaRPr>
          </a:p>
          <a:p>
            <a:pPr lvl="1" algn="l">
              <a:buClrTx/>
              <a:buSzTx/>
              <a:buFont typeface="Wingdings" panose="05000000000000000000" charset="0"/>
              <a:buChar char="ü"/>
            </a:pPr>
            <a:r>
              <a:rPr lang="en-US" sz="1600">
                <a:effectLst/>
                <a:sym typeface="+mn-ea"/>
              </a:rPr>
              <a:t>Yarn Job History Server:  http://hadoop153:19888/jobhistory/</a:t>
            </a:r>
            <a:endParaRPr lang="en-US" sz="1600">
              <a:effectLst/>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294005"/>
            <a:ext cx="10515600" cy="1062355"/>
          </a:xfrm>
        </p:spPr>
        <p:txBody>
          <a:bodyPr/>
          <a:p>
            <a:r>
              <a:rPr lang="en-US"/>
              <a:t>Course Objective</a:t>
            </a:r>
            <a:endParaRPr lang="en-US"/>
          </a:p>
        </p:txBody>
      </p:sp>
      <p:sp>
        <p:nvSpPr>
          <p:cNvPr id="5" name="Content Placeholder 4"/>
          <p:cNvSpPr>
            <a:spLocks noGrp="1"/>
          </p:cNvSpPr>
          <p:nvPr>
            <p:ph idx="1"/>
          </p:nvPr>
        </p:nvSpPr>
        <p:spPr>
          <a:xfrm>
            <a:off x="838200" y="1356360"/>
            <a:ext cx="10515600" cy="3712210"/>
          </a:xfrm>
        </p:spPr>
        <p:txBody>
          <a:bodyPr>
            <a:normAutofit/>
          </a:bodyPr>
          <a:p>
            <a:r>
              <a:rPr lang="en-US" sz="2200"/>
              <a:t>Master Streaming and Real-time data process</a:t>
            </a:r>
            <a:endParaRPr lang="en-US" sz="2200"/>
          </a:p>
          <a:p>
            <a:r>
              <a:rPr lang="en-US" sz="2200"/>
              <a:t>Master Flink Application Development Mode</a:t>
            </a:r>
            <a:endParaRPr lang="en-US" sz="2200"/>
          </a:p>
          <a:p>
            <a:r>
              <a:rPr lang="en-US" sz="2200"/>
              <a:t>Master Flink Resource Provider</a:t>
            </a:r>
            <a:endParaRPr lang="en-US" sz="2200"/>
          </a:p>
          <a:p>
            <a:r>
              <a:rPr lang="en-US" sz="2200">
                <a:sym typeface="+mn-ea"/>
              </a:rPr>
              <a:t>Master Flink Runtime </a:t>
            </a:r>
            <a:r>
              <a:rPr lang="en-US" sz="2200">
                <a:sym typeface="+mn-ea"/>
              </a:rPr>
              <a:t>Architect</a:t>
            </a:r>
            <a:endParaRPr lang="en-US" sz="2200">
              <a:sym typeface="+mn-ea"/>
            </a:endParaRPr>
          </a:p>
          <a:p>
            <a:r>
              <a:rPr lang="en-US" sz="2200">
                <a:sym typeface="+mn-ea"/>
              </a:rPr>
              <a:t>Ability to design and develop complex real-time data processing system</a:t>
            </a:r>
            <a:endParaRPr lang="en-US" sz="2200">
              <a:sym typeface="+mn-ea"/>
            </a:endParaRPr>
          </a:p>
          <a:p>
            <a:r>
              <a:rPr lang="en-US" sz="2200"/>
              <a:t>Master the advanced content of Flink(windows, watermarks,state,etc.)</a:t>
            </a:r>
            <a:endParaRPr lang="en-US" sz="2200"/>
          </a:p>
          <a:p>
            <a:r>
              <a:rPr lang="en-US" sz="2200"/>
              <a:t>In Depth understand flink checkpoints,savepoints mechanism</a:t>
            </a:r>
            <a:endParaRPr lang="en-US" sz="2200"/>
          </a:p>
          <a:p>
            <a:r>
              <a:rPr lang="en-US" sz="2200"/>
              <a:t>Know how to design the end to end EOS system for real-time</a:t>
            </a:r>
            <a:endParaRPr lang="en-US" sz="2200"/>
          </a:p>
        </p:txBody>
      </p:sp>
      <p:pic>
        <p:nvPicPr>
          <p:cNvPr id="34" name="Picture 33"/>
          <p:cNvPicPr>
            <a:picLocks noChangeAspect="1"/>
          </p:cNvPicPr>
          <p:nvPr/>
        </p:nvPicPr>
        <p:blipFill>
          <a:blip r:embed="rId1"/>
          <a:stretch>
            <a:fillRect/>
          </a:stretch>
        </p:blipFill>
        <p:spPr>
          <a:xfrm>
            <a:off x="9420225" y="5429250"/>
            <a:ext cx="2771775" cy="1428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a:bodyPr>
          <a:p>
            <a:r>
              <a:rPr lang="en-US" sz="4000">
                <a:sym typeface="+mn-ea"/>
              </a:rPr>
              <a:t>Yarn Resource Provider-Session Mode</a:t>
            </a:r>
            <a:endParaRPr lang="en-US" sz="4000">
              <a:sym typeface="+mn-ea"/>
            </a:endParaRPr>
          </a:p>
        </p:txBody>
      </p:sp>
      <p:sp>
        <p:nvSpPr>
          <p:cNvPr id="10" name="Content Placeholder 8"/>
          <p:cNvSpPr>
            <a:spLocks noGrp="1"/>
          </p:cNvSpPr>
          <p:nvPr/>
        </p:nvSpPr>
        <p:spPr>
          <a:xfrm>
            <a:off x="919480" y="1628775"/>
            <a:ext cx="10367010" cy="4531360"/>
          </a:xfrm>
          <a:prstGeom prst="rect">
            <a:avLst/>
          </a:prstGeom>
          <a:noFill/>
          <a:ln w="9525">
            <a:noFill/>
          </a:ln>
        </p:spPr>
        <p:txBody>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charset="0"/>
              <a:buChar char="q"/>
            </a:pPr>
            <a:r>
              <a:rPr lang="en-US" sz="1600">
                <a:effectLst/>
                <a:sym typeface="+mn-ea"/>
              </a:rPr>
              <a:t>In yarn session mode, Flink starts a cluster with only one Job Manager service in the cluster. When a job is submitted, the JobManager applies for resources from the Yarn ResourceManager based on the required resources and starts the TaskManager container.</a:t>
            </a:r>
            <a:endParaRPr lang="en-US" sz="1600">
              <a:effectLst/>
              <a:sym typeface="+mn-ea"/>
            </a:endParaRPr>
          </a:p>
          <a:p>
            <a:pPr>
              <a:buFont typeface="Wingdings" panose="05000000000000000000" charset="0"/>
              <a:buChar char="q"/>
            </a:pPr>
            <a:r>
              <a:rPr lang="en-US" sz="1600">
                <a:effectLst/>
                <a:sym typeface="+mn-ea"/>
              </a:rPr>
              <a:t>Yarn Session Mode Steps:</a:t>
            </a:r>
            <a:endParaRPr lang="en-US" sz="1600">
              <a:effectLst/>
              <a:sym typeface="+mn-ea"/>
            </a:endParaRPr>
          </a:p>
          <a:p>
            <a:pPr lvl="1">
              <a:buFont typeface="Wingdings" panose="05000000000000000000" charset="0"/>
              <a:buChar char="ü"/>
            </a:pPr>
            <a:r>
              <a:rPr lang="en-US" sz="1400">
                <a:effectLst/>
                <a:sym typeface="+mn-ea"/>
              </a:rPr>
              <a:t>bin/yarn-session.sh -d --name flink-yarn-session</a:t>
            </a:r>
            <a:endParaRPr lang="en-US" sz="1400">
              <a:effectLst/>
              <a:sym typeface="+mn-ea"/>
            </a:endParaRPr>
          </a:p>
          <a:p>
            <a:pPr lvl="1">
              <a:buFont typeface="Wingdings" panose="05000000000000000000" charset="0"/>
              <a:buChar char="ü"/>
            </a:pPr>
            <a:r>
              <a:rPr lang="en-US" sz="1400">
                <a:effectLst/>
                <a:sym typeface="+mn-ea"/>
              </a:rPr>
              <a:t>bin/flink run -d -c com.alexwang.flink.chapter01.WordCountSocketStreamLambdaProcess -p 2 ./flink-learning-1.0-SNAPSHOT.jar</a:t>
            </a:r>
            <a:endParaRPr lang="en-US" sz="1400">
              <a:effectLst/>
              <a:sym typeface="+mn-ea"/>
            </a:endParaRPr>
          </a:p>
          <a:p>
            <a:pPr lvl="1">
              <a:buFont typeface="Wingdings" panose="05000000000000000000" charset="0"/>
              <a:buChar char="ü"/>
            </a:pPr>
            <a:r>
              <a:rPr lang="en-US" sz="1400">
                <a:effectLst/>
                <a:sym typeface="+mn-ea"/>
              </a:rPr>
              <a:t>echo "stop" | ./bin/yarn-session.sh -id application_1697982308243_0001</a:t>
            </a:r>
            <a:endParaRPr lang="en-US" sz="1400">
              <a:effectLst/>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pic>
        <p:nvPicPr>
          <p:cNvPr id="2" name="Content Placeholder 1"/>
          <p:cNvPicPr>
            <a:picLocks noChangeAspect="1"/>
          </p:cNvPicPr>
          <p:nvPr>
            <p:ph idx="1"/>
          </p:nvPr>
        </p:nvPicPr>
        <p:blipFill>
          <a:blip r:embed="rId2"/>
          <a:stretch>
            <a:fillRect/>
          </a:stretch>
        </p:blipFill>
        <p:spPr>
          <a:xfrm>
            <a:off x="6013450" y="3605530"/>
            <a:ext cx="5173980" cy="28308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8525510" cy="1063625"/>
          </a:xfrm>
        </p:spPr>
        <p:txBody>
          <a:bodyPr>
            <a:normAutofit/>
          </a:bodyPr>
          <a:p>
            <a:r>
              <a:rPr lang="en-US" sz="4000">
                <a:sym typeface="+mn-ea"/>
              </a:rPr>
              <a:t>Yarn Resource Provider-Per-Job Mode</a:t>
            </a:r>
            <a:endParaRPr lang="en-US" sz="4000">
              <a:sym typeface="+mn-ea"/>
            </a:endParaRPr>
          </a:p>
        </p:txBody>
      </p:sp>
      <p:sp>
        <p:nvSpPr>
          <p:cNvPr id="10" name="Content Placeholder 8"/>
          <p:cNvSpPr>
            <a:spLocks noGrp="1"/>
          </p:cNvSpPr>
          <p:nvPr/>
        </p:nvSpPr>
        <p:spPr>
          <a:xfrm>
            <a:off x="919480" y="1628775"/>
            <a:ext cx="10367010" cy="4531360"/>
          </a:xfrm>
          <a:prstGeom prst="rect">
            <a:avLst/>
          </a:prstGeom>
          <a:noFill/>
          <a:ln w="9525">
            <a:noFill/>
          </a:ln>
        </p:spPr>
        <p:txBody>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charset="0"/>
              <a:buChar char="q"/>
            </a:pPr>
            <a:r>
              <a:rPr lang="en-US" sz="1600">
                <a:effectLst/>
                <a:sym typeface="+mn-ea"/>
              </a:rPr>
              <a:t>Flink on YARN supports the Per Job mode in which one job is submitted at a time and resources are released after the job is completed.</a:t>
            </a:r>
            <a:endParaRPr lang="en-US" sz="1600">
              <a:effectLst/>
              <a:sym typeface="+mn-ea"/>
            </a:endParaRPr>
          </a:p>
          <a:p>
            <a:pPr>
              <a:buFont typeface="Wingdings" panose="05000000000000000000" charset="0"/>
              <a:buChar char="q"/>
            </a:pPr>
            <a:r>
              <a:rPr lang="en-US" sz="1600">
                <a:effectLst/>
                <a:sym typeface="+mn-ea"/>
              </a:rPr>
              <a:t>A client submits a YARN application, such as a JobGraph or a JAR package.</a:t>
            </a:r>
            <a:endParaRPr lang="en-US" sz="1600">
              <a:effectLst/>
              <a:sym typeface="+mn-ea"/>
            </a:endParaRPr>
          </a:p>
          <a:p>
            <a:pPr>
              <a:buFont typeface="Wingdings" panose="05000000000000000000" charset="0"/>
              <a:buChar char="q"/>
            </a:pPr>
            <a:r>
              <a:rPr lang="en-US" sz="1600">
                <a:effectLst/>
                <a:sym typeface="+mn-ea"/>
              </a:rPr>
              <a:t>The YARN ResourceManager applies for the first container. This container starts a process through the ApplicationMaster, which runs Flink programs, namely, the Flink YARN ResourceManager and JobManager.</a:t>
            </a:r>
            <a:endParaRPr lang="en-US" sz="1600">
              <a:effectLst/>
              <a:sym typeface="+mn-ea"/>
            </a:endParaRPr>
          </a:p>
          <a:p>
            <a:pPr>
              <a:buFont typeface="Wingdings" panose="05000000000000000000" charset="0"/>
              <a:buChar char="q"/>
            </a:pPr>
            <a:r>
              <a:rPr lang="en-US" sz="1600">
                <a:effectLst/>
                <a:sym typeface="+mn-ea"/>
              </a:rPr>
              <a:t>The Flink YARN ResourceManager applies for resources from the YARN ResourceManager. The TaskManager is started after resources are allocated. After startup, the TaskManager registers with the Flink YARN ResourceManager. After registration, the JobManager allocates tasks to the TaskManager for execution.</a:t>
            </a:r>
            <a:endParaRPr lang="en-US" sz="1600">
              <a:effectLst/>
              <a:sym typeface="+mn-ea"/>
            </a:endParaRPr>
          </a:p>
          <a:p>
            <a:pPr>
              <a:buFont typeface="Wingdings" panose="05000000000000000000" charset="0"/>
              <a:buChar char="q"/>
            </a:pPr>
            <a:r>
              <a:rPr lang="en-US" sz="1600">
                <a:effectLst/>
                <a:sym typeface="+mn-ea"/>
              </a:rPr>
              <a:t>Yarn Per-Job Mode Steps:</a:t>
            </a:r>
            <a:endParaRPr lang="en-US" sz="1600">
              <a:effectLst/>
              <a:sym typeface="+mn-ea"/>
            </a:endParaRPr>
          </a:p>
          <a:p>
            <a:pPr lvl="1">
              <a:buFont typeface="Wingdings" panose="05000000000000000000" charset="0"/>
              <a:buChar char="ü"/>
            </a:pPr>
            <a:r>
              <a:rPr lang="en-US" sz="1400">
                <a:effectLst/>
                <a:sym typeface="+mn-ea"/>
              </a:rPr>
              <a:t>bin/flink run -t yarn-per-job -d -c com.alexwang.flink.chapter01.WordCountSocketStreamLambdaProcess ./flink-learning-1.0-SNAPSHOT.jar</a:t>
            </a:r>
            <a:endParaRPr lang="en-US" sz="1400">
              <a:effectLst/>
              <a:sym typeface="+mn-ea"/>
            </a:endParaRPr>
          </a:p>
          <a:p>
            <a:pPr lvl="1">
              <a:buFont typeface="Wingdings" panose="05000000000000000000" charset="0"/>
              <a:buChar char="ü"/>
            </a:pPr>
            <a:r>
              <a:rPr lang="en-US" sz="1400">
                <a:effectLst/>
                <a:sym typeface="+mn-ea"/>
              </a:rPr>
              <a:t>./bin/flink cancel -t yarn-per-job -Dyarn.application.id=application_1697982308243_0002 a1a26a378bc37dcf81523b504ecfc792</a:t>
            </a:r>
            <a:endParaRPr lang="en-US" sz="1400">
              <a:effectLst/>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8525510" cy="1063625"/>
          </a:xfrm>
        </p:spPr>
        <p:txBody>
          <a:bodyPr>
            <a:normAutofit fontScale="90000"/>
          </a:bodyPr>
          <a:p>
            <a:r>
              <a:rPr lang="en-US" sz="4000">
                <a:sym typeface="+mn-ea"/>
              </a:rPr>
              <a:t>Yarn Resource Provider-Application Mode</a:t>
            </a:r>
            <a:endParaRPr lang="en-US" sz="4000">
              <a:sym typeface="+mn-ea"/>
            </a:endParaRPr>
          </a:p>
        </p:txBody>
      </p:sp>
      <p:sp>
        <p:nvSpPr>
          <p:cNvPr id="10" name="Content Placeholder 8"/>
          <p:cNvSpPr>
            <a:spLocks noGrp="1"/>
          </p:cNvSpPr>
          <p:nvPr/>
        </p:nvSpPr>
        <p:spPr>
          <a:xfrm>
            <a:off x="919480" y="1628775"/>
            <a:ext cx="10367010" cy="4675505"/>
          </a:xfrm>
          <a:prstGeom prst="rect">
            <a:avLst/>
          </a:prstGeom>
          <a:noFill/>
          <a:ln w="9525">
            <a:noFill/>
          </a:ln>
        </p:spPr>
        <p:txBody>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charset="0"/>
              <a:buChar char="q"/>
            </a:pPr>
            <a:r>
              <a:rPr lang="en-US" sz="1600">
                <a:effectLst/>
                <a:sym typeface="+mn-ea"/>
              </a:rPr>
              <a:t>Application Mode creates a session cluster per application and executes the application’s main() method on the cluster. It thus comes with better resource isolation as the resources are only used by the job(s) launched from a single main() method</a:t>
            </a:r>
            <a:endParaRPr lang="en-US" sz="1600">
              <a:effectLst/>
              <a:sym typeface="+mn-ea"/>
            </a:endParaRPr>
          </a:p>
          <a:p>
            <a:pPr>
              <a:buFont typeface="Wingdings" panose="05000000000000000000" charset="0"/>
              <a:buChar char="q"/>
            </a:pPr>
            <a:r>
              <a:rPr lang="en-US" sz="1600">
                <a:effectLst/>
                <a:sym typeface="+mn-ea"/>
              </a:rPr>
              <a:t>In all the other modes, the application’s main() method is executed on the client side. This process includes downloading the application’s dependencies locally, executing the main() to extract a representation of the application that Flink’s runtime can understand (i.e. the JobGraph) and ship the dependencies and the JobGraph(s) to the cluster.</a:t>
            </a:r>
            <a:endParaRPr lang="en-US" sz="1600">
              <a:effectLst/>
              <a:sym typeface="+mn-ea"/>
            </a:endParaRPr>
          </a:p>
          <a:p>
            <a:pPr>
              <a:buFont typeface="Wingdings" panose="05000000000000000000" charset="0"/>
              <a:buChar char="q"/>
            </a:pPr>
            <a:r>
              <a:rPr lang="en-US" sz="1600">
                <a:effectLst/>
                <a:sym typeface="+mn-ea"/>
              </a:rPr>
              <a:t>Application Mode will launch a Flink cluster on YARN, where the main() method of the application jar gets executed on the JobManager in YARN not client side.</a:t>
            </a:r>
            <a:endParaRPr lang="en-US" sz="1600">
              <a:effectLst/>
              <a:sym typeface="+mn-ea"/>
            </a:endParaRPr>
          </a:p>
          <a:p>
            <a:pPr>
              <a:buFont typeface="Wingdings" panose="05000000000000000000" charset="0"/>
              <a:buChar char="q"/>
            </a:pPr>
            <a:r>
              <a:rPr lang="en-US" sz="1600">
                <a:effectLst/>
                <a:sym typeface="+mn-ea"/>
              </a:rPr>
              <a:t>Yarn Application Mode Steps:</a:t>
            </a:r>
            <a:endParaRPr lang="en-US" sz="1600">
              <a:effectLst/>
              <a:sym typeface="+mn-ea"/>
            </a:endParaRPr>
          </a:p>
          <a:p>
            <a:pPr lvl="1">
              <a:buFont typeface="Wingdings" panose="05000000000000000000" charset="0"/>
              <a:buChar char="ü"/>
            </a:pPr>
            <a:r>
              <a:rPr lang="en-US" sz="1400">
                <a:effectLst/>
                <a:sym typeface="+mn-ea"/>
              </a:rPr>
              <a:t>./bin/flink run-application -t yarn-application -c com.alexwang.flink.chapter01.WordCountSocketStreamLambdaProcess ./flink-learning-1.0-SNAPSHOT.jar -p 2 -d</a:t>
            </a:r>
            <a:endParaRPr lang="en-US" sz="1400">
              <a:effectLst/>
              <a:sym typeface="+mn-ea"/>
            </a:endParaRPr>
          </a:p>
          <a:p>
            <a:pPr lvl="1">
              <a:buFont typeface="Wingdings" panose="05000000000000000000" charset="0"/>
              <a:buChar char="ü"/>
            </a:pPr>
            <a:r>
              <a:rPr lang="en-US" sz="1400">
                <a:effectLst/>
                <a:sym typeface="+mn-ea"/>
              </a:rPr>
              <a:t>./bin/flink cancel -t </a:t>
            </a:r>
            <a:r>
              <a:rPr lang="en-US" sz="1400">
                <a:effectLst/>
                <a:sym typeface="+mn-ea"/>
              </a:rPr>
              <a:t>yarn-application</a:t>
            </a:r>
            <a:r>
              <a:rPr lang="en-US" sz="1400">
                <a:effectLst/>
                <a:sym typeface="+mn-ea"/>
              </a:rPr>
              <a:t> -Dyarn.application.id=application_1697982308243_0002 a1a26a378bc37dcf81523b504ecfc792</a:t>
            </a:r>
            <a:endParaRPr lang="en-US" sz="1400">
              <a:effectLst/>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8525510" cy="1063625"/>
          </a:xfrm>
        </p:spPr>
        <p:txBody>
          <a:bodyPr>
            <a:normAutofit/>
          </a:bodyPr>
          <a:p>
            <a:r>
              <a:rPr lang="en-US" sz="4000">
                <a:sym typeface="+mn-ea"/>
              </a:rPr>
              <a:t>Yarn Application Mode Best Practice</a:t>
            </a:r>
            <a:endParaRPr lang="en-US" sz="4000">
              <a:sym typeface="+mn-ea"/>
            </a:endParaRPr>
          </a:p>
        </p:txBody>
      </p:sp>
      <p:sp>
        <p:nvSpPr>
          <p:cNvPr id="10" name="Content Placeholder 8"/>
          <p:cNvSpPr>
            <a:spLocks noGrp="1"/>
          </p:cNvSpPr>
          <p:nvPr/>
        </p:nvSpPr>
        <p:spPr>
          <a:xfrm>
            <a:off x="919480" y="1628775"/>
            <a:ext cx="10367010" cy="4531360"/>
          </a:xfrm>
          <a:prstGeom prst="rect">
            <a:avLst/>
          </a:prstGeom>
          <a:noFill/>
          <a:ln w="9525">
            <a:noFill/>
          </a:ln>
        </p:spPr>
        <p:txBody>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charset="0"/>
              <a:buChar char="q"/>
            </a:pPr>
            <a:r>
              <a:rPr lang="en-US" sz="1600">
                <a:effectLst/>
                <a:sym typeface="+mn-ea"/>
              </a:rPr>
              <a:t>To unlock the full potential of the application mode, consider using it with the yarn.provided.lib.dirs configuration option and pre-upload your application jar to a location accessible by all nodes in your cluster.</a:t>
            </a:r>
            <a:endParaRPr lang="en-US" sz="1600">
              <a:effectLst/>
              <a:sym typeface="+mn-ea"/>
            </a:endParaRPr>
          </a:p>
          <a:p>
            <a:pPr>
              <a:buFont typeface="Wingdings" panose="05000000000000000000" charset="0"/>
              <a:buChar char="q"/>
            </a:pPr>
            <a:r>
              <a:rPr lang="en-US" sz="1600">
                <a:effectLst/>
                <a:sym typeface="+mn-ea"/>
              </a:rPr>
              <a:t>that will allow the job submission to be extra lightweight as the needed Flink jars and the application jar are going to be picked up by the specified remote locations rather than be shipped to the cluster by the client.</a:t>
            </a:r>
            <a:endParaRPr lang="en-US" sz="1600">
              <a:effectLst/>
              <a:sym typeface="+mn-ea"/>
            </a:endParaRPr>
          </a:p>
          <a:p>
            <a:pPr>
              <a:buFont typeface="Wingdings" panose="05000000000000000000" charset="0"/>
              <a:buChar char="q"/>
            </a:pPr>
            <a:r>
              <a:rPr lang="en-US" sz="1600">
                <a:sym typeface="+mn-ea"/>
              </a:rPr>
              <a:t>Best Practice</a:t>
            </a:r>
            <a:r>
              <a:rPr lang="en-US" sz="1600">
                <a:effectLst/>
                <a:sym typeface="+mn-ea"/>
              </a:rPr>
              <a:t> Steps:</a:t>
            </a:r>
            <a:endParaRPr lang="en-US" sz="1600">
              <a:effectLst/>
              <a:sym typeface="+mn-ea"/>
            </a:endParaRPr>
          </a:p>
          <a:p>
            <a:pPr lvl="1">
              <a:buFont typeface="Wingdings" panose="05000000000000000000" charset="0"/>
              <a:buChar char="ü"/>
            </a:pPr>
            <a:r>
              <a:rPr lang="en-US" sz="1400">
                <a:effectLst/>
                <a:sym typeface="+mn-ea"/>
              </a:rPr>
              <a:t>hdfs dfs -mkdir /flink-dist</a:t>
            </a:r>
            <a:endParaRPr lang="en-US" sz="1400">
              <a:effectLst/>
              <a:sym typeface="+mn-ea"/>
            </a:endParaRPr>
          </a:p>
          <a:p>
            <a:pPr lvl="1">
              <a:buFont typeface="Wingdings" panose="05000000000000000000" charset="0"/>
              <a:buChar char="ü"/>
            </a:pPr>
            <a:r>
              <a:rPr lang="en-US" sz="1400">
                <a:effectLst/>
                <a:sym typeface="+mn-ea"/>
              </a:rPr>
              <a:t>hdfs dfs -mkdir /flink-apps</a:t>
            </a:r>
            <a:endParaRPr lang="en-US" sz="1400">
              <a:effectLst/>
              <a:sym typeface="+mn-ea"/>
            </a:endParaRPr>
          </a:p>
          <a:p>
            <a:pPr lvl="1">
              <a:buFont typeface="Wingdings" panose="05000000000000000000" charset="0"/>
              <a:buChar char="ü"/>
            </a:pPr>
            <a:r>
              <a:rPr lang="en-US" sz="1400">
                <a:effectLst/>
                <a:sym typeface="+mn-ea"/>
              </a:rPr>
              <a:t>hdfs dfs -put $FLINK_HOME/lib /flink-dist</a:t>
            </a:r>
            <a:endParaRPr lang="en-US" sz="1400">
              <a:effectLst/>
              <a:sym typeface="+mn-ea"/>
            </a:endParaRPr>
          </a:p>
          <a:p>
            <a:pPr lvl="1">
              <a:buFont typeface="Wingdings" panose="05000000000000000000" charset="0"/>
              <a:buChar char="ü"/>
            </a:pPr>
            <a:r>
              <a:rPr lang="en-US" sz="1400">
                <a:effectLst/>
                <a:sym typeface="+mn-ea"/>
              </a:rPr>
              <a:t>hdfs dfs -put $FLINK_HOME/plugins /flink-dist</a:t>
            </a:r>
            <a:endParaRPr lang="en-US" sz="1400">
              <a:effectLst/>
              <a:sym typeface="+mn-ea"/>
            </a:endParaRPr>
          </a:p>
          <a:p>
            <a:pPr lvl="1">
              <a:buFont typeface="Wingdings" panose="05000000000000000000" charset="0"/>
              <a:buChar char="ü"/>
            </a:pPr>
            <a:r>
              <a:rPr lang="en-US" sz="1400">
                <a:effectLst/>
                <a:sym typeface="+mn-ea"/>
              </a:rPr>
              <a:t>hdfs dfs -put flink-learning-1.0-SNAPSHOT.jar /flink-apps</a:t>
            </a:r>
            <a:endParaRPr lang="en-US" sz="1400">
              <a:effectLst/>
              <a:sym typeface="+mn-ea"/>
            </a:endParaRPr>
          </a:p>
          <a:p>
            <a:pPr lvl="1">
              <a:buFont typeface="Wingdings" panose="05000000000000000000" charset="0"/>
              <a:buChar char="ü"/>
            </a:pPr>
            <a:r>
              <a:rPr lang="en-US" sz="1400">
                <a:effectLst/>
                <a:sym typeface="+mn-ea"/>
              </a:rPr>
              <a:t>./bin/flink run-application -t yarn-application -Dyarn.provided.lib.dirs="hdfs://hadoop151:8020/flink-dist" -c com.alexwang.flink.chapter01.WordCountSocketStreamLambdaProcess -p 2 -d hdfs://hadoop151:8020/flink-apps/flink-learning-1.0-SNAPSHOT.jar</a:t>
            </a:r>
            <a:endParaRPr lang="en-US" sz="1400">
              <a:effectLst/>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8525510" cy="1063625"/>
          </a:xfrm>
        </p:spPr>
        <p:txBody>
          <a:bodyPr>
            <a:normAutofit/>
          </a:bodyPr>
          <a:p>
            <a:r>
              <a:rPr lang="en-US" sz="4000">
                <a:sym typeface="+mn-ea"/>
              </a:rPr>
              <a:t>Flink Job History Server</a:t>
            </a:r>
            <a:endParaRPr lang="en-US" sz="4000">
              <a:sym typeface="+mn-ea"/>
            </a:endParaRPr>
          </a:p>
        </p:txBody>
      </p:sp>
      <p:sp>
        <p:nvSpPr>
          <p:cNvPr id="10" name="Content Placeholder 8"/>
          <p:cNvSpPr>
            <a:spLocks noGrp="1"/>
          </p:cNvSpPr>
          <p:nvPr/>
        </p:nvSpPr>
        <p:spPr>
          <a:xfrm>
            <a:off x="919480" y="1628775"/>
            <a:ext cx="10367010" cy="701675"/>
          </a:xfrm>
          <a:prstGeom prst="rect">
            <a:avLst/>
          </a:prstGeom>
          <a:noFill/>
          <a:ln w="9525">
            <a:noFill/>
          </a:ln>
        </p:spPr>
        <p:txBody>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charset="0"/>
              <a:buChar char="q"/>
            </a:pPr>
            <a:r>
              <a:rPr lang="en-US" sz="1600">
                <a:effectLst/>
                <a:sym typeface="+mn-ea"/>
              </a:rPr>
              <a:t>Flink has a history server that can be used to query the statistics of completed jobs after the corresponding Flink cluster has been shut down.</a:t>
            </a:r>
            <a:endParaRPr lang="en-US" sz="1400">
              <a:effectLst/>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2" name="Text Box 1"/>
          <p:cNvSpPr txBox="1"/>
          <p:nvPr/>
        </p:nvSpPr>
        <p:spPr>
          <a:xfrm>
            <a:off x="1097280" y="2399665"/>
            <a:ext cx="4951730" cy="2616200"/>
          </a:xfrm>
          <a:prstGeom prst="rect">
            <a:avLst/>
          </a:prstGeom>
          <a:solidFill>
            <a:schemeClr val="accent1">
              <a:lumMod val="40000"/>
              <a:lumOff val="60000"/>
            </a:schemeClr>
          </a:solidFill>
          <a:ln>
            <a:solidFill>
              <a:schemeClr val="tx1"/>
            </a:solidFill>
            <a:prstDash val="sysDot"/>
          </a:ln>
        </p:spPr>
        <p:txBody>
          <a:bodyPr wrap="square" rtlCol="0">
            <a:noAutofit/>
          </a:bodyPr>
          <a:p>
            <a:r>
              <a:rPr lang="en-US" u="sng">
                <a:effectLst>
                  <a:outerShdw blurRad="38100" dist="38100" dir="2700000" algn="tl">
                    <a:srgbClr val="000000">
                      <a:alpha val="43137"/>
                    </a:srgbClr>
                  </a:outerShdw>
                </a:effectLst>
              </a:rPr>
              <a:t>Hadoop Side</a:t>
            </a:r>
            <a:endParaRPr lang="en-US" u="sng">
              <a:effectLst>
                <a:outerShdw blurRad="38100" dist="38100" dir="2700000" algn="tl">
                  <a:srgbClr val="000000">
                    <a:alpha val="43137"/>
                  </a:srgbClr>
                </a:outerShdw>
              </a:effectLst>
            </a:endParaRPr>
          </a:p>
          <a:p>
            <a:r>
              <a:rPr lang="en-US"/>
              <a:t>1. hdfs dfs -mkdir -p /flink-logs/flink-jobs</a:t>
            </a:r>
            <a:endParaRPr lang="en-US"/>
          </a:p>
          <a:p>
            <a:endParaRPr lang="en-US"/>
          </a:p>
        </p:txBody>
      </p:sp>
      <p:sp>
        <p:nvSpPr>
          <p:cNvPr id="3" name="Text Box 2"/>
          <p:cNvSpPr txBox="1"/>
          <p:nvPr/>
        </p:nvSpPr>
        <p:spPr>
          <a:xfrm>
            <a:off x="6176010" y="2399665"/>
            <a:ext cx="4951730" cy="2615565"/>
          </a:xfrm>
          <a:prstGeom prst="rect">
            <a:avLst/>
          </a:prstGeom>
          <a:solidFill>
            <a:schemeClr val="accent1">
              <a:lumMod val="40000"/>
              <a:lumOff val="60000"/>
            </a:schemeClr>
          </a:solidFill>
          <a:ln>
            <a:solidFill>
              <a:schemeClr val="tx1"/>
            </a:solidFill>
            <a:prstDash val="sysDot"/>
          </a:ln>
        </p:spPr>
        <p:txBody>
          <a:bodyPr wrap="square" rtlCol="0">
            <a:noAutofit/>
          </a:bodyPr>
          <a:p>
            <a:r>
              <a:rPr lang="en-US" u="sng">
                <a:effectLst>
                  <a:outerShdw blurRad="38100" dist="38100" dir="2700000" algn="tl">
                    <a:srgbClr val="000000">
                      <a:alpha val="43137"/>
                    </a:srgbClr>
                  </a:outerShdw>
                </a:effectLst>
              </a:rPr>
              <a:t>Flink-Conf.yaml Side</a:t>
            </a:r>
            <a:endParaRPr lang="en-US" u="sng">
              <a:effectLst>
                <a:outerShdw blurRad="38100" dist="38100" dir="2700000" algn="tl">
                  <a:srgbClr val="000000">
                    <a:alpha val="43137"/>
                  </a:srgbClr>
                </a:outerShdw>
              </a:effectLst>
            </a:endParaRPr>
          </a:p>
          <a:p>
            <a:r>
              <a:rPr lang="en-US"/>
              <a:t>jobmanager.archive.fs.dir: hdfs://hadoop151:8020/flink-logs/flink-jobs</a:t>
            </a:r>
            <a:endParaRPr lang="en-US"/>
          </a:p>
          <a:p>
            <a:r>
              <a:rPr lang="en-US"/>
              <a:t>historyserver.web.address: hadoop151</a:t>
            </a:r>
            <a:endParaRPr lang="en-US"/>
          </a:p>
          <a:p>
            <a:r>
              <a:rPr lang="en-US"/>
              <a:t>historyserver.web.port: 8082</a:t>
            </a:r>
            <a:endParaRPr lang="en-US"/>
          </a:p>
          <a:p>
            <a:r>
              <a:rPr lang="en-US"/>
              <a:t>historyserver.archive.fs.dir: hdfs://hadoop151:8020/flink-logs/flink-jobs</a:t>
            </a:r>
            <a:endParaRPr lang="en-US"/>
          </a:p>
          <a:p>
            <a:r>
              <a:rPr lang="en-US"/>
              <a:t>historyserver.archive.fs.refresh-interval: 30000</a:t>
            </a:r>
            <a:endParaRPr lang="en-US"/>
          </a:p>
          <a:p>
            <a:r>
              <a:rPr lang="en-US"/>
              <a:t>classloader.check-leaked-classloader: false</a:t>
            </a:r>
            <a:endParaRPr lang="en-US"/>
          </a:p>
          <a:p>
            <a:endParaRPr lang="en-US"/>
          </a:p>
        </p:txBody>
      </p:sp>
      <p:sp>
        <p:nvSpPr>
          <p:cNvPr id="5" name="Text Box 4"/>
          <p:cNvSpPr txBox="1"/>
          <p:nvPr/>
        </p:nvSpPr>
        <p:spPr>
          <a:xfrm>
            <a:off x="1097280" y="5365115"/>
            <a:ext cx="10030460" cy="861695"/>
          </a:xfrm>
          <a:prstGeom prst="rect">
            <a:avLst/>
          </a:prstGeom>
          <a:solidFill>
            <a:schemeClr val="accent1">
              <a:lumMod val="40000"/>
              <a:lumOff val="60000"/>
            </a:schemeClr>
          </a:solidFill>
          <a:ln>
            <a:solidFill>
              <a:schemeClr val="tx1"/>
            </a:solidFill>
            <a:prstDash val="sysDot"/>
          </a:ln>
        </p:spPr>
        <p:txBody>
          <a:bodyPr wrap="square" rtlCol="0">
            <a:noAutofit/>
          </a:bodyPr>
          <a:p>
            <a:r>
              <a:rPr lang="en-US" u="sng">
                <a:effectLst>
                  <a:outerShdw blurRad="38100" dist="38100" dir="2700000" algn="tl">
                    <a:srgbClr val="000000">
                      <a:alpha val="43137"/>
                    </a:srgbClr>
                  </a:outerShdw>
                </a:effectLst>
              </a:rPr>
              <a:t>Start Flink Job History Server</a:t>
            </a:r>
            <a:endParaRPr lang="en-US" u="sng">
              <a:effectLst>
                <a:outerShdw blurRad="38100" dist="38100" dir="2700000" algn="tl">
                  <a:srgbClr val="000000">
                    <a:alpha val="43137"/>
                  </a:srgbClr>
                </a:outerShdw>
              </a:effectLst>
            </a:endParaRPr>
          </a:p>
          <a:p>
            <a:pPr marL="342900" indent="-342900">
              <a:buAutoNum type="arabicPeriod"/>
            </a:pPr>
            <a:r>
              <a:rPr lang="en-US"/>
              <a:t>bin/historyserver.sh start</a:t>
            </a:r>
            <a:endParaRPr lang="en-US"/>
          </a:p>
          <a:p>
            <a:pPr marL="342900" indent="-342900">
              <a:buAutoNum type="arabicPeriod"/>
            </a:pPr>
            <a:r>
              <a:rPr lang="en-US"/>
              <a:t>bin/historyserver.sh stop</a:t>
            </a:r>
            <a:endParaRPr lang="en-US"/>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2" grpId="0" animBg="1"/>
      <p:bldP spid="3" grpId="0" animBg="1"/>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62A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pitchFamily="34" charset="0"/>
            </a:endParaRPr>
          </a:p>
        </p:txBody>
      </p:sp>
      <p:sp>
        <p:nvSpPr>
          <p:cNvPr id="3" name="椭圆 2"/>
          <p:cNvSpPr/>
          <p:nvPr/>
        </p:nvSpPr>
        <p:spPr>
          <a:xfrm>
            <a:off x="3016156" y="1108882"/>
            <a:ext cx="4804011" cy="4804011"/>
          </a:xfrm>
          <a:prstGeom prst="ellipse">
            <a:avLst/>
          </a:prstGeom>
          <a:gradFill flip="none" rotWithShape="1">
            <a:gsLst>
              <a:gs pos="0">
                <a:srgbClr val="A02A7D"/>
              </a:gs>
              <a:gs pos="41000">
                <a:srgbClr val="553058"/>
              </a:gs>
              <a:gs pos="83000">
                <a:srgbClr val="221B56"/>
              </a:gs>
              <a:gs pos="100000">
                <a:srgbClr val="221B56"/>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pitchFamily="34" charset="0"/>
            </a:endParaRPr>
          </a:p>
        </p:txBody>
      </p:sp>
      <p:sp>
        <p:nvSpPr>
          <p:cNvPr id="4" name="椭圆 3"/>
          <p:cNvSpPr/>
          <p:nvPr/>
        </p:nvSpPr>
        <p:spPr>
          <a:xfrm>
            <a:off x="982637" y="673856"/>
            <a:ext cx="3475063" cy="3475063"/>
          </a:xfrm>
          <a:prstGeom prst="ellipse">
            <a:avLst/>
          </a:prstGeom>
          <a:no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pitchFamily="34" charset="0"/>
            </a:endParaRPr>
          </a:p>
        </p:txBody>
      </p:sp>
      <p:sp>
        <p:nvSpPr>
          <p:cNvPr id="5" name="矩形 4"/>
          <p:cNvSpPr/>
          <p:nvPr/>
        </p:nvSpPr>
        <p:spPr>
          <a:xfrm>
            <a:off x="1792822" y="1696843"/>
            <a:ext cx="955040" cy="1014730"/>
          </a:xfrm>
          <a:prstGeom prst="rect">
            <a:avLst/>
          </a:prstGeom>
          <a:noFill/>
        </p:spPr>
        <p:txBody>
          <a:bodyPr wrap="none">
            <a:spAutoFit/>
          </a:bodyPr>
          <a:lstStyle/>
          <a:p>
            <a:r>
              <a:rPr lang="en-US" altLang="zh-CN" sz="6000" b="1" dirty="0" smtClean="0">
                <a:solidFill>
                  <a:schemeClr val="bg1"/>
                </a:solidFill>
                <a:latin typeface="Calibri" panose="020F0502020204030204" pitchFamily="34" charset="0"/>
                <a:ea typeface="Calibri" panose="020F0502020204030204" pitchFamily="34" charset="0"/>
              </a:rPr>
              <a:t>03</a:t>
            </a:r>
            <a:endParaRPr lang="zh-CN" altLang="en-US" sz="6000" b="1" dirty="0">
              <a:solidFill>
                <a:schemeClr val="bg1"/>
              </a:solidFill>
              <a:ea typeface="Calibri" panose="020F0502020204030204" pitchFamily="34" charset="0"/>
            </a:endParaRPr>
          </a:p>
        </p:txBody>
      </p:sp>
      <p:sp>
        <p:nvSpPr>
          <p:cNvPr id="6" name="矩形 5"/>
          <p:cNvSpPr/>
          <p:nvPr/>
        </p:nvSpPr>
        <p:spPr>
          <a:xfrm>
            <a:off x="4999990" y="3429000"/>
            <a:ext cx="6444615" cy="521970"/>
          </a:xfrm>
          <a:prstGeom prst="rect">
            <a:avLst/>
          </a:prstGeom>
        </p:spPr>
        <p:txBody>
          <a:bodyPr wrap="square">
            <a:spAutoFit/>
          </a:bodyPr>
          <a:lstStyle/>
          <a:p>
            <a:pPr algn="ctr"/>
            <a:r>
              <a:rPr lang="en-US" altLang="zh-CN" sz="2800" b="1" dirty="0" smtClean="0">
                <a:solidFill>
                  <a:schemeClr val="bg1"/>
                </a:solidFill>
                <a:latin typeface="Calibri" panose="020F0502020204030204" pitchFamily="34" charset="0"/>
                <a:ea typeface="Calibri" panose="020F0502020204030204" pitchFamily="34" charset="0"/>
                <a:sym typeface="+mn-ea"/>
              </a:rPr>
              <a:t>Flink Runtime Architecture &amp; Parallelism</a:t>
            </a:r>
            <a:endParaRPr lang="en-US" altLang="zh-CN" sz="2800" b="1" dirty="0" smtClean="0">
              <a:solidFill>
                <a:schemeClr val="bg1"/>
              </a:solidFill>
              <a:latin typeface="Calibri" panose="020F0502020204030204" pitchFamily="34" charset="0"/>
              <a:ea typeface="Calibri" panose="020F0502020204030204" pitchFamily="34" charset="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2988945" y="262890"/>
            <a:ext cx="67691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2800" b="1" dirty="0" smtClean="0">
                <a:latin typeface="Calibri" panose="020F0502020204030204" pitchFamily="34" charset="0"/>
                <a:ea typeface="Calibri" panose="020F0502020204030204" pitchFamily="34" charset="0"/>
                <a:sym typeface="+mn-ea"/>
              </a:rPr>
              <a:t>Flink Runtime Architecture &amp; Parallelism</a:t>
            </a:r>
            <a:endParaRPr lang="en-US" altLang="zh-CN" sz="2800" b="1" dirty="0" smtClean="0">
              <a:latin typeface="Calibri" panose="020F0502020204030204" pitchFamily="34" charset="0"/>
              <a:ea typeface="Calibri" panose="020F0502020204030204" pitchFamily="34" charset="0"/>
              <a:sym typeface="+mn-ea"/>
            </a:endParaRPr>
          </a:p>
        </p:txBody>
      </p:sp>
      <p:pic>
        <p:nvPicPr>
          <p:cNvPr id="34" name="Picture 33"/>
          <p:cNvPicPr>
            <a:picLocks noChangeAspect="1"/>
          </p:cNvPicPr>
          <p:nvPr/>
        </p:nvPicPr>
        <p:blipFill>
          <a:blip r:embed="rId1"/>
          <a:stretch>
            <a:fillRect/>
          </a:stretch>
        </p:blipFill>
        <p:spPr>
          <a:xfrm>
            <a:off x="133985" y="-12700"/>
            <a:ext cx="2771775" cy="1428750"/>
          </a:xfrm>
          <a:prstGeom prst="rect">
            <a:avLst/>
          </a:prstGeom>
        </p:spPr>
      </p:pic>
      <p:grpSp>
        <p:nvGrpSpPr>
          <p:cNvPr id="35" name="组合 7"/>
          <p:cNvGrpSpPr/>
          <p:nvPr/>
        </p:nvGrpSpPr>
        <p:grpSpPr>
          <a:xfrm>
            <a:off x="1113790" y="1976755"/>
            <a:ext cx="2486025" cy="2910172"/>
            <a:chOff x="518989" y="2033518"/>
            <a:chExt cx="2894431" cy="3543640"/>
          </a:xfrm>
        </p:grpSpPr>
        <p:sp>
          <p:nvSpPr>
            <p:cNvPr id="36" name="椭圆 2"/>
            <p:cNvSpPr/>
            <p:nvPr/>
          </p:nvSpPr>
          <p:spPr>
            <a:xfrm>
              <a:off x="982542" y="2033518"/>
              <a:ext cx="2059741" cy="2073783"/>
            </a:xfrm>
            <a:prstGeom prst="ellipse">
              <a:avLst/>
            </a:prstGeom>
            <a:gradFill flip="none" rotWithShape="1">
              <a:gsLst>
                <a:gs pos="0">
                  <a:srgbClr val="A02A7D"/>
                </a:gs>
                <a:gs pos="41000">
                  <a:srgbClr val="553058"/>
                </a:gs>
                <a:gs pos="83000">
                  <a:srgbClr val="221B56"/>
                </a:gs>
                <a:gs pos="100000">
                  <a:srgbClr val="221B56"/>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pitchFamily="34" charset="0"/>
              </a:endParaRPr>
            </a:p>
          </p:txBody>
        </p:sp>
        <p:grpSp>
          <p:nvGrpSpPr>
            <p:cNvPr id="37" name="组合 3"/>
            <p:cNvGrpSpPr/>
            <p:nvPr/>
          </p:nvGrpSpPr>
          <p:grpSpPr>
            <a:xfrm>
              <a:off x="518989" y="4379436"/>
              <a:ext cx="2894431" cy="1197722"/>
              <a:chOff x="6140347" y="3037816"/>
              <a:chExt cx="2894431" cy="1197722"/>
            </a:xfrm>
          </p:grpSpPr>
          <p:sp>
            <p:nvSpPr>
              <p:cNvPr id="38" name="TextBox 15"/>
              <p:cNvSpPr txBox="1">
                <a:spLocks noChangeArrowheads="1"/>
              </p:cNvSpPr>
              <p:nvPr/>
            </p:nvSpPr>
            <p:spPr bwMode="auto">
              <a:xfrm>
                <a:off x="6225369" y="3037816"/>
                <a:ext cx="2633452" cy="373467"/>
              </a:xfrm>
              <a:prstGeom prst="rect">
                <a:avLst/>
              </a:prstGeom>
              <a:noFill/>
              <a:ln w="9525">
                <a:noFill/>
                <a:miter lim="800000"/>
              </a:ln>
            </p:spPr>
            <p:txBody>
              <a:bodyPr wrap="square">
                <a:spAutoFit/>
              </a:bodyPr>
              <a:p>
                <a:pPr algn="ctr" eaLnBrk="1" hangingPunct="1"/>
                <a:r>
                  <a:rPr lang="en-US" altLang="zh-CN" sz="1400" b="1" dirty="0" smtClean="0">
                    <a:latin typeface="Calibri" panose="020F0502020204030204" pitchFamily="34" charset="0"/>
                    <a:ea typeface="Calibri" panose="020F0502020204030204" pitchFamily="34" charset="0"/>
                  </a:rPr>
                  <a:t>Flink </a:t>
                </a:r>
                <a:r>
                  <a:rPr lang="en-US" altLang="zh-CN" sz="1400" b="1" dirty="0" smtClean="0">
                    <a:latin typeface="Calibri" panose="020F0502020204030204" pitchFamily="34" charset="0"/>
                    <a:ea typeface="Calibri" panose="020F0502020204030204" pitchFamily="34" charset="0"/>
                  </a:rPr>
                  <a:t>Runtime Architecture</a:t>
                </a:r>
                <a:endParaRPr lang="en-US" altLang="zh-CN" sz="1400" b="1" dirty="0" smtClean="0">
                  <a:latin typeface="Calibri" panose="020F0502020204030204" pitchFamily="34" charset="0"/>
                  <a:ea typeface="Calibri" panose="020F0502020204030204" pitchFamily="34" charset="0"/>
                </a:endParaRPr>
              </a:p>
            </p:txBody>
          </p:sp>
          <p:sp>
            <p:nvSpPr>
              <p:cNvPr id="39" name="Rectangle 16"/>
              <p:cNvSpPr>
                <a:spLocks noChangeArrowheads="1"/>
              </p:cNvSpPr>
              <p:nvPr/>
            </p:nvSpPr>
            <p:spPr bwMode="auto">
              <a:xfrm>
                <a:off x="6140347" y="3449944"/>
                <a:ext cx="2894431" cy="785594"/>
              </a:xfrm>
              <a:prstGeom prst="rect">
                <a:avLst/>
              </a:prstGeom>
              <a:noFill/>
              <a:ln w="9525">
                <a:noFill/>
                <a:miter lim="800000"/>
              </a:ln>
            </p:spPr>
            <p:txBody>
              <a:bodyPr wrap="square">
                <a:spAutoFit/>
              </a:bodyPr>
              <a:p>
                <a:pPr marL="285750" indent="-285750" algn="just" eaLnBrk="1" hangingPunct="1">
                  <a:buFont typeface="Arial" panose="020B0604020202020204" pitchFamily="34" charset="0"/>
                  <a:buChar char="•"/>
                </a:pPr>
                <a:r>
                  <a:rPr lang="en-US" altLang="zh-CN" sz="1200" dirty="0" smtClean="0">
                    <a:latin typeface="Calibri" panose="020F0502020204030204" pitchFamily="34" charset="0"/>
                    <a:ea typeface="Calibri" panose="020F0502020204030204" pitchFamily="34" charset="0"/>
                  </a:rPr>
                  <a:t>High Level Architecture</a:t>
                </a:r>
                <a:endParaRPr lang="en-US" altLang="zh-CN" sz="12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altLang="zh-CN" sz="1200" dirty="0" smtClean="0">
                    <a:latin typeface="Calibri" panose="020F0502020204030204" pitchFamily="34" charset="0"/>
                    <a:ea typeface="Calibri" panose="020F0502020204030204" pitchFamily="34" charset="0"/>
                    <a:sym typeface="+mn-ea"/>
                  </a:rPr>
                  <a:t>Inside </a:t>
                </a:r>
                <a:r>
                  <a:rPr lang="en-US" altLang="zh-CN" sz="1200" dirty="0" smtClean="0">
                    <a:latin typeface="Calibri" panose="020F0502020204030204" pitchFamily="34" charset="0"/>
                    <a:ea typeface="Calibri" panose="020F0502020204030204" pitchFamily="34" charset="0"/>
                  </a:rPr>
                  <a:t>Flink Components</a:t>
                </a:r>
                <a:endParaRPr lang="en-US" altLang="zh-CN" sz="12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endParaRPr lang="en-US" altLang="zh-CN" sz="1200" dirty="0" smtClean="0">
                  <a:latin typeface="Calibri" panose="020F0502020204030204" pitchFamily="34" charset="0"/>
                  <a:ea typeface="Calibri" panose="020F0502020204030204" pitchFamily="34" charset="0"/>
                </a:endParaRPr>
              </a:p>
            </p:txBody>
          </p:sp>
        </p:grpSp>
        <p:pic>
          <p:nvPicPr>
            <p:cNvPr id="40"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9618" y="2615492"/>
              <a:ext cx="910512" cy="910512"/>
            </a:xfrm>
            <a:prstGeom prst="rect">
              <a:avLst/>
            </a:prstGeom>
          </p:spPr>
        </p:pic>
      </p:grpSp>
      <p:grpSp>
        <p:nvGrpSpPr>
          <p:cNvPr id="41" name="组合 8"/>
          <p:cNvGrpSpPr/>
          <p:nvPr/>
        </p:nvGrpSpPr>
        <p:grpSpPr>
          <a:xfrm>
            <a:off x="3719830" y="1977390"/>
            <a:ext cx="2228850" cy="2999215"/>
            <a:chOff x="982641" y="2035065"/>
            <a:chExt cx="2429510" cy="3654417"/>
          </a:xfrm>
        </p:grpSpPr>
        <p:sp>
          <p:nvSpPr>
            <p:cNvPr id="42" name="椭圆 9"/>
            <p:cNvSpPr/>
            <p:nvPr/>
          </p:nvSpPr>
          <p:spPr>
            <a:xfrm>
              <a:off x="1132149" y="2035065"/>
              <a:ext cx="2074460" cy="2074460"/>
            </a:xfrm>
            <a:prstGeom prst="ellipse">
              <a:avLst/>
            </a:prstGeom>
            <a:gradFill flip="none" rotWithShape="1">
              <a:gsLst>
                <a:gs pos="0">
                  <a:srgbClr val="A02A7D"/>
                </a:gs>
                <a:gs pos="41000">
                  <a:srgbClr val="553058"/>
                </a:gs>
                <a:gs pos="83000">
                  <a:srgbClr val="221B56"/>
                </a:gs>
                <a:gs pos="100000">
                  <a:srgbClr val="221B56"/>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pitchFamily="34" charset="0"/>
              </a:endParaRPr>
            </a:p>
          </p:txBody>
        </p:sp>
        <p:grpSp>
          <p:nvGrpSpPr>
            <p:cNvPr id="43" name="组合 10"/>
            <p:cNvGrpSpPr/>
            <p:nvPr/>
          </p:nvGrpSpPr>
          <p:grpSpPr>
            <a:xfrm>
              <a:off x="982641" y="4380982"/>
              <a:ext cx="2429510" cy="1308500"/>
              <a:chOff x="6603999" y="3039362"/>
              <a:chExt cx="2429510" cy="1308500"/>
            </a:xfrm>
          </p:grpSpPr>
          <p:sp>
            <p:nvSpPr>
              <p:cNvPr id="44" name="TextBox 15"/>
              <p:cNvSpPr txBox="1">
                <a:spLocks noChangeArrowheads="1"/>
              </p:cNvSpPr>
              <p:nvPr/>
            </p:nvSpPr>
            <p:spPr bwMode="auto">
              <a:xfrm>
                <a:off x="6753445" y="3039362"/>
                <a:ext cx="2230120" cy="355138"/>
              </a:xfrm>
              <a:prstGeom prst="rect">
                <a:avLst/>
              </a:prstGeom>
              <a:noFill/>
              <a:ln w="9525">
                <a:noFill/>
                <a:miter lim="800000"/>
              </a:ln>
            </p:spPr>
            <p:txBody>
              <a:bodyPr wrap="square">
                <a:spAutoFit/>
              </a:bodyPr>
              <a:p>
                <a:pPr algn="ctr" eaLnBrk="1" hangingPunct="1"/>
                <a:r>
                  <a:rPr lang="en-US" altLang="zh-CN" sz="1300" b="1" dirty="0" smtClean="0">
                    <a:latin typeface="Calibri" panose="020F0502020204030204" pitchFamily="34" charset="0"/>
                    <a:ea typeface="Calibri" panose="020F0502020204030204" pitchFamily="34" charset="0"/>
                  </a:rPr>
                  <a:t>Parallelism and Task Slots</a:t>
                </a:r>
                <a:endParaRPr lang="en-US" altLang="zh-CN" sz="1300" b="1" dirty="0" smtClean="0">
                  <a:latin typeface="Calibri" panose="020F0502020204030204" pitchFamily="34" charset="0"/>
                  <a:ea typeface="Calibri" panose="020F0502020204030204" pitchFamily="34" charset="0"/>
                </a:endParaRPr>
              </a:p>
            </p:txBody>
          </p:sp>
          <p:sp>
            <p:nvSpPr>
              <p:cNvPr id="45" name="Rectangle 16"/>
              <p:cNvSpPr>
                <a:spLocks noChangeArrowheads="1"/>
              </p:cNvSpPr>
              <p:nvPr/>
            </p:nvSpPr>
            <p:spPr bwMode="auto">
              <a:xfrm>
                <a:off x="6603999" y="3449572"/>
                <a:ext cx="2429510" cy="898290"/>
              </a:xfrm>
              <a:prstGeom prst="rect">
                <a:avLst/>
              </a:prstGeom>
              <a:noFill/>
              <a:ln w="9525">
                <a:noFill/>
                <a:miter lim="800000"/>
              </a:ln>
            </p:spPr>
            <p:txBody>
              <a:bodyPr wrap="square">
                <a:spAutoFit/>
              </a:bodyPr>
              <a:p>
                <a:pPr marL="285750" indent="-285750" algn="just" eaLnBrk="1" hangingPunct="1">
                  <a:buFont typeface="Arial" panose="020B0604020202020204" pitchFamily="34" charset="0"/>
                  <a:buChar char="•"/>
                </a:pPr>
                <a:r>
                  <a:rPr lang="en-US" sz="1400" dirty="0" smtClean="0">
                    <a:latin typeface="Calibri" panose="020F0502020204030204" pitchFamily="34" charset="0"/>
                    <a:ea typeface="Calibri" panose="020F0502020204030204" pitchFamily="34" charset="0"/>
                  </a:rPr>
                  <a:t>How to configure</a:t>
                </a:r>
                <a:endParaRPr lang="en-US" sz="14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sz="1400" dirty="0" smtClean="0">
                    <a:latin typeface="Calibri" panose="020F0502020204030204" pitchFamily="34" charset="0"/>
                    <a:ea typeface="Calibri" panose="020F0502020204030204" pitchFamily="34" charset="0"/>
                  </a:rPr>
                  <a:t>Slots and tasks</a:t>
                </a:r>
                <a:endParaRPr lang="en-US" sz="14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sz="1400" dirty="0" smtClean="0">
                    <a:latin typeface="Calibri" panose="020F0502020204030204" pitchFamily="34" charset="0"/>
                    <a:ea typeface="Calibri" panose="020F0502020204030204" pitchFamily="34" charset="0"/>
                    <a:sym typeface="+mn-ea"/>
                  </a:rPr>
                  <a:t>Parallelism </a:t>
                </a:r>
                <a:endParaRPr lang="en-US" sz="1400" dirty="0" smtClean="0">
                  <a:latin typeface="Calibri" panose="020F0502020204030204" pitchFamily="34" charset="0"/>
                  <a:ea typeface="Calibri" panose="020F0502020204030204" pitchFamily="34" charset="0"/>
                </a:endParaRPr>
              </a:p>
            </p:txBody>
          </p:sp>
        </p:grpSp>
      </p:grpSp>
      <p:grpSp>
        <p:nvGrpSpPr>
          <p:cNvPr id="46" name="组合 14"/>
          <p:cNvGrpSpPr/>
          <p:nvPr/>
        </p:nvGrpSpPr>
        <p:grpSpPr>
          <a:xfrm>
            <a:off x="6012815" y="1974850"/>
            <a:ext cx="2400300" cy="2955821"/>
            <a:chOff x="902928" y="2033518"/>
            <a:chExt cx="2566295" cy="3599394"/>
          </a:xfrm>
        </p:grpSpPr>
        <p:sp>
          <p:nvSpPr>
            <p:cNvPr id="47" name="椭圆 15"/>
            <p:cNvSpPr/>
            <p:nvPr/>
          </p:nvSpPr>
          <p:spPr>
            <a:xfrm>
              <a:off x="1109702" y="2033518"/>
              <a:ext cx="2074460" cy="2074460"/>
            </a:xfrm>
            <a:prstGeom prst="ellipse">
              <a:avLst/>
            </a:prstGeom>
            <a:gradFill flip="none" rotWithShape="1">
              <a:gsLst>
                <a:gs pos="0">
                  <a:srgbClr val="A02A7D"/>
                </a:gs>
                <a:gs pos="41000">
                  <a:srgbClr val="553058"/>
                </a:gs>
                <a:gs pos="83000">
                  <a:srgbClr val="221B56"/>
                </a:gs>
                <a:gs pos="100000">
                  <a:srgbClr val="221B56"/>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pitchFamily="34" charset="0"/>
              </a:endParaRPr>
            </a:p>
          </p:txBody>
        </p:sp>
        <p:grpSp>
          <p:nvGrpSpPr>
            <p:cNvPr id="48" name="组合 16"/>
            <p:cNvGrpSpPr/>
            <p:nvPr/>
          </p:nvGrpSpPr>
          <p:grpSpPr>
            <a:xfrm>
              <a:off x="902928" y="4380982"/>
              <a:ext cx="2566295" cy="1251930"/>
              <a:chOff x="6524286" y="3039362"/>
              <a:chExt cx="2566295" cy="1251930"/>
            </a:xfrm>
          </p:grpSpPr>
          <p:sp>
            <p:nvSpPr>
              <p:cNvPr id="49" name="TextBox 15"/>
              <p:cNvSpPr txBox="1">
                <a:spLocks noChangeArrowheads="1"/>
              </p:cNvSpPr>
              <p:nvPr/>
            </p:nvSpPr>
            <p:spPr bwMode="auto">
              <a:xfrm>
                <a:off x="6524286" y="3039362"/>
                <a:ext cx="2566295" cy="354926"/>
              </a:xfrm>
              <a:prstGeom prst="rect">
                <a:avLst/>
              </a:prstGeom>
              <a:noFill/>
              <a:ln w="9525">
                <a:noFill/>
                <a:miter lim="800000"/>
              </a:ln>
            </p:spPr>
            <p:txBody>
              <a:bodyPr wrap="square">
                <a:spAutoFit/>
              </a:bodyPr>
              <a:p>
                <a:pPr algn="ctr" eaLnBrk="1" hangingPunct="1"/>
                <a:r>
                  <a:rPr lang="en-US" altLang="zh-CN" sz="1300" b="1" dirty="0" smtClean="0">
                    <a:latin typeface="Calibri" panose="020F0502020204030204" pitchFamily="34" charset="0"/>
                    <a:ea typeface="Calibri" panose="020F0502020204030204" pitchFamily="34" charset="0"/>
                  </a:rPr>
                  <a:t>Operator Chain</a:t>
                </a:r>
                <a:endParaRPr lang="en-US" altLang="zh-CN" sz="1300" b="1" dirty="0" smtClean="0">
                  <a:latin typeface="Calibri" panose="020F0502020204030204" pitchFamily="34" charset="0"/>
                  <a:ea typeface="Calibri" panose="020F0502020204030204" pitchFamily="34" charset="0"/>
                </a:endParaRPr>
              </a:p>
            </p:txBody>
          </p:sp>
          <p:sp>
            <p:nvSpPr>
              <p:cNvPr id="50" name="Rectangle 16"/>
              <p:cNvSpPr>
                <a:spLocks noChangeArrowheads="1"/>
              </p:cNvSpPr>
              <p:nvPr/>
            </p:nvSpPr>
            <p:spPr bwMode="auto">
              <a:xfrm>
                <a:off x="6530396" y="3449213"/>
                <a:ext cx="2502477" cy="842079"/>
              </a:xfrm>
              <a:prstGeom prst="rect">
                <a:avLst/>
              </a:prstGeom>
              <a:noFill/>
              <a:ln w="9525">
                <a:noFill/>
                <a:miter lim="800000"/>
              </a:ln>
            </p:spPr>
            <p:txBody>
              <a:bodyPr wrap="square">
                <a:spAutoFit/>
              </a:bodyPr>
              <a:p>
                <a:pPr marL="285750" indent="-285750" algn="just" eaLnBrk="1" hangingPunct="1">
                  <a:buClrTx/>
                  <a:buSzTx/>
                  <a:buFont typeface="Arial" panose="020B0604020202020204" pitchFamily="34" charset="0"/>
                  <a:buChar char="•"/>
                </a:pPr>
                <a:r>
                  <a:rPr lang="en-US" sz="1300" dirty="0" smtClean="0">
                    <a:latin typeface="Calibri" panose="020F0502020204030204" pitchFamily="34" charset="0"/>
                    <a:ea typeface="Calibri" panose="020F0502020204030204" pitchFamily="34" charset="0"/>
                  </a:rPr>
                  <a:t>What is Operator Chain</a:t>
                </a:r>
                <a:endParaRPr lang="en-US" sz="1300" dirty="0" smtClean="0">
                  <a:latin typeface="Calibri" panose="020F0502020204030204" pitchFamily="34" charset="0"/>
                  <a:ea typeface="Calibri" panose="020F0502020204030204" pitchFamily="34" charset="0"/>
                </a:endParaRPr>
              </a:p>
              <a:p>
                <a:pPr marL="285750" indent="-285750" algn="just" eaLnBrk="1" hangingPunct="1">
                  <a:buClrTx/>
                  <a:buSzTx/>
                  <a:buFont typeface="Arial" panose="020B0604020202020204" pitchFamily="34" charset="0"/>
                  <a:buChar char="•"/>
                </a:pPr>
                <a:r>
                  <a:rPr lang="en-US" sz="1300" dirty="0" smtClean="0">
                    <a:latin typeface="Calibri" panose="020F0502020204030204" pitchFamily="34" charset="0"/>
                    <a:ea typeface="Calibri" panose="020F0502020204030204" pitchFamily="34" charset="0"/>
                  </a:rPr>
                  <a:t>Operator Chain API</a:t>
                </a:r>
                <a:endParaRPr lang="en-US" sz="1300" dirty="0" smtClean="0">
                  <a:latin typeface="Calibri" panose="020F0502020204030204" pitchFamily="34" charset="0"/>
                  <a:ea typeface="Calibri" panose="020F0502020204030204" pitchFamily="34" charset="0"/>
                </a:endParaRPr>
              </a:p>
              <a:p>
                <a:pPr marL="285750" indent="-285750" algn="just" eaLnBrk="1" hangingPunct="1">
                  <a:buClrTx/>
                  <a:buSzTx/>
                  <a:buFont typeface="Arial" panose="020B0604020202020204" pitchFamily="34" charset="0"/>
                  <a:buChar char="•"/>
                </a:pPr>
                <a:r>
                  <a:rPr lang="en-US" sz="1300" dirty="0" smtClean="0">
                    <a:latin typeface="Calibri" panose="020F0502020204030204" pitchFamily="34" charset="0"/>
                    <a:ea typeface="Calibri" panose="020F0502020204030204" pitchFamily="34" charset="0"/>
                  </a:rPr>
                  <a:t>SharedGroup</a:t>
                </a:r>
                <a:endParaRPr lang="en-US" sz="1300" dirty="0" smtClean="0">
                  <a:latin typeface="Calibri" panose="020F0502020204030204" pitchFamily="34" charset="0"/>
                  <a:ea typeface="Calibri" panose="020F0502020204030204" pitchFamily="34" charset="0"/>
                </a:endParaRPr>
              </a:p>
            </p:txBody>
          </p:sp>
        </p:grpSp>
      </p:grpSp>
      <p:grpSp>
        <p:nvGrpSpPr>
          <p:cNvPr id="51" name="组合 20"/>
          <p:cNvGrpSpPr/>
          <p:nvPr/>
        </p:nvGrpSpPr>
        <p:grpSpPr>
          <a:xfrm>
            <a:off x="8412480" y="2006600"/>
            <a:ext cx="2372360" cy="2908450"/>
            <a:chOff x="765498" y="2033518"/>
            <a:chExt cx="2894519" cy="3543540"/>
          </a:xfrm>
        </p:grpSpPr>
        <p:sp>
          <p:nvSpPr>
            <p:cNvPr id="52" name="椭圆 21"/>
            <p:cNvSpPr/>
            <p:nvPr/>
          </p:nvSpPr>
          <p:spPr>
            <a:xfrm>
              <a:off x="1185420" y="2033518"/>
              <a:ext cx="2201105" cy="2074179"/>
            </a:xfrm>
            <a:prstGeom prst="ellipse">
              <a:avLst/>
            </a:prstGeom>
            <a:gradFill flip="none" rotWithShape="1">
              <a:gsLst>
                <a:gs pos="0">
                  <a:srgbClr val="A02A7D"/>
                </a:gs>
                <a:gs pos="41000">
                  <a:srgbClr val="553058"/>
                </a:gs>
                <a:gs pos="83000">
                  <a:srgbClr val="221B56"/>
                </a:gs>
                <a:gs pos="100000">
                  <a:srgbClr val="221B56"/>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pitchFamily="34" charset="0"/>
              </a:endParaRPr>
            </a:p>
          </p:txBody>
        </p:sp>
        <p:grpSp>
          <p:nvGrpSpPr>
            <p:cNvPr id="53" name="组合 22"/>
            <p:cNvGrpSpPr/>
            <p:nvPr/>
          </p:nvGrpSpPr>
          <p:grpSpPr>
            <a:xfrm>
              <a:off x="765498" y="4343846"/>
              <a:ext cx="2894519" cy="1233212"/>
              <a:chOff x="6386856" y="3002226"/>
              <a:chExt cx="2894519" cy="1233212"/>
            </a:xfrm>
          </p:grpSpPr>
          <p:sp>
            <p:nvSpPr>
              <p:cNvPr id="54" name="TextBox 15"/>
              <p:cNvSpPr txBox="1">
                <a:spLocks noChangeArrowheads="1"/>
              </p:cNvSpPr>
              <p:nvPr/>
            </p:nvSpPr>
            <p:spPr bwMode="auto">
              <a:xfrm>
                <a:off x="6521665" y="3002226"/>
                <a:ext cx="2759710" cy="355109"/>
              </a:xfrm>
              <a:prstGeom prst="rect">
                <a:avLst/>
              </a:prstGeom>
              <a:noFill/>
              <a:ln w="9525">
                <a:noFill/>
                <a:miter lim="800000"/>
              </a:ln>
            </p:spPr>
            <p:txBody>
              <a:bodyPr wrap="square">
                <a:spAutoFit/>
              </a:bodyPr>
              <a:p>
                <a:pPr algn="ctr" eaLnBrk="1" hangingPunct="1"/>
                <a:r>
                  <a:rPr lang="en-US" altLang="zh-CN" sz="1300" b="1" dirty="0" smtClean="0">
                    <a:latin typeface="Calibri" panose="020F0502020204030204" pitchFamily="34" charset="0"/>
                    <a:ea typeface="Calibri" panose="020F0502020204030204" pitchFamily="34" charset="0"/>
                  </a:rPr>
                  <a:t>Inside Flink Job workflow</a:t>
                </a:r>
                <a:endParaRPr lang="en-US" altLang="zh-CN" sz="1300" b="1" dirty="0" smtClean="0">
                  <a:latin typeface="Calibri" panose="020F0502020204030204" pitchFamily="34" charset="0"/>
                  <a:ea typeface="Calibri" panose="020F0502020204030204" pitchFamily="34" charset="0"/>
                </a:endParaRPr>
              </a:p>
            </p:txBody>
          </p:sp>
          <p:sp>
            <p:nvSpPr>
              <p:cNvPr id="55" name="Rectangle 16"/>
              <p:cNvSpPr>
                <a:spLocks noChangeArrowheads="1"/>
              </p:cNvSpPr>
              <p:nvPr/>
            </p:nvSpPr>
            <p:spPr bwMode="auto">
              <a:xfrm>
                <a:off x="6386856" y="3449401"/>
                <a:ext cx="2827114" cy="786037"/>
              </a:xfrm>
              <a:prstGeom prst="rect">
                <a:avLst/>
              </a:prstGeom>
              <a:noFill/>
              <a:ln w="9525">
                <a:noFill/>
                <a:miter lim="800000"/>
              </a:ln>
            </p:spPr>
            <p:txBody>
              <a:bodyPr wrap="square">
                <a:spAutoFit/>
              </a:bodyPr>
              <a:p>
                <a:pPr marL="285750" indent="-285750" algn="just" eaLnBrk="1" hangingPunct="1">
                  <a:buFont typeface="Arial" panose="020B0604020202020204" pitchFamily="34" charset="0"/>
                  <a:buChar char="•"/>
                </a:pPr>
                <a:r>
                  <a:rPr lang="en-US" sz="1200">
                    <a:sym typeface="+mn-ea"/>
                  </a:rPr>
                  <a:t>Flink Job workflow</a:t>
                </a:r>
                <a:endParaRPr lang="en-US" sz="1200">
                  <a:sym typeface="+mn-ea"/>
                </a:endParaRPr>
              </a:p>
              <a:p>
                <a:pPr marL="285750" indent="-285750" algn="just" eaLnBrk="1" hangingPunct="1">
                  <a:buFont typeface="Arial" panose="020B0604020202020204" pitchFamily="34" charset="0"/>
                  <a:buChar char="•"/>
                </a:pPr>
                <a:r>
                  <a:rPr lang="en-US" sz="1200">
                    <a:sym typeface="+mn-ea"/>
                  </a:rPr>
                  <a:t>Flink Job Graphs</a:t>
                </a:r>
                <a:endParaRPr lang="en-US" sz="1200">
                  <a:sym typeface="+mn-ea"/>
                </a:endParaRPr>
              </a:p>
              <a:p>
                <a:pPr marL="285750" indent="-285750" algn="just" eaLnBrk="1" hangingPunct="1">
                  <a:buFont typeface="Arial" panose="020B0604020202020204" pitchFamily="34" charset="0"/>
                  <a:buChar char="•"/>
                </a:pPr>
                <a:r>
                  <a:rPr lang="en-US" sz="1200">
                    <a:sym typeface="+mn-ea"/>
                  </a:rPr>
                  <a:t>Flink Job Graphs converations</a:t>
                </a:r>
                <a:endParaRPr lang="en-US" sz="1200">
                  <a:sym typeface="+mn-ea"/>
                </a:endParaRPr>
              </a:p>
            </p:txBody>
          </p:sp>
        </p:grpSp>
      </p:grpSp>
      <p:pic>
        <p:nvPicPr>
          <p:cNvPr id="56" name="图片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3255" y="2541270"/>
            <a:ext cx="723265" cy="633095"/>
          </a:xfrm>
          <a:prstGeom prst="rect">
            <a:avLst/>
          </a:prstGeom>
        </p:spPr>
      </p:pic>
      <p:pic>
        <p:nvPicPr>
          <p:cNvPr id="57" name="图片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2895" y="2351405"/>
            <a:ext cx="1108710" cy="850265"/>
          </a:xfrm>
          <a:prstGeom prst="rect">
            <a:avLst/>
          </a:prstGeom>
        </p:spPr>
      </p:pic>
      <p:pic>
        <p:nvPicPr>
          <p:cNvPr id="58" name="图片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17355" y="2559050"/>
            <a:ext cx="682625" cy="5975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
                                        </p:tgtEl>
                                        <p:attrNameLst>
                                          <p:attrName>style.visibility</p:attrName>
                                        </p:attrNameLst>
                                      </p:cBhvr>
                                      <p:to>
                                        <p:strVal val="visible"/>
                                      </p:to>
                                    </p:set>
                                    <p:anim calcmode="lin" valueType="num">
                                      <p:cBhvr additive="base">
                                        <p:cTn id="13" dur="500" fill="hold"/>
                                        <p:tgtEl>
                                          <p:spTgt spid="41"/>
                                        </p:tgtEl>
                                        <p:attrNameLst>
                                          <p:attrName>ppt_x</p:attrName>
                                        </p:attrNameLst>
                                      </p:cBhvr>
                                      <p:tavLst>
                                        <p:tav tm="0">
                                          <p:val>
                                            <p:strVal val="#ppt_x"/>
                                          </p:val>
                                        </p:tav>
                                        <p:tav tm="100000">
                                          <p:val>
                                            <p:strVal val="#ppt_x"/>
                                          </p:val>
                                        </p:tav>
                                      </p:tavLst>
                                    </p:anim>
                                    <p:anim calcmode="lin" valueType="num">
                                      <p:cBhvr additive="base">
                                        <p:cTn id="14" dur="500" fill="hold"/>
                                        <p:tgtEl>
                                          <p:spTgt spid="4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6"/>
                                        </p:tgtEl>
                                        <p:attrNameLst>
                                          <p:attrName>style.visibility</p:attrName>
                                        </p:attrNameLst>
                                      </p:cBhvr>
                                      <p:to>
                                        <p:strVal val="visible"/>
                                      </p:to>
                                    </p:set>
                                    <p:anim calcmode="lin" valueType="num">
                                      <p:cBhvr additive="base">
                                        <p:cTn id="17" dur="500" fill="hold"/>
                                        <p:tgtEl>
                                          <p:spTgt spid="56"/>
                                        </p:tgtEl>
                                        <p:attrNameLst>
                                          <p:attrName>ppt_x</p:attrName>
                                        </p:attrNameLst>
                                      </p:cBhvr>
                                      <p:tavLst>
                                        <p:tav tm="0">
                                          <p:val>
                                            <p:strVal val="#ppt_x"/>
                                          </p:val>
                                        </p:tav>
                                        <p:tav tm="100000">
                                          <p:val>
                                            <p:strVal val="#ppt_x"/>
                                          </p:val>
                                        </p:tav>
                                      </p:tavLst>
                                    </p:anim>
                                    <p:anim calcmode="lin" valueType="num">
                                      <p:cBhvr additive="base">
                                        <p:cTn id="1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500" fill="hold"/>
                                        <p:tgtEl>
                                          <p:spTgt spid="46"/>
                                        </p:tgtEl>
                                        <p:attrNameLst>
                                          <p:attrName>ppt_x</p:attrName>
                                        </p:attrNameLst>
                                      </p:cBhvr>
                                      <p:tavLst>
                                        <p:tav tm="0">
                                          <p:val>
                                            <p:strVal val="#ppt_x"/>
                                          </p:val>
                                        </p:tav>
                                        <p:tav tm="100000">
                                          <p:val>
                                            <p:strVal val="#ppt_x"/>
                                          </p:val>
                                        </p:tav>
                                      </p:tavLst>
                                    </p:anim>
                                    <p:anim calcmode="lin" valueType="num">
                                      <p:cBhvr additive="base">
                                        <p:cTn id="24" dur="500" fill="hold"/>
                                        <p:tgtEl>
                                          <p:spTgt spid="4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anim calcmode="lin" valueType="num">
                                      <p:cBhvr additive="base">
                                        <p:cTn id="27" dur="500" fill="hold"/>
                                        <p:tgtEl>
                                          <p:spTgt spid="57"/>
                                        </p:tgtEl>
                                        <p:attrNameLst>
                                          <p:attrName>ppt_x</p:attrName>
                                        </p:attrNameLst>
                                      </p:cBhvr>
                                      <p:tavLst>
                                        <p:tav tm="0">
                                          <p:val>
                                            <p:strVal val="#ppt_x"/>
                                          </p:val>
                                        </p:tav>
                                        <p:tav tm="100000">
                                          <p:val>
                                            <p:strVal val="#ppt_x"/>
                                          </p:val>
                                        </p:tav>
                                      </p:tavLst>
                                    </p:anim>
                                    <p:anim calcmode="lin" valueType="num">
                                      <p:cBhvr additive="base">
                                        <p:cTn id="2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51"/>
                                        </p:tgtEl>
                                        <p:attrNameLst>
                                          <p:attrName>style.visibility</p:attrName>
                                        </p:attrNameLst>
                                      </p:cBhvr>
                                      <p:to>
                                        <p:strVal val="visible"/>
                                      </p:to>
                                    </p:set>
                                    <p:anim calcmode="lin" valueType="num">
                                      <p:cBhvr additive="base">
                                        <p:cTn id="33" dur="500" fill="hold"/>
                                        <p:tgtEl>
                                          <p:spTgt spid="51"/>
                                        </p:tgtEl>
                                        <p:attrNameLst>
                                          <p:attrName>ppt_x</p:attrName>
                                        </p:attrNameLst>
                                      </p:cBhvr>
                                      <p:tavLst>
                                        <p:tav tm="0">
                                          <p:val>
                                            <p:strVal val="#ppt_x"/>
                                          </p:val>
                                        </p:tav>
                                        <p:tav tm="100000">
                                          <p:val>
                                            <p:strVal val="#ppt_x"/>
                                          </p:val>
                                        </p:tav>
                                      </p:tavLst>
                                    </p:anim>
                                    <p:anim calcmode="lin" valueType="num">
                                      <p:cBhvr additive="base">
                                        <p:cTn id="34" dur="500" fill="hold"/>
                                        <p:tgtEl>
                                          <p:spTgt spid="51"/>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58"/>
                                        </p:tgtEl>
                                        <p:attrNameLst>
                                          <p:attrName>style.visibility</p:attrName>
                                        </p:attrNameLst>
                                      </p:cBhvr>
                                      <p:to>
                                        <p:strVal val="visible"/>
                                      </p:to>
                                    </p:set>
                                    <p:anim calcmode="lin" valueType="num">
                                      <p:cBhvr additive="base">
                                        <p:cTn id="37" dur="500" fill="hold"/>
                                        <p:tgtEl>
                                          <p:spTgt spid="58"/>
                                        </p:tgtEl>
                                        <p:attrNameLst>
                                          <p:attrName>ppt_x</p:attrName>
                                        </p:attrNameLst>
                                      </p:cBhvr>
                                      <p:tavLst>
                                        <p:tav tm="0">
                                          <p:val>
                                            <p:strVal val="#ppt_x"/>
                                          </p:val>
                                        </p:tav>
                                        <p:tav tm="100000">
                                          <p:val>
                                            <p:strVal val="#ppt_x"/>
                                          </p:val>
                                        </p:tav>
                                      </p:tavLst>
                                    </p:anim>
                                    <p:anim calcmode="lin" valueType="num">
                                      <p:cBhvr additive="base">
                                        <p:cTn id="38"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a:bodyPr>
          <a:p>
            <a:pPr algn="l">
              <a:buClrTx/>
              <a:buSzTx/>
              <a:buFontTx/>
            </a:pPr>
            <a:r>
              <a:rPr lang="en-US" sz="4000">
                <a:sym typeface="+mn-ea"/>
              </a:rPr>
              <a:t>Flink Runtime Architecture</a:t>
            </a:r>
            <a:endParaRPr lang="en-US" sz="4000">
              <a:sym typeface="+mn-ea"/>
            </a:endParaRPr>
          </a:p>
        </p:txBody>
      </p:sp>
      <p:sp>
        <p:nvSpPr>
          <p:cNvPr id="10" name="Content Placeholder 8"/>
          <p:cNvSpPr>
            <a:spLocks noGrp="1"/>
          </p:cNvSpPr>
          <p:nvPr/>
        </p:nvSpPr>
        <p:spPr>
          <a:xfrm>
            <a:off x="7808595" y="1628775"/>
            <a:ext cx="3477895" cy="4759325"/>
          </a:xfrm>
          <a:prstGeom prst="rect">
            <a:avLst/>
          </a:prstGeom>
          <a:noFill/>
          <a:ln w="9525">
            <a:noFill/>
          </a:ln>
        </p:spPr>
        <p:txBody>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charset="0"/>
              <a:buChar char="q"/>
            </a:pPr>
            <a:r>
              <a:rPr lang="en-US" sz="1300">
                <a:effectLst/>
                <a:sym typeface="+mn-ea"/>
              </a:rPr>
              <a:t>Apache Flink is a distributed stream processing system that works on Master - Slaves fashion. The Master serves a Manager node whereas Slaves servers as worker nodes. The master receives the request from the client and assigns it to slave nodes for further processing. The Slave Nodes work on those assigned tasks and update to the Master node.</a:t>
            </a:r>
            <a:endParaRPr lang="en-US" sz="1300">
              <a:effectLst/>
              <a:sym typeface="+mn-ea"/>
            </a:endParaRPr>
          </a:p>
          <a:p>
            <a:pPr>
              <a:buFont typeface="Wingdings" panose="05000000000000000000" charset="0"/>
              <a:buChar char="q"/>
            </a:pPr>
            <a:r>
              <a:rPr lang="en-US" sz="1300">
                <a:effectLst/>
                <a:sym typeface="+mn-ea"/>
              </a:rPr>
              <a:t>The Flink runtime consists of two types of processes: a JobManager and one or more TaskManagers.</a:t>
            </a:r>
            <a:endParaRPr lang="en-US" sz="1300">
              <a:effectLst/>
              <a:sym typeface="+mn-ea"/>
            </a:endParaRPr>
          </a:p>
          <a:p>
            <a:pPr>
              <a:buFont typeface="Wingdings" panose="05000000000000000000" charset="0"/>
              <a:buChar char="q"/>
            </a:pPr>
            <a:r>
              <a:rPr lang="en-US" sz="1300">
                <a:effectLst/>
                <a:sym typeface="+mn-ea"/>
              </a:rPr>
              <a:t>The Job Manager daemons run on the Master node of the cluster and work as a coordinator in the Flink system. It receives the program code from the client system and assigns that task to slave nodes for further processing.</a:t>
            </a:r>
            <a:endParaRPr lang="en-US" sz="1300">
              <a:effectLst/>
              <a:sym typeface="+mn-ea"/>
            </a:endParaRPr>
          </a:p>
          <a:p>
            <a:pPr algn="l">
              <a:buClrTx/>
              <a:buSzTx/>
              <a:buFont typeface="Wingdings" panose="05000000000000000000" charset="0"/>
              <a:buChar char="q"/>
            </a:pPr>
            <a:r>
              <a:rPr lang="en-US" sz="1300">
                <a:effectLst/>
                <a:sym typeface="+mn-ea"/>
              </a:rPr>
              <a:t>The Task Manager demons run on the Slave nodes of the cluster and perform the actual operation in the Flink system. It receives the command from the Job Manager and performs the required action.</a:t>
            </a:r>
            <a:endParaRPr lang="en-US" sz="1300">
              <a:effectLst/>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pic>
        <p:nvPicPr>
          <p:cNvPr id="2" name="Content Placeholder 1"/>
          <p:cNvPicPr>
            <a:picLocks noChangeAspect="1"/>
          </p:cNvPicPr>
          <p:nvPr>
            <p:ph idx="1"/>
          </p:nvPr>
        </p:nvPicPr>
        <p:blipFill>
          <a:blip r:embed="rId2"/>
          <a:stretch>
            <a:fillRect/>
          </a:stretch>
        </p:blipFill>
        <p:spPr>
          <a:xfrm>
            <a:off x="951230" y="1628775"/>
            <a:ext cx="6366510" cy="43516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a:bodyPr>
          <a:p>
            <a:pPr algn="l">
              <a:buClrTx/>
              <a:buSzTx/>
              <a:buFontTx/>
            </a:pPr>
            <a:r>
              <a:rPr lang="en-US" sz="4000">
                <a:sym typeface="+mn-ea"/>
              </a:rPr>
              <a:t>Flink </a:t>
            </a:r>
            <a:r>
              <a:rPr lang="en-US" sz="4000">
                <a:sym typeface="+mn-ea"/>
              </a:rPr>
              <a:t>Architecture </a:t>
            </a:r>
            <a:r>
              <a:rPr lang="en-US" sz="4000">
                <a:sym typeface="+mn-ea"/>
              </a:rPr>
              <a:t>Components</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6" name="Text Box 5"/>
          <p:cNvSpPr txBox="1"/>
          <p:nvPr/>
        </p:nvSpPr>
        <p:spPr>
          <a:xfrm>
            <a:off x="693420" y="4296410"/>
            <a:ext cx="2486025" cy="2339340"/>
          </a:xfrm>
          <a:prstGeom prst="rect">
            <a:avLst/>
          </a:prstGeom>
          <a:solidFill>
            <a:schemeClr val="accent1">
              <a:lumMod val="40000"/>
              <a:lumOff val="60000"/>
            </a:schemeClr>
          </a:solidFill>
          <a:ln>
            <a:solidFill>
              <a:schemeClr val="tx1"/>
            </a:solidFill>
            <a:prstDash val="sysDot"/>
          </a:ln>
        </p:spPr>
        <p:txBody>
          <a:bodyPr wrap="square" rtlCol="0">
            <a:noAutofit/>
          </a:bodyPr>
          <a:p>
            <a:r>
              <a:rPr lang="en-US" sz="1200" u="sng">
                <a:effectLst>
                  <a:outerShdw blurRad="38100" dist="38100" dir="2700000" algn="tl">
                    <a:srgbClr val="000000">
                      <a:alpha val="43137"/>
                    </a:srgbClr>
                  </a:outerShdw>
                </a:effectLst>
              </a:rPr>
              <a:t>Flink Client</a:t>
            </a:r>
            <a:endParaRPr lang="en-US" sz="1200" u="sng">
              <a:effectLst>
                <a:outerShdw blurRad="38100" dist="38100" dir="2700000" algn="tl">
                  <a:srgbClr val="000000">
                    <a:alpha val="43137"/>
                  </a:srgbClr>
                </a:outerShdw>
              </a:effectLst>
            </a:endParaRPr>
          </a:p>
          <a:p>
            <a:pPr marL="171450" indent="-171450">
              <a:buFont typeface="Arial" panose="020B0604020202020204" pitchFamily="34" charset="0"/>
              <a:buChar char="•"/>
            </a:pPr>
            <a:r>
              <a:rPr lang="en-US" sz="1200"/>
              <a:t>The Client is not part of the runtime and program execution, but is used to prepare and send a dataflow to the JobManager.</a:t>
            </a:r>
            <a:endParaRPr lang="en-US" sz="1200"/>
          </a:p>
          <a:p>
            <a:pPr marL="171450" indent="-171450">
              <a:buFont typeface="Arial" panose="020B0604020202020204" pitchFamily="34" charset="0"/>
              <a:buChar char="•"/>
            </a:pPr>
            <a:r>
              <a:rPr lang="en-US" sz="1200"/>
              <a:t>After that, the client can disconnect (detached mode), or stay connected to receive progress reports (attached mode). </a:t>
            </a:r>
            <a:endParaRPr lang="en-US" sz="1200"/>
          </a:p>
        </p:txBody>
      </p:sp>
      <p:pic>
        <p:nvPicPr>
          <p:cNvPr id="108" name="Content Placeholder 107"/>
          <p:cNvPicPr>
            <a:picLocks noChangeAspect="1"/>
          </p:cNvPicPr>
          <p:nvPr>
            <p:ph idx="1"/>
          </p:nvPr>
        </p:nvPicPr>
        <p:blipFill>
          <a:blip r:embed="rId2"/>
          <a:stretch>
            <a:fillRect/>
          </a:stretch>
        </p:blipFill>
        <p:spPr>
          <a:xfrm>
            <a:off x="693420" y="1607185"/>
            <a:ext cx="2429510" cy="2429510"/>
          </a:xfrm>
          <a:prstGeom prst="rect">
            <a:avLst/>
          </a:prstGeom>
          <a:noFill/>
          <a:ln w="9525">
            <a:noFill/>
          </a:ln>
        </p:spPr>
      </p:pic>
      <p:pic>
        <p:nvPicPr>
          <p:cNvPr id="8" name="Picture 7"/>
          <p:cNvPicPr>
            <a:picLocks noChangeAspect="1"/>
          </p:cNvPicPr>
          <p:nvPr/>
        </p:nvPicPr>
        <p:blipFill>
          <a:blip r:embed="rId3"/>
          <a:stretch>
            <a:fillRect/>
          </a:stretch>
        </p:blipFill>
        <p:spPr>
          <a:xfrm>
            <a:off x="3375660" y="1476375"/>
            <a:ext cx="4374515" cy="2636520"/>
          </a:xfrm>
          <a:prstGeom prst="rect">
            <a:avLst/>
          </a:prstGeom>
        </p:spPr>
      </p:pic>
      <p:pic>
        <p:nvPicPr>
          <p:cNvPr id="9" name="Picture 8"/>
          <p:cNvPicPr>
            <a:picLocks noChangeAspect="1"/>
          </p:cNvPicPr>
          <p:nvPr/>
        </p:nvPicPr>
        <p:blipFill>
          <a:blip r:embed="rId4"/>
          <a:stretch>
            <a:fillRect/>
          </a:stretch>
        </p:blipFill>
        <p:spPr>
          <a:xfrm>
            <a:off x="7820660" y="1561465"/>
            <a:ext cx="4184015" cy="2612390"/>
          </a:xfrm>
          <a:prstGeom prst="rect">
            <a:avLst/>
          </a:prstGeom>
        </p:spPr>
      </p:pic>
      <p:sp>
        <p:nvSpPr>
          <p:cNvPr id="11" name="Text Box 10"/>
          <p:cNvSpPr txBox="1"/>
          <p:nvPr/>
        </p:nvSpPr>
        <p:spPr>
          <a:xfrm>
            <a:off x="3249930" y="4296410"/>
            <a:ext cx="4500245" cy="2339340"/>
          </a:xfrm>
          <a:prstGeom prst="rect">
            <a:avLst/>
          </a:prstGeom>
          <a:solidFill>
            <a:schemeClr val="accent1">
              <a:lumMod val="40000"/>
              <a:lumOff val="60000"/>
            </a:schemeClr>
          </a:solidFill>
          <a:ln>
            <a:solidFill>
              <a:schemeClr val="tx1"/>
            </a:solidFill>
            <a:prstDash val="sysDot"/>
          </a:ln>
        </p:spPr>
        <p:txBody>
          <a:bodyPr wrap="square" rtlCol="0">
            <a:noAutofit/>
          </a:bodyPr>
          <a:p>
            <a:r>
              <a:rPr lang="en-US" sz="1200" u="sng">
                <a:effectLst>
                  <a:outerShdw blurRad="38100" dist="38100" dir="2700000" algn="tl">
                    <a:srgbClr val="000000">
                      <a:alpha val="43137"/>
                    </a:srgbClr>
                  </a:outerShdw>
                </a:effectLst>
              </a:rPr>
              <a:t>Job Manager</a:t>
            </a:r>
            <a:endParaRPr lang="en-US" sz="1200" u="sng">
              <a:effectLst>
                <a:outerShdw blurRad="38100" dist="38100" dir="2700000" algn="tl">
                  <a:srgbClr val="000000">
                    <a:alpha val="43137"/>
                  </a:srgbClr>
                </a:outerShdw>
              </a:effectLst>
            </a:endParaRPr>
          </a:p>
          <a:p>
            <a:pPr marL="171450" indent="-171450">
              <a:buFont typeface="Arial" panose="020B0604020202020204" pitchFamily="34" charset="0"/>
              <a:buChar char="•"/>
            </a:pPr>
            <a:r>
              <a:rPr lang="en-US" sz="1200"/>
              <a:t>ResourceManager:The ResourceManager is responsible for resource de-/allocation and provisioning in a Flink cluster — it manages task slots, which are the unit of resource scheduling in a Flink cluster</a:t>
            </a:r>
            <a:endParaRPr lang="en-US" sz="1200"/>
          </a:p>
          <a:p>
            <a:pPr marL="171450" indent="-171450">
              <a:buFont typeface="Arial" panose="020B0604020202020204" pitchFamily="34" charset="0"/>
              <a:buChar char="•"/>
            </a:pPr>
            <a:r>
              <a:rPr lang="en-US" sz="1200"/>
              <a:t>Dispatcher: The Dispatcher provides a REST interface to submit Flink applications for execution and starts a new JobMaster for each submitted job. It also runs the Flink WebUI to provide information about job executions.</a:t>
            </a:r>
            <a:endParaRPr lang="en-US" sz="1200"/>
          </a:p>
          <a:p>
            <a:pPr marL="171450" indent="-171450">
              <a:buFont typeface="Arial" panose="020B0604020202020204" pitchFamily="34" charset="0"/>
              <a:buChar char="•"/>
            </a:pPr>
            <a:r>
              <a:rPr lang="en-US" sz="1200">
                <a:sym typeface="+mn-ea"/>
              </a:rPr>
              <a:t>JobMaster : </a:t>
            </a:r>
            <a:r>
              <a:rPr lang="en-US" sz="1200"/>
              <a:t>A JobMaster is responsible for managing the execution of a single JobGraph. Multiple jobs can run simultaneously in a Flink cluster, each having its own JobMaster.</a:t>
            </a:r>
            <a:endParaRPr lang="en-US" sz="1200"/>
          </a:p>
        </p:txBody>
      </p:sp>
      <p:sp>
        <p:nvSpPr>
          <p:cNvPr id="12" name="Text Box 11"/>
          <p:cNvSpPr txBox="1"/>
          <p:nvPr/>
        </p:nvSpPr>
        <p:spPr>
          <a:xfrm>
            <a:off x="7820660" y="4306570"/>
            <a:ext cx="4061460" cy="2332355"/>
          </a:xfrm>
          <a:prstGeom prst="rect">
            <a:avLst/>
          </a:prstGeom>
          <a:solidFill>
            <a:schemeClr val="accent1">
              <a:lumMod val="40000"/>
              <a:lumOff val="60000"/>
            </a:schemeClr>
          </a:solidFill>
          <a:ln>
            <a:solidFill>
              <a:schemeClr val="tx1"/>
            </a:solidFill>
            <a:prstDash val="sysDot"/>
          </a:ln>
        </p:spPr>
        <p:txBody>
          <a:bodyPr wrap="square" rtlCol="0">
            <a:noAutofit/>
          </a:bodyPr>
          <a:p>
            <a:r>
              <a:rPr lang="en-US" sz="1200" u="sng">
                <a:effectLst>
                  <a:outerShdw blurRad="38100" dist="38100" dir="2700000" algn="tl">
                    <a:srgbClr val="000000">
                      <a:alpha val="43137"/>
                    </a:srgbClr>
                  </a:outerShdw>
                </a:effectLst>
              </a:rPr>
              <a:t>Task Manager</a:t>
            </a:r>
            <a:endParaRPr lang="en-US" sz="1200" u="sng">
              <a:effectLst>
                <a:outerShdw blurRad="38100" dist="38100" dir="2700000" algn="tl">
                  <a:srgbClr val="000000">
                    <a:alpha val="43137"/>
                  </a:srgbClr>
                </a:outerShdw>
              </a:effectLst>
            </a:endParaRPr>
          </a:p>
          <a:p>
            <a:pPr marL="342900" indent="-342900">
              <a:buFont typeface="Arial" panose="020B0604020202020204" pitchFamily="34" charset="0"/>
              <a:buChar char="•"/>
            </a:pPr>
            <a:r>
              <a:rPr lang="en-US" sz="1200"/>
              <a:t> The TaskManagers(also called workers) execute the tasks of a dataflow, and buffer and exchange the data streams.There must always be at least one TaskManager. </a:t>
            </a:r>
            <a:endParaRPr lang="en-US" sz="1200"/>
          </a:p>
          <a:p>
            <a:pPr marL="342900" indent="-342900">
              <a:buFont typeface="Arial" panose="020B0604020202020204" pitchFamily="34" charset="0"/>
              <a:buChar char="•"/>
            </a:pPr>
            <a:r>
              <a:rPr lang="en-US" sz="1200"/>
              <a:t>Memory and I/O manager used to manage the memory I/O</a:t>
            </a:r>
            <a:endParaRPr lang="en-US" sz="1200"/>
          </a:p>
          <a:p>
            <a:pPr marL="342900" indent="-342900">
              <a:buFont typeface="Arial" panose="020B0604020202020204" pitchFamily="34" charset="0"/>
              <a:buChar char="•"/>
            </a:pPr>
            <a:r>
              <a:rPr lang="en-US" sz="1200"/>
              <a:t>Network Manager used to manage networks</a:t>
            </a:r>
            <a:endParaRPr lang="en-US" sz="1200"/>
          </a:p>
          <a:p>
            <a:pPr marL="342900" indent="-342900">
              <a:buFont typeface="Arial" panose="020B0604020202020204" pitchFamily="34" charset="0"/>
              <a:buChar char="•"/>
            </a:pPr>
            <a:r>
              <a:rPr lang="en-US" sz="1200"/>
              <a:t>Actor System used to implement network communication</a:t>
            </a:r>
            <a:endParaRPr lang="en-US" sz="1200"/>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linds(horizontal)">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linds(horizontal)">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8582025" cy="1063625"/>
          </a:xfrm>
        </p:spPr>
        <p:txBody>
          <a:bodyPr>
            <a:normAutofit/>
          </a:bodyPr>
          <a:p>
            <a:r>
              <a:rPr lang="en-US" sz="4000">
                <a:sym typeface="+mn-ea"/>
              </a:rPr>
              <a:t>Task Execution</a:t>
            </a:r>
            <a:endParaRPr lang="en-US" sz="4000">
              <a:sym typeface="+mn-ea"/>
            </a:endParaRPr>
          </a:p>
        </p:txBody>
      </p:sp>
      <p:sp>
        <p:nvSpPr>
          <p:cNvPr id="10" name="Content Placeholder 8"/>
          <p:cNvSpPr>
            <a:spLocks noGrp="1"/>
          </p:cNvSpPr>
          <p:nvPr/>
        </p:nvSpPr>
        <p:spPr>
          <a:xfrm>
            <a:off x="919480" y="1628775"/>
            <a:ext cx="10367010" cy="5065395"/>
          </a:xfrm>
          <a:prstGeom prst="rect">
            <a:avLst/>
          </a:prstGeom>
          <a:noFill/>
          <a:ln w="9525">
            <a:noFill/>
          </a:ln>
        </p:spPr>
        <p:txBody>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charset="0"/>
              <a:buChar char="q"/>
            </a:pPr>
            <a:r>
              <a:rPr lang="en-US" sz="1600">
                <a:effectLst/>
                <a:sym typeface="+mn-ea"/>
              </a:rPr>
              <a:t>A TaskManager can execute several tasks at the same time. These tasks can be subtasks of the same operator (data parallelism), a different operator (task parallelism), or even from a different application (job parallelism). A TaskManager offers a certain number of processing slots to control the number of tasks it is able to concurrently execute.</a:t>
            </a:r>
            <a:endParaRPr lang="en-US" sz="1400">
              <a:effectLst/>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pic>
        <p:nvPicPr>
          <p:cNvPr id="5" name="Content Placeholder 4" descr="Flink-Task &amp; Slot &amp; SubTask.drawio"/>
          <p:cNvPicPr>
            <a:picLocks noChangeAspect="1"/>
          </p:cNvPicPr>
          <p:nvPr>
            <p:ph idx="1"/>
          </p:nvPr>
        </p:nvPicPr>
        <p:blipFill>
          <a:blip r:embed="rId2"/>
          <a:stretch>
            <a:fillRect/>
          </a:stretch>
        </p:blipFill>
        <p:spPr>
          <a:xfrm>
            <a:off x="1447800" y="2809875"/>
            <a:ext cx="9295765" cy="35667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62A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pitchFamily="34" charset="0"/>
            </a:endParaRPr>
          </a:p>
        </p:txBody>
      </p:sp>
      <p:sp>
        <p:nvSpPr>
          <p:cNvPr id="3" name="椭圆 2"/>
          <p:cNvSpPr/>
          <p:nvPr/>
        </p:nvSpPr>
        <p:spPr>
          <a:xfrm>
            <a:off x="3016156" y="1108882"/>
            <a:ext cx="4804011" cy="4804011"/>
          </a:xfrm>
          <a:prstGeom prst="ellipse">
            <a:avLst/>
          </a:prstGeom>
          <a:gradFill flip="none" rotWithShape="1">
            <a:gsLst>
              <a:gs pos="0">
                <a:srgbClr val="A02A7D"/>
              </a:gs>
              <a:gs pos="41000">
                <a:srgbClr val="553058"/>
              </a:gs>
              <a:gs pos="83000">
                <a:srgbClr val="221B56"/>
              </a:gs>
              <a:gs pos="100000">
                <a:srgbClr val="221B56"/>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pitchFamily="34" charset="0"/>
            </a:endParaRPr>
          </a:p>
        </p:txBody>
      </p:sp>
      <p:sp>
        <p:nvSpPr>
          <p:cNvPr id="4" name="椭圆 3"/>
          <p:cNvSpPr/>
          <p:nvPr/>
        </p:nvSpPr>
        <p:spPr>
          <a:xfrm>
            <a:off x="982637" y="673856"/>
            <a:ext cx="3475063" cy="3475063"/>
          </a:xfrm>
          <a:prstGeom prst="ellipse">
            <a:avLst/>
          </a:prstGeom>
          <a:no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pitchFamily="34" charset="0"/>
            </a:endParaRPr>
          </a:p>
        </p:txBody>
      </p:sp>
      <p:sp>
        <p:nvSpPr>
          <p:cNvPr id="5" name="矩形 4"/>
          <p:cNvSpPr/>
          <p:nvPr/>
        </p:nvSpPr>
        <p:spPr>
          <a:xfrm>
            <a:off x="1792822" y="1696843"/>
            <a:ext cx="955040" cy="1014730"/>
          </a:xfrm>
          <a:prstGeom prst="rect">
            <a:avLst/>
          </a:prstGeom>
          <a:noFill/>
        </p:spPr>
        <p:txBody>
          <a:bodyPr wrap="none">
            <a:spAutoFit/>
          </a:bodyPr>
          <a:lstStyle/>
          <a:p>
            <a:r>
              <a:rPr lang="en-US" altLang="zh-CN" sz="6000" b="1" dirty="0" smtClean="0">
                <a:solidFill>
                  <a:schemeClr val="bg1"/>
                </a:solidFill>
                <a:latin typeface="Calibri" panose="020F0502020204030204" pitchFamily="34" charset="0"/>
                <a:ea typeface="Calibri" panose="020F0502020204030204" pitchFamily="34" charset="0"/>
              </a:rPr>
              <a:t>00</a:t>
            </a:r>
            <a:endParaRPr lang="zh-CN" altLang="en-US" sz="6000" b="1" dirty="0">
              <a:solidFill>
                <a:schemeClr val="bg1"/>
              </a:solidFill>
              <a:ea typeface="Calibri" panose="020F0502020204030204" pitchFamily="34" charset="0"/>
            </a:endParaRPr>
          </a:p>
        </p:txBody>
      </p:sp>
      <p:sp>
        <p:nvSpPr>
          <p:cNvPr id="6" name="矩形 5"/>
          <p:cNvSpPr/>
          <p:nvPr/>
        </p:nvSpPr>
        <p:spPr>
          <a:xfrm>
            <a:off x="7441565" y="3429000"/>
            <a:ext cx="3667760" cy="706755"/>
          </a:xfrm>
          <a:prstGeom prst="rect">
            <a:avLst/>
          </a:prstGeom>
        </p:spPr>
        <p:txBody>
          <a:bodyPr wrap="square">
            <a:spAutoFit/>
          </a:bodyPr>
          <a:lstStyle/>
          <a:p>
            <a:pPr algn="ctr"/>
            <a:r>
              <a:rPr lang="en-US" altLang="zh-CN" sz="4000" b="1" dirty="0" smtClean="0">
                <a:solidFill>
                  <a:schemeClr val="bg1"/>
                </a:solidFill>
                <a:latin typeface="Calibri" panose="020F0502020204030204" pitchFamily="34" charset="0"/>
                <a:ea typeface="Calibri" panose="020F0502020204030204" pitchFamily="34" charset="0"/>
              </a:rPr>
              <a:t>Course Outline</a:t>
            </a:r>
            <a:endParaRPr lang="en-US" altLang="zh-CN" sz="4000" b="1" dirty="0" smtClean="0">
              <a:solidFill>
                <a:schemeClr val="bg1"/>
              </a:solidFill>
              <a:latin typeface="Calibri" panose="020F0502020204030204" pitchFamily="34" charset="0"/>
              <a:ea typeface="Calibri" panose="020F0502020204030204" pitchFamily="34" charset="0"/>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8481695" cy="1062990"/>
          </a:xfrm>
        </p:spPr>
        <p:txBody>
          <a:bodyPr>
            <a:normAutofit/>
          </a:bodyPr>
          <a:p>
            <a:r>
              <a:rPr lang="en-US" sz="4000">
                <a:sym typeface="+mn-ea"/>
              </a:rPr>
              <a:t>Task &amp; Slot &amp; SubTask</a:t>
            </a:r>
            <a:endParaRPr lang="en-US" sz="4000">
              <a:sym typeface="+mn-ea"/>
            </a:endParaRPr>
          </a:p>
        </p:txBody>
      </p:sp>
      <p:sp>
        <p:nvSpPr>
          <p:cNvPr id="10" name="Content Placeholder 8"/>
          <p:cNvSpPr>
            <a:spLocks noGrp="1"/>
          </p:cNvSpPr>
          <p:nvPr/>
        </p:nvSpPr>
        <p:spPr>
          <a:xfrm>
            <a:off x="919480" y="1628775"/>
            <a:ext cx="10367010" cy="3097530"/>
          </a:xfrm>
          <a:prstGeom prst="rect">
            <a:avLst/>
          </a:prstGeom>
          <a:noFill/>
          <a:ln w="9525">
            <a:noFill/>
          </a:ln>
        </p:spPr>
        <p:txBody>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charset="0"/>
              <a:buChar char="q"/>
            </a:pPr>
            <a:r>
              <a:rPr lang="en-US" sz="1600">
                <a:effectLst/>
                <a:sym typeface="+mn-ea"/>
              </a:rPr>
              <a:t>Slot: About slots  which are the unit of resource scheduling in a Flink cluster,  Flink implements multiple ResourceManagers for different environments and resource providers such as YARN, Kubernetes and standalone deployments. In a standalone setup, the ResourceManager can only distribute the slots of available TaskManagers and cannot start new TaskManagers on its own. There must always be at least one TaskManager. The smallest unit of resource scheduling in a TaskManager is a task *slot*. The number of task slots in a TaskManager indicates the number of concurrent processing tasks. </a:t>
            </a:r>
            <a:endParaRPr lang="en-US" sz="1600">
              <a:effectLst/>
              <a:sym typeface="+mn-ea"/>
            </a:endParaRPr>
          </a:p>
          <a:p>
            <a:pPr>
              <a:buFont typeface="Wingdings" panose="05000000000000000000" charset="0"/>
              <a:buChar char="q"/>
            </a:pPr>
            <a:r>
              <a:rPr lang="en-US" sz="1600">
                <a:effectLst/>
                <a:sym typeface="+mn-ea"/>
              </a:rPr>
              <a:t>Task: The Task represents one execution of a parallel subtask on a TaskManager. A Task wraps a Flink operator (which may be a user function) and runs it, providing all services necessary for example to consume input data, produce its results (intermediate result partitions) and communicate with the JobManager.</a:t>
            </a:r>
            <a:endParaRPr lang="en-US" sz="1600">
              <a:effectLst/>
              <a:sym typeface="+mn-ea"/>
            </a:endParaRPr>
          </a:p>
          <a:p>
            <a:pPr>
              <a:buFont typeface="Wingdings" panose="05000000000000000000" charset="0"/>
              <a:buChar char="q"/>
            </a:pPr>
            <a:r>
              <a:rPr lang="en-US" sz="1400">
                <a:effectLst/>
                <a:sym typeface="+mn-ea"/>
              </a:rPr>
              <a:t>SubTask: A subtask is one parallel slice of a task. This is the schedulable, runable unit of execution.</a:t>
            </a:r>
            <a:endParaRPr lang="en-US" sz="1400">
              <a:effectLst/>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8533130" cy="1062990"/>
          </a:xfrm>
        </p:spPr>
        <p:txBody>
          <a:bodyPr>
            <a:normAutofit/>
          </a:bodyPr>
          <a:p>
            <a:r>
              <a:rPr lang="en-US" sz="4000">
                <a:sym typeface="+mn-ea"/>
              </a:rPr>
              <a:t>Parallel Execution</a:t>
            </a:r>
            <a:endParaRPr lang="en-US" sz="4000">
              <a:sym typeface="+mn-ea"/>
            </a:endParaRPr>
          </a:p>
        </p:txBody>
      </p:sp>
      <p:sp>
        <p:nvSpPr>
          <p:cNvPr id="10" name="Content Placeholder 8"/>
          <p:cNvSpPr>
            <a:spLocks noGrp="1"/>
          </p:cNvSpPr>
          <p:nvPr/>
        </p:nvSpPr>
        <p:spPr>
          <a:xfrm>
            <a:off x="919480" y="1628775"/>
            <a:ext cx="10367010" cy="4592955"/>
          </a:xfrm>
          <a:prstGeom prst="rect">
            <a:avLst/>
          </a:prstGeom>
          <a:noFill/>
          <a:ln w="9525">
            <a:noFill/>
          </a:ln>
        </p:spPr>
        <p:txBody>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charset="0"/>
              <a:buChar char="q"/>
            </a:pPr>
            <a:r>
              <a:rPr lang="en-US" sz="1600">
                <a:effectLst/>
                <a:sym typeface="+mn-ea"/>
              </a:rPr>
              <a:t>A Flink program consists of multiple tasks (transformations/operators, data sources, and sinks). A task is split into several parallel instances(subtask) for execution and each parallel instance(subtask) processes a subset of the task’s input data. The number of parallel instances(subtask) of a task is called its parallelism.</a:t>
            </a:r>
            <a:endParaRPr lang="en-US" sz="1600">
              <a:effectLst/>
              <a:sym typeface="+mn-ea"/>
            </a:endParaRPr>
          </a:p>
          <a:p>
            <a:pPr>
              <a:buFont typeface="Wingdings" panose="05000000000000000000" charset="0"/>
              <a:buChar char="q"/>
            </a:pPr>
            <a:r>
              <a:rPr lang="en-US" sz="1600">
                <a:effectLst/>
                <a:sym typeface="+mn-ea"/>
              </a:rPr>
              <a:t>The maximum operator parallelism also is flink job maximum parallelism</a:t>
            </a:r>
            <a:endParaRPr lang="en-US" sz="1600">
              <a:effectLst/>
              <a:sym typeface="+mn-ea"/>
            </a:endParaRPr>
          </a:p>
          <a:p>
            <a:pPr>
              <a:buFont typeface="Wingdings" panose="05000000000000000000" charset="0"/>
              <a:buChar char="q"/>
            </a:pPr>
            <a:r>
              <a:rPr lang="en-US" sz="1400">
                <a:effectLst/>
                <a:sym typeface="+mn-ea"/>
              </a:rPr>
              <a:t>There are 4 places can configure the flink application parallelism</a:t>
            </a:r>
            <a:endParaRPr lang="en-US" sz="1400">
              <a:effectLst/>
              <a:sym typeface="+mn-ea"/>
            </a:endParaRPr>
          </a:p>
          <a:p>
            <a:pPr lvl="1">
              <a:buFont typeface="Wingdings" panose="05000000000000000000" charset="0"/>
              <a:buChar char="ü"/>
            </a:pPr>
            <a:r>
              <a:rPr lang="en-US" sz="1225">
                <a:effectLst/>
                <a:sym typeface="+mn-ea"/>
              </a:rPr>
              <a:t>ExecutionEnvironment</a:t>
            </a:r>
            <a:endParaRPr lang="en-US" sz="1225">
              <a:effectLst/>
              <a:sym typeface="+mn-ea"/>
            </a:endParaRPr>
          </a:p>
          <a:p>
            <a:pPr lvl="1">
              <a:buFont typeface="Wingdings" panose="05000000000000000000" charset="0"/>
              <a:buChar char="ü"/>
            </a:pPr>
            <a:r>
              <a:rPr lang="en-US" sz="1225">
                <a:effectLst/>
                <a:sym typeface="+mn-ea"/>
              </a:rPr>
              <a:t>Operator</a:t>
            </a:r>
            <a:endParaRPr lang="en-US" sz="1225">
              <a:effectLst/>
              <a:sym typeface="+mn-ea"/>
            </a:endParaRPr>
          </a:p>
          <a:p>
            <a:pPr lvl="1">
              <a:buFont typeface="Wingdings" panose="05000000000000000000" charset="0"/>
              <a:buChar char="ü"/>
            </a:pPr>
            <a:r>
              <a:rPr lang="en-US" sz="1225">
                <a:effectLst/>
                <a:sym typeface="+mn-ea"/>
              </a:rPr>
              <a:t>Flink submit job console option</a:t>
            </a:r>
            <a:endParaRPr lang="en-US" sz="1225">
              <a:effectLst/>
              <a:sym typeface="+mn-ea"/>
            </a:endParaRPr>
          </a:p>
          <a:p>
            <a:pPr lvl="1">
              <a:buFont typeface="Wingdings" panose="05000000000000000000" charset="0"/>
              <a:buChar char="ü"/>
            </a:pPr>
            <a:r>
              <a:rPr lang="en-US" sz="1225">
                <a:effectLst/>
                <a:sym typeface="+mn-ea"/>
              </a:rPr>
              <a:t>flink-conf.yaml configuration</a:t>
            </a:r>
            <a:endParaRPr lang="en-US" sz="1225">
              <a:effectLst/>
              <a:sym typeface="+mn-ea"/>
            </a:endParaRPr>
          </a:p>
          <a:p>
            <a:pPr marL="342900" lvl="1" indent="-342900" algn="l">
              <a:buClrTx/>
              <a:buSzTx/>
              <a:buFont typeface="Wingdings" panose="05000000000000000000" charset="0"/>
              <a:buChar char="q"/>
            </a:pPr>
            <a:r>
              <a:rPr lang="en-US" sz="1400">
                <a:effectLst/>
                <a:sym typeface="+mn-ea"/>
              </a:rPr>
              <a:t>The parallelism priority: </a:t>
            </a:r>
            <a:r>
              <a:rPr lang="en-US" sz="1400" i="1">
                <a:effectLst/>
                <a:sym typeface="+mn-ea"/>
              </a:rPr>
              <a:t>Operator </a:t>
            </a:r>
            <a:r>
              <a:rPr lang="en-US" sz="1400">
                <a:effectLst/>
                <a:sym typeface="+mn-ea"/>
              </a:rPr>
              <a:t>&gt; </a:t>
            </a:r>
            <a:r>
              <a:rPr lang="en-US" sz="1400" i="1">
                <a:effectLst/>
                <a:sym typeface="+mn-ea"/>
              </a:rPr>
              <a:t>ExecutionEnvironment </a:t>
            </a:r>
            <a:r>
              <a:rPr lang="en-US" sz="1400">
                <a:effectLst/>
                <a:sym typeface="+mn-ea"/>
              </a:rPr>
              <a:t>&gt; </a:t>
            </a:r>
            <a:r>
              <a:rPr lang="en-US" sz="1400" i="1">
                <a:effectLst/>
                <a:sym typeface="+mn-ea"/>
              </a:rPr>
              <a:t>Console Option</a:t>
            </a:r>
            <a:r>
              <a:rPr lang="en-US" sz="1400">
                <a:effectLst/>
                <a:sym typeface="+mn-ea"/>
              </a:rPr>
              <a:t> &gt; </a:t>
            </a:r>
            <a:r>
              <a:rPr lang="en-US" sz="1400" i="1">
                <a:effectLst/>
                <a:sym typeface="+mn-ea"/>
              </a:rPr>
              <a:t>flink-conf.yaml configuration</a:t>
            </a:r>
            <a:endParaRPr lang="en-US" sz="1400" i="1">
              <a:effectLst/>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pic>
        <p:nvPicPr>
          <p:cNvPr id="2" name="Content Placeholder 1" descr="image-20231030172149595"/>
          <p:cNvPicPr>
            <a:picLocks noChangeAspect="1"/>
          </p:cNvPicPr>
          <p:nvPr>
            <p:ph idx="1"/>
          </p:nvPr>
        </p:nvPicPr>
        <p:blipFill>
          <a:blip r:embed="rId2"/>
          <a:stretch>
            <a:fillRect/>
          </a:stretch>
        </p:blipFill>
        <p:spPr>
          <a:xfrm>
            <a:off x="1036320" y="4193540"/>
            <a:ext cx="10515600" cy="22593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8425815" cy="967105"/>
          </a:xfrm>
        </p:spPr>
        <p:txBody>
          <a:bodyPr>
            <a:normAutofit/>
          </a:bodyPr>
          <a:p>
            <a:r>
              <a:rPr lang="en-US" sz="4000">
                <a:sym typeface="+mn-ea"/>
              </a:rPr>
              <a:t>Operator Chain</a:t>
            </a:r>
            <a:endParaRPr lang="en-US" sz="4000">
              <a:sym typeface="+mn-ea"/>
            </a:endParaRPr>
          </a:p>
        </p:txBody>
      </p:sp>
      <p:sp>
        <p:nvSpPr>
          <p:cNvPr id="10" name="Content Placeholder 8"/>
          <p:cNvSpPr>
            <a:spLocks noGrp="1"/>
          </p:cNvSpPr>
          <p:nvPr/>
        </p:nvSpPr>
        <p:spPr>
          <a:xfrm>
            <a:off x="919480" y="1628775"/>
            <a:ext cx="10367010" cy="4592955"/>
          </a:xfrm>
          <a:prstGeom prst="rect">
            <a:avLst/>
          </a:prstGeom>
          <a:noFill/>
          <a:ln w="9525">
            <a:noFill/>
          </a:ln>
        </p:spPr>
        <p:txBody>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charset="0"/>
              <a:buChar char="q"/>
            </a:pPr>
            <a:r>
              <a:rPr lang="en-US" sz="1600">
                <a:effectLst/>
                <a:sym typeface="+mn-ea"/>
              </a:rPr>
              <a:t>For distributed execution, Flink chains operator subtasks together into tasks. Each task is executed by one thread. Chaining operators together into tasks is a useful optimization: it reduces the overhead of thread-to-thread handover and buffering, and increases overall throughput while decreasing latency.</a:t>
            </a:r>
            <a:endParaRPr lang="en-US" sz="1400" i="1">
              <a:effectLst/>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pic>
        <p:nvPicPr>
          <p:cNvPr id="5" name="Content Placeholder 4"/>
          <p:cNvPicPr>
            <a:picLocks noChangeAspect="1"/>
          </p:cNvPicPr>
          <p:nvPr>
            <p:ph idx="1"/>
          </p:nvPr>
        </p:nvPicPr>
        <p:blipFill>
          <a:blip r:embed="rId2"/>
          <a:stretch>
            <a:fillRect/>
          </a:stretch>
        </p:blipFill>
        <p:spPr>
          <a:xfrm>
            <a:off x="2178685" y="3010535"/>
            <a:ext cx="7833360" cy="1981200"/>
          </a:xfrm>
          <a:prstGeom prst="rect">
            <a:avLst/>
          </a:prstGeom>
        </p:spPr>
      </p:pic>
      <p:sp>
        <p:nvSpPr>
          <p:cNvPr id="6" name="Text Box 5"/>
          <p:cNvSpPr txBox="1"/>
          <p:nvPr/>
        </p:nvSpPr>
        <p:spPr>
          <a:xfrm>
            <a:off x="3013710" y="4957445"/>
            <a:ext cx="6293485" cy="645160"/>
          </a:xfrm>
          <a:prstGeom prst="rect">
            <a:avLst/>
          </a:prstGeom>
          <a:noFill/>
        </p:spPr>
        <p:txBody>
          <a:bodyPr wrap="square" rtlCol="0">
            <a:spAutoFit/>
          </a:bodyPr>
          <a:p>
            <a:pPr algn="ctr"/>
            <a:r>
              <a:rPr lang="en-US" sz="3600" i="1" u="sng">
                <a:solidFill>
                  <a:srgbClr val="002060"/>
                </a:solidFill>
                <a:effectLst>
                  <a:outerShdw blurRad="38100" dist="38100" dir="2700000" algn="tl">
                    <a:srgbClr val="000000">
                      <a:alpha val="43137"/>
                    </a:srgbClr>
                  </a:outerShdw>
                </a:effectLst>
              </a:rPr>
              <a:t>Parallelism = 4</a:t>
            </a:r>
            <a:endParaRPr lang="en-US" sz="3600" i="1" u="sng">
              <a:solidFill>
                <a:srgbClr val="002060"/>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par>
    </p:tnLst>
    <p:bldLst>
      <p:bldP spid="10"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 name="Rectangles 61"/>
          <p:cNvSpPr/>
          <p:nvPr/>
        </p:nvSpPr>
        <p:spPr>
          <a:xfrm>
            <a:off x="1123950" y="4725035"/>
            <a:ext cx="6619240" cy="1849120"/>
          </a:xfrm>
          <a:prstGeom prst="rect">
            <a:avLst/>
          </a:prstGeom>
          <a:solidFill>
            <a:schemeClr val="bg2"/>
          </a:solidFill>
          <a:ln>
            <a:solidFill>
              <a:schemeClr val="tx1"/>
            </a:solidFill>
            <a:prstDash val="sysDash"/>
          </a:ln>
        </p:spPr>
        <p:style>
          <a:lnRef idx="0">
            <a:srgbClr val="FFFFFF"/>
          </a:lnRef>
          <a:fillRef idx="2">
            <a:schemeClr val="accent1"/>
          </a:fillRef>
          <a:effectRef idx="0">
            <a:srgbClr val="FFFFFF"/>
          </a:effectRef>
          <a:fontRef idx="minor">
            <a:schemeClr val="lt1"/>
          </a:fontRef>
        </p:style>
        <p:txBody>
          <a:bodyPr rtlCol="0" anchor="ctr"/>
          <a:p>
            <a:pPr algn="ctr"/>
            <a:endParaRPr lang="en-US"/>
          </a:p>
        </p:txBody>
      </p:sp>
      <p:sp>
        <p:nvSpPr>
          <p:cNvPr id="54" name="Rectangles 53"/>
          <p:cNvSpPr/>
          <p:nvPr/>
        </p:nvSpPr>
        <p:spPr>
          <a:xfrm>
            <a:off x="1229995" y="4829175"/>
            <a:ext cx="6413500" cy="782955"/>
          </a:xfrm>
          <a:prstGeom prst="rect">
            <a:avLst/>
          </a:prstGeom>
          <a:solidFill>
            <a:schemeClr val="tx2">
              <a:lumMod val="40000"/>
              <a:lumOff val="60000"/>
            </a:schemeClr>
          </a:solidFill>
          <a:ln>
            <a:solidFill>
              <a:schemeClr val="tx1"/>
            </a:solidFill>
            <a:prstDash val="sysDash"/>
          </a:ln>
        </p:spPr>
        <p:style>
          <a:lnRef idx="0">
            <a:srgbClr val="FFFFFF"/>
          </a:lnRef>
          <a:fillRef idx="2">
            <a:schemeClr val="accent1"/>
          </a:fillRef>
          <a:effectRef idx="0">
            <a:srgbClr val="FFFFFF"/>
          </a:effectRef>
          <a:fontRef idx="minor">
            <a:schemeClr val="lt1"/>
          </a:fontRef>
        </p:style>
        <p:txBody>
          <a:bodyPr rtlCol="0" anchor="ctr"/>
          <a:p>
            <a:pPr algn="ctr"/>
            <a:endParaRPr lang="en-US"/>
          </a:p>
        </p:txBody>
      </p:sp>
      <p:sp>
        <p:nvSpPr>
          <p:cNvPr id="44" name="Rectangles 43"/>
          <p:cNvSpPr/>
          <p:nvPr/>
        </p:nvSpPr>
        <p:spPr>
          <a:xfrm>
            <a:off x="1123315" y="2262505"/>
            <a:ext cx="6619240" cy="1849120"/>
          </a:xfrm>
          <a:prstGeom prst="rect">
            <a:avLst/>
          </a:prstGeom>
          <a:solidFill>
            <a:schemeClr val="bg2"/>
          </a:solidFill>
          <a:ln>
            <a:solidFill>
              <a:schemeClr val="tx1"/>
            </a:solidFill>
            <a:prstDash val="sysDash"/>
          </a:ln>
        </p:spPr>
        <p:style>
          <a:lnRef idx="0">
            <a:srgbClr val="FFFFFF"/>
          </a:lnRef>
          <a:fillRef idx="2">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1123950" y="877570"/>
            <a:ext cx="6619240" cy="791845"/>
          </a:xfrm>
          <a:prstGeom prst="rect">
            <a:avLst/>
          </a:prstGeom>
          <a:solidFill>
            <a:schemeClr val="bg2"/>
          </a:solidFill>
          <a:ln>
            <a:solidFill>
              <a:schemeClr val="tx1"/>
            </a:solidFill>
            <a:prstDash val="sysDash"/>
          </a:ln>
        </p:spPr>
        <p:style>
          <a:lnRef idx="0">
            <a:srgbClr val="FFFFFF"/>
          </a:lnRef>
          <a:fillRef idx="2">
            <a:schemeClr val="accent1"/>
          </a:fillRef>
          <a:effectRef idx="0">
            <a:srgbClr val="FFFFFF"/>
          </a:effectRef>
          <a:fontRef idx="minor">
            <a:schemeClr val="lt1"/>
          </a:fontRef>
        </p:style>
        <p:txBody>
          <a:bodyPr rtlCol="0" anchor="ctr"/>
          <a:p>
            <a:pPr algn="ctr"/>
            <a:endParaRPr lang="en-US"/>
          </a:p>
        </p:txBody>
      </p:sp>
      <p:sp>
        <p:nvSpPr>
          <p:cNvPr id="4" name="Title 3"/>
          <p:cNvSpPr>
            <a:spLocks noGrp="1"/>
          </p:cNvSpPr>
          <p:nvPr>
            <p:ph type="title"/>
          </p:nvPr>
        </p:nvSpPr>
        <p:spPr>
          <a:xfrm>
            <a:off x="838200" y="149860"/>
            <a:ext cx="8425815" cy="626110"/>
          </a:xfrm>
        </p:spPr>
        <p:txBody>
          <a:bodyPr>
            <a:normAutofit fontScale="90000"/>
          </a:bodyPr>
          <a:p>
            <a:r>
              <a:rPr lang="en-US" sz="4000">
                <a:sym typeface="+mn-ea"/>
              </a:rPr>
              <a:t>Operator Chain Illustration</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3" name="Oval 2"/>
          <p:cNvSpPr/>
          <p:nvPr/>
        </p:nvSpPr>
        <p:spPr>
          <a:xfrm>
            <a:off x="1413510" y="942340"/>
            <a:ext cx="671195" cy="631190"/>
          </a:xfrm>
          <a:prstGeom prst="ellipse">
            <a:avLst/>
          </a:prstGeom>
          <a:solidFill>
            <a:schemeClr val="accent6"/>
          </a:solidFill>
          <a:ln w="12700" cmpd="sng">
            <a:solidFill>
              <a:schemeClr val="accent1">
                <a:shade val="50000"/>
              </a:schemeClr>
            </a:solidFill>
            <a:prstDash val="sysDot"/>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800"/>
              <a:t>Source</a:t>
            </a:r>
            <a:endParaRPr lang="en-US" sz="800"/>
          </a:p>
        </p:txBody>
      </p:sp>
      <p:sp>
        <p:nvSpPr>
          <p:cNvPr id="7" name="Oval 6"/>
          <p:cNvSpPr/>
          <p:nvPr/>
        </p:nvSpPr>
        <p:spPr>
          <a:xfrm>
            <a:off x="2682240" y="942340"/>
            <a:ext cx="777875" cy="630555"/>
          </a:xfrm>
          <a:prstGeom prst="ellipse">
            <a:avLst/>
          </a:prstGeom>
          <a:ln>
            <a:prstDash val="sysDot"/>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800"/>
              <a:t>flatmap</a:t>
            </a:r>
            <a:endParaRPr lang="en-US" sz="800"/>
          </a:p>
        </p:txBody>
      </p:sp>
      <p:sp>
        <p:nvSpPr>
          <p:cNvPr id="8" name="Oval 7"/>
          <p:cNvSpPr/>
          <p:nvPr/>
        </p:nvSpPr>
        <p:spPr>
          <a:xfrm>
            <a:off x="4054475" y="942340"/>
            <a:ext cx="716915" cy="631825"/>
          </a:xfrm>
          <a:prstGeom prst="ellipse">
            <a:avLst/>
          </a:prstGeom>
          <a:ln>
            <a:prstDash val="sysDot"/>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800">
                <a:sym typeface="+mn-ea"/>
              </a:rPr>
              <a:t>map</a:t>
            </a:r>
            <a:endParaRPr lang="en-US" sz="800">
              <a:sym typeface="+mn-ea"/>
            </a:endParaRPr>
          </a:p>
        </p:txBody>
      </p:sp>
      <p:sp>
        <p:nvSpPr>
          <p:cNvPr id="9" name="Oval 8"/>
          <p:cNvSpPr/>
          <p:nvPr/>
        </p:nvSpPr>
        <p:spPr>
          <a:xfrm>
            <a:off x="5386070" y="949960"/>
            <a:ext cx="739775" cy="624205"/>
          </a:xfrm>
          <a:prstGeom prst="ellipse">
            <a:avLst/>
          </a:prstGeom>
          <a:ln>
            <a:prstDash val="sysDot"/>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800">
                <a:sym typeface="+mn-ea"/>
              </a:rPr>
              <a:t>keyby</a:t>
            </a:r>
            <a:endParaRPr lang="en-US" sz="800">
              <a:sym typeface="+mn-ea"/>
            </a:endParaRPr>
          </a:p>
          <a:p>
            <a:pPr lvl="0" algn="ctr">
              <a:buClrTx/>
              <a:buSzTx/>
              <a:buFontTx/>
            </a:pPr>
            <a:r>
              <a:rPr lang="en-US" sz="800">
                <a:sym typeface="+mn-ea"/>
              </a:rPr>
              <a:t>sum</a:t>
            </a:r>
            <a:endParaRPr lang="en-US" sz="800">
              <a:sym typeface="+mn-ea"/>
            </a:endParaRPr>
          </a:p>
        </p:txBody>
      </p:sp>
      <p:sp>
        <p:nvSpPr>
          <p:cNvPr id="11" name="Oval 10"/>
          <p:cNvSpPr/>
          <p:nvPr/>
        </p:nvSpPr>
        <p:spPr>
          <a:xfrm>
            <a:off x="6741160" y="942340"/>
            <a:ext cx="687070" cy="632460"/>
          </a:xfrm>
          <a:prstGeom prst="ellipse">
            <a:avLst/>
          </a:prstGeom>
          <a:solidFill>
            <a:schemeClr val="accent2">
              <a:lumMod val="50000"/>
            </a:schemeClr>
          </a:solidFill>
          <a:ln>
            <a:prstDash val="sysDot"/>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800">
                <a:sym typeface="+mn-ea"/>
              </a:rPr>
              <a:t>sink</a:t>
            </a:r>
            <a:endParaRPr lang="en-US" sz="800">
              <a:sym typeface="+mn-ea"/>
            </a:endParaRPr>
          </a:p>
        </p:txBody>
      </p:sp>
      <p:cxnSp>
        <p:nvCxnSpPr>
          <p:cNvPr id="12" name="Straight Arrow Connector 11"/>
          <p:cNvCxnSpPr>
            <a:stCxn id="3" idx="6"/>
            <a:endCxn id="7" idx="2"/>
          </p:cNvCxnSpPr>
          <p:nvPr/>
        </p:nvCxnSpPr>
        <p:spPr>
          <a:xfrm>
            <a:off x="2084705" y="1257935"/>
            <a:ext cx="59753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3" name="Straight Arrow Connector 12"/>
          <p:cNvCxnSpPr>
            <a:stCxn id="7" idx="6"/>
            <a:endCxn id="8" idx="2"/>
          </p:cNvCxnSpPr>
          <p:nvPr/>
        </p:nvCxnSpPr>
        <p:spPr>
          <a:xfrm>
            <a:off x="3460115" y="1257935"/>
            <a:ext cx="594360" cy="63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4" name="Straight Arrow Connector 13"/>
          <p:cNvCxnSpPr>
            <a:stCxn id="8" idx="6"/>
            <a:endCxn id="9" idx="2"/>
          </p:cNvCxnSpPr>
          <p:nvPr/>
        </p:nvCxnSpPr>
        <p:spPr>
          <a:xfrm>
            <a:off x="4771390" y="1258570"/>
            <a:ext cx="614680" cy="381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5" name="Straight Arrow Connector 14"/>
          <p:cNvCxnSpPr>
            <a:stCxn id="9" idx="6"/>
            <a:endCxn id="11" idx="2"/>
          </p:cNvCxnSpPr>
          <p:nvPr/>
        </p:nvCxnSpPr>
        <p:spPr>
          <a:xfrm flipV="1">
            <a:off x="6125845" y="1258570"/>
            <a:ext cx="615315" cy="381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8" name="Right Brace 17"/>
          <p:cNvSpPr/>
          <p:nvPr/>
        </p:nvSpPr>
        <p:spPr>
          <a:xfrm>
            <a:off x="7955280" y="877570"/>
            <a:ext cx="114935" cy="791210"/>
          </a:xfrm>
          <a:prstGeom prst="rightBrace">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9" name="Text Box 18"/>
          <p:cNvSpPr txBox="1"/>
          <p:nvPr/>
        </p:nvSpPr>
        <p:spPr>
          <a:xfrm>
            <a:off x="8195310" y="1103630"/>
            <a:ext cx="1068705" cy="275590"/>
          </a:xfrm>
          <a:prstGeom prst="rect">
            <a:avLst/>
          </a:prstGeom>
          <a:noFill/>
        </p:spPr>
        <p:txBody>
          <a:bodyPr wrap="square" rtlCol="0">
            <a:spAutoFit/>
          </a:bodyPr>
          <a:p>
            <a:r>
              <a:rPr lang="en-US" sz="1200"/>
              <a:t>Job Graph</a:t>
            </a:r>
            <a:endParaRPr lang="en-US" sz="1200"/>
          </a:p>
        </p:txBody>
      </p:sp>
      <p:sp>
        <p:nvSpPr>
          <p:cNvPr id="20" name="Down Arrow 19"/>
          <p:cNvSpPr/>
          <p:nvPr/>
        </p:nvSpPr>
        <p:spPr>
          <a:xfrm>
            <a:off x="4054475" y="1733550"/>
            <a:ext cx="584200" cy="52260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1" name="Text Box 20"/>
          <p:cNvSpPr txBox="1"/>
          <p:nvPr/>
        </p:nvSpPr>
        <p:spPr>
          <a:xfrm>
            <a:off x="5224145" y="1733550"/>
            <a:ext cx="3236595" cy="464820"/>
          </a:xfrm>
          <a:prstGeom prst="rect">
            <a:avLst/>
          </a:prstGeom>
          <a:noFill/>
        </p:spPr>
        <p:txBody>
          <a:bodyPr wrap="square" rtlCol="0" anchor="t">
            <a:noAutofit/>
          </a:bodyPr>
          <a:p>
            <a:pPr algn="ctr"/>
            <a:r>
              <a:rPr lang="en-US" sz="2800" i="1" u="sng">
                <a:solidFill>
                  <a:srgbClr val="002060"/>
                </a:solidFill>
                <a:effectLst>
                  <a:outerShdw blurRad="38100" dist="38100" dir="2700000" algn="tl">
                    <a:srgbClr val="000000">
                      <a:alpha val="43137"/>
                    </a:srgbClr>
                  </a:outerShdw>
                </a:effectLst>
                <a:sym typeface="+mn-ea"/>
              </a:rPr>
              <a:t>Parallelism = 2</a:t>
            </a:r>
            <a:endParaRPr lang="en-US" sz="2800" i="1" u="sng">
              <a:solidFill>
                <a:srgbClr val="002060"/>
              </a:solidFill>
              <a:effectLst>
                <a:outerShdw blurRad="38100" dist="38100" dir="2700000" algn="tl">
                  <a:srgbClr val="000000">
                    <a:alpha val="43137"/>
                  </a:srgbClr>
                </a:outerShdw>
              </a:effectLst>
              <a:sym typeface="+mn-ea"/>
            </a:endParaRPr>
          </a:p>
        </p:txBody>
      </p:sp>
      <p:sp>
        <p:nvSpPr>
          <p:cNvPr id="23" name="Rectangles 22"/>
          <p:cNvSpPr/>
          <p:nvPr/>
        </p:nvSpPr>
        <p:spPr>
          <a:xfrm>
            <a:off x="1229995" y="2386330"/>
            <a:ext cx="6413500" cy="782955"/>
          </a:xfrm>
          <a:prstGeom prst="rect">
            <a:avLst/>
          </a:prstGeom>
          <a:solidFill>
            <a:schemeClr val="tx2">
              <a:lumMod val="40000"/>
              <a:lumOff val="60000"/>
            </a:schemeClr>
          </a:solidFill>
          <a:ln>
            <a:solidFill>
              <a:schemeClr val="tx1"/>
            </a:solidFill>
            <a:prstDash val="sysDash"/>
          </a:ln>
        </p:spPr>
        <p:style>
          <a:lnRef idx="0">
            <a:srgbClr val="FFFFFF"/>
          </a:lnRef>
          <a:fillRef idx="2">
            <a:schemeClr val="accent1"/>
          </a:fillRef>
          <a:effectRef idx="0">
            <a:srgbClr val="FFFFFF"/>
          </a:effectRef>
          <a:fontRef idx="minor">
            <a:schemeClr val="lt1"/>
          </a:fontRef>
        </p:style>
        <p:txBody>
          <a:bodyPr rtlCol="0" anchor="ctr"/>
          <a:p>
            <a:pPr algn="ctr"/>
            <a:endParaRPr lang="en-US"/>
          </a:p>
        </p:txBody>
      </p:sp>
      <p:sp>
        <p:nvSpPr>
          <p:cNvPr id="24" name="Oval 23"/>
          <p:cNvSpPr/>
          <p:nvPr/>
        </p:nvSpPr>
        <p:spPr>
          <a:xfrm>
            <a:off x="1412875" y="2442210"/>
            <a:ext cx="671195" cy="631190"/>
          </a:xfrm>
          <a:prstGeom prst="ellipse">
            <a:avLst/>
          </a:prstGeom>
          <a:solidFill>
            <a:schemeClr val="accent6"/>
          </a:solidFill>
          <a:ln w="12700" cmpd="sng">
            <a:solidFill>
              <a:schemeClr val="accent1">
                <a:shade val="50000"/>
              </a:schemeClr>
            </a:solidFill>
            <a:prstDash val="sysDot"/>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800"/>
              <a:t>Source</a:t>
            </a:r>
            <a:endParaRPr lang="en-US" sz="800"/>
          </a:p>
          <a:p>
            <a:pPr algn="ctr"/>
            <a:r>
              <a:rPr lang="en-US" sz="800"/>
              <a:t>[1]</a:t>
            </a:r>
            <a:endParaRPr lang="en-US" sz="800"/>
          </a:p>
        </p:txBody>
      </p:sp>
      <p:sp>
        <p:nvSpPr>
          <p:cNvPr id="25" name="Oval 24"/>
          <p:cNvSpPr/>
          <p:nvPr/>
        </p:nvSpPr>
        <p:spPr>
          <a:xfrm>
            <a:off x="2681605" y="2442210"/>
            <a:ext cx="777875" cy="630555"/>
          </a:xfrm>
          <a:prstGeom prst="ellipse">
            <a:avLst/>
          </a:prstGeom>
          <a:ln>
            <a:prstDash val="sysDot"/>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800"/>
              <a:t>flatmap</a:t>
            </a:r>
            <a:endParaRPr lang="en-US" sz="800"/>
          </a:p>
          <a:p>
            <a:pPr algn="ctr"/>
            <a:r>
              <a:rPr lang="en-US" sz="800"/>
              <a:t>[1]</a:t>
            </a:r>
            <a:endParaRPr lang="en-US" sz="800"/>
          </a:p>
        </p:txBody>
      </p:sp>
      <p:sp>
        <p:nvSpPr>
          <p:cNvPr id="26" name="Oval 25"/>
          <p:cNvSpPr/>
          <p:nvPr/>
        </p:nvSpPr>
        <p:spPr>
          <a:xfrm>
            <a:off x="4053840" y="2442210"/>
            <a:ext cx="716915" cy="631825"/>
          </a:xfrm>
          <a:prstGeom prst="ellipse">
            <a:avLst/>
          </a:prstGeom>
          <a:ln>
            <a:prstDash val="sysDot"/>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800">
                <a:sym typeface="+mn-ea"/>
              </a:rPr>
              <a:t>map</a:t>
            </a:r>
            <a:endParaRPr lang="en-US" sz="800">
              <a:sym typeface="+mn-ea"/>
            </a:endParaRPr>
          </a:p>
          <a:p>
            <a:pPr lvl="0" algn="ctr">
              <a:buClrTx/>
              <a:buSzTx/>
              <a:buFontTx/>
            </a:pPr>
            <a:r>
              <a:rPr lang="en-US" sz="800">
                <a:sym typeface="+mn-ea"/>
              </a:rPr>
              <a:t>[1]</a:t>
            </a:r>
            <a:endParaRPr lang="en-US" sz="800">
              <a:sym typeface="+mn-ea"/>
            </a:endParaRPr>
          </a:p>
        </p:txBody>
      </p:sp>
      <p:sp>
        <p:nvSpPr>
          <p:cNvPr id="27" name="Oval 26"/>
          <p:cNvSpPr/>
          <p:nvPr/>
        </p:nvSpPr>
        <p:spPr>
          <a:xfrm>
            <a:off x="5385435" y="2449830"/>
            <a:ext cx="739775" cy="624205"/>
          </a:xfrm>
          <a:prstGeom prst="ellipse">
            <a:avLst/>
          </a:prstGeom>
          <a:ln>
            <a:prstDash val="sysDot"/>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800">
                <a:sym typeface="+mn-ea"/>
              </a:rPr>
              <a:t>keyby</a:t>
            </a:r>
            <a:endParaRPr lang="en-US" sz="800">
              <a:sym typeface="+mn-ea"/>
            </a:endParaRPr>
          </a:p>
          <a:p>
            <a:pPr lvl="0" algn="ctr">
              <a:buClrTx/>
              <a:buSzTx/>
              <a:buFontTx/>
            </a:pPr>
            <a:r>
              <a:rPr lang="en-US" sz="800">
                <a:sym typeface="+mn-ea"/>
              </a:rPr>
              <a:t>sum</a:t>
            </a:r>
            <a:endParaRPr lang="en-US" sz="800">
              <a:sym typeface="+mn-ea"/>
            </a:endParaRPr>
          </a:p>
          <a:p>
            <a:pPr lvl="0" algn="ctr">
              <a:buClrTx/>
              <a:buSzTx/>
              <a:buFontTx/>
            </a:pPr>
            <a:r>
              <a:rPr lang="en-US" sz="800">
                <a:sym typeface="+mn-ea"/>
              </a:rPr>
              <a:t>[1]</a:t>
            </a:r>
            <a:endParaRPr lang="en-US" sz="800">
              <a:sym typeface="+mn-ea"/>
            </a:endParaRPr>
          </a:p>
        </p:txBody>
      </p:sp>
      <p:sp>
        <p:nvSpPr>
          <p:cNvPr id="28" name="Oval 27"/>
          <p:cNvSpPr/>
          <p:nvPr/>
        </p:nvSpPr>
        <p:spPr>
          <a:xfrm>
            <a:off x="6740525" y="2442210"/>
            <a:ext cx="687070" cy="632460"/>
          </a:xfrm>
          <a:prstGeom prst="ellipse">
            <a:avLst/>
          </a:prstGeom>
          <a:solidFill>
            <a:schemeClr val="accent2">
              <a:lumMod val="50000"/>
            </a:schemeClr>
          </a:solidFill>
          <a:ln>
            <a:prstDash val="sysDot"/>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800">
                <a:sym typeface="+mn-ea"/>
              </a:rPr>
              <a:t>sink</a:t>
            </a:r>
            <a:endParaRPr lang="en-US" sz="800">
              <a:sym typeface="+mn-ea"/>
            </a:endParaRPr>
          </a:p>
          <a:p>
            <a:pPr lvl="0" algn="ctr">
              <a:buClrTx/>
              <a:buSzTx/>
              <a:buFontTx/>
            </a:pPr>
            <a:r>
              <a:rPr lang="en-US" sz="800">
                <a:sym typeface="+mn-ea"/>
              </a:rPr>
              <a:t>[1]</a:t>
            </a:r>
            <a:endParaRPr lang="en-US" sz="800">
              <a:sym typeface="+mn-ea"/>
            </a:endParaRPr>
          </a:p>
        </p:txBody>
      </p:sp>
      <p:cxnSp>
        <p:nvCxnSpPr>
          <p:cNvPr id="29" name="Straight Arrow Connector 28"/>
          <p:cNvCxnSpPr>
            <a:stCxn id="24" idx="6"/>
            <a:endCxn id="25" idx="2"/>
          </p:cNvCxnSpPr>
          <p:nvPr/>
        </p:nvCxnSpPr>
        <p:spPr>
          <a:xfrm>
            <a:off x="2084070" y="2757805"/>
            <a:ext cx="59753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0" name="Straight Arrow Connector 29"/>
          <p:cNvCxnSpPr>
            <a:stCxn id="25" idx="6"/>
            <a:endCxn id="26" idx="2"/>
          </p:cNvCxnSpPr>
          <p:nvPr/>
        </p:nvCxnSpPr>
        <p:spPr>
          <a:xfrm>
            <a:off x="3459480" y="2757805"/>
            <a:ext cx="594360" cy="63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1" name="Straight Arrow Connector 30"/>
          <p:cNvCxnSpPr>
            <a:stCxn id="26" idx="6"/>
            <a:endCxn id="27" idx="2"/>
          </p:cNvCxnSpPr>
          <p:nvPr/>
        </p:nvCxnSpPr>
        <p:spPr>
          <a:xfrm>
            <a:off x="4770755" y="2758440"/>
            <a:ext cx="614680" cy="381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2" name="Straight Arrow Connector 31"/>
          <p:cNvCxnSpPr>
            <a:stCxn id="27" idx="6"/>
            <a:endCxn id="28" idx="2"/>
          </p:cNvCxnSpPr>
          <p:nvPr/>
        </p:nvCxnSpPr>
        <p:spPr>
          <a:xfrm flipV="1">
            <a:off x="6125210" y="2758440"/>
            <a:ext cx="615315" cy="381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33" name="Rectangles 32"/>
          <p:cNvSpPr/>
          <p:nvPr/>
        </p:nvSpPr>
        <p:spPr>
          <a:xfrm>
            <a:off x="1229995" y="3249930"/>
            <a:ext cx="6414135" cy="777240"/>
          </a:xfrm>
          <a:prstGeom prst="rect">
            <a:avLst/>
          </a:prstGeom>
          <a:solidFill>
            <a:schemeClr val="tx2">
              <a:lumMod val="40000"/>
              <a:lumOff val="60000"/>
            </a:schemeClr>
          </a:solidFill>
          <a:ln>
            <a:solidFill>
              <a:schemeClr val="tx1"/>
            </a:solidFill>
            <a:prstDash val="sysDash"/>
          </a:ln>
        </p:spPr>
        <p:style>
          <a:lnRef idx="0">
            <a:srgbClr val="FFFFFF"/>
          </a:lnRef>
          <a:fillRef idx="2">
            <a:schemeClr val="accent1"/>
          </a:fillRef>
          <a:effectRef idx="0">
            <a:srgbClr val="FFFFFF"/>
          </a:effectRef>
          <a:fontRef idx="minor">
            <a:schemeClr val="lt1"/>
          </a:fontRef>
        </p:style>
        <p:txBody>
          <a:bodyPr rtlCol="0" anchor="ctr"/>
          <a:p>
            <a:pPr algn="ctr"/>
            <a:endParaRPr lang="en-US"/>
          </a:p>
        </p:txBody>
      </p:sp>
      <p:sp>
        <p:nvSpPr>
          <p:cNvPr id="35" name="Oval 34"/>
          <p:cNvSpPr/>
          <p:nvPr/>
        </p:nvSpPr>
        <p:spPr>
          <a:xfrm>
            <a:off x="1412875" y="3331210"/>
            <a:ext cx="671195" cy="631190"/>
          </a:xfrm>
          <a:prstGeom prst="ellipse">
            <a:avLst/>
          </a:prstGeom>
          <a:solidFill>
            <a:schemeClr val="accent6"/>
          </a:solidFill>
          <a:ln w="12700" cmpd="sng">
            <a:solidFill>
              <a:schemeClr val="accent1">
                <a:shade val="50000"/>
              </a:schemeClr>
            </a:solidFill>
            <a:prstDash val="sysDot"/>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800"/>
              <a:t>Source</a:t>
            </a:r>
            <a:endParaRPr lang="en-US" sz="800"/>
          </a:p>
          <a:p>
            <a:pPr algn="ctr"/>
            <a:r>
              <a:rPr lang="en-US" sz="800"/>
              <a:t>[2]</a:t>
            </a:r>
            <a:endParaRPr lang="en-US" sz="800"/>
          </a:p>
        </p:txBody>
      </p:sp>
      <p:sp>
        <p:nvSpPr>
          <p:cNvPr id="36" name="Oval 35"/>
          <p:cNvSpPr/>
          <p:nvPr/>
        </p:nvSpPr>
        <p:spPr>
          <a:xfrm>
            <a:off x="2681605" y="3331210"/>
            <a:ext cx="777875" cy="630555"/>
          </a:xfrm>
          <a:prstGeom prst="ellipse">
            <a:avLst/>
          </a:prstGeom>
          <a:ln>
            <a:prstDash val="sysDot"/>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800"/>
              <a:t>flatmap</a:t>
            </a:r>
            <a:endParaRPr lang="en-US" sz="800"/>
          </a:p>
          <a:p>
            <a:pPr algn="ctr"/>
            <a:r>
              <a:rPr lang="en-US" sz="800"/>
              <a:t>[2]</a:t>
            </a:r>
            <a:endParaRPr lang="en-US" sz="800"/>
          </a:p>
        </p:txBody>
      </p:sp>
      <p:sp>
        <p:nvSpPr>
          <p:cNvPr id="37" name="Oval 36"/>
          <p:cNvSpPr/>
          <p:nvPr/>
        </p:nvSpPr>
        <p:spPr>
          <a:xfrm>
            <a:off x="4053840" y="3331210"/>
            <a:ext cx="716915" cy="631825"/>
          </a:xfrm>
          <a:prstGeom prst="ellipse">
            <a:avLst/>
          </a:prstGeom>
          <a:ln>
            <a:prstDash val="sysDot"/>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800">
                <a:sym typeface="+mn-ea"/>
              </a:rPr>
              <a:t>map</a:t>
            </a:r>
            <a:endParaRPr lang="en-US" sz="800">
              <a:sym typeface="+mn-ea"/>
            </a:endParaRPr>
          </a:p>
          <a:p>
            <a:pPr lvl="0" algn="ctr">
              <a:buClrTx/>
              <a:buSzTx/>
              <a:buFontTx/>
            </a:pPr>
            <a:r>
              <a:rPr lang="en-US" sz="800">
                <a:sym typeface="+mn-ea"/>
              </a:rPr>
              <a:t>[2]</a:t>
            </a:r>
            <a:endParaRPr lang="en-US" sz="800">
              <a:sym typeface="+mn-ea"/>
            </a:endParaRPr>
          </a:p>
        </p:txBody>
      </p:sp>
      <p:sp>
        <p:nvSpPr>
          <p:cNvPr id="38" name="Oval 37"/>
          <p:cNvSpPr/>
          <p:nvPr/>
        </p:nvSpPr>
        <p:spPr>
          <a:xfrm>
            <a:off x="5385435" y="3338830"/>
            <a:ext cx="739775" cy="624205"/>
          </a:xfrm>
          <a:prstGeom prst="ellipse">
            <a:avLst/>
          </a:prstGeom>
          <a:ln>
            <a:prstDash val="sysDot"/>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800">
                <a:sym typeface="+mn-ea"/>
              </a:rPr>
              <a:t>keyby</a:t>
            </a:r>
            <a:endParaRPr lang="en-US" sz="800">
              <a:sym typeface="+mn-ea"/>
            </a:endParaRPr>
          </a:p>
          <a:p>
            <a:pPr lvl="0" algn="ctr">
              <a:buClrTx/>
              <a:buSzTx/>
              <a:buFontTx/>
            </a:pPr>
            <a:r>
              <a:rPr lang="en-US" sz="800">
                <a:sym typeface="+mn-ea"/>
              </a:rPr>
              <a:t>sum</a:t>
            </a:r>
            <a:endParaRPr lang="en-US" sz="800">
              <a:sym typeface="+mn-ea"/>
            </a:endParaRPr>
          </a:p>
          <a:p>
            <a:pPr lvl="0" algn="ctr">
              <a:buClrTx/>
              <a:buSzTx/>
              <a:buFontTx/>
            </a:pPr>
            <a:r>
              <a:rPr lang="en-US" sz="800">
                <a:sym typeface="+mn-ea"/>
              </a:rPr>
              <a:t>[2]</a:t>
            </a:r>
            <a:endParaRPr lang="en-US" sz="800">
              <a:sym typeface="+mn-ea"/>
            </a:endParaRPr>
          </a:p>
        </p:txBody>
      </p:sp>
      <p:sp>
        <p:nvSpPr>
          <p:cNvPr id="39" name="Oval 38"/>
          <p:cNvSpPr/>
          <p:nvPr/>
        </p:nvSpPr>
        <p:spPr>
          <a:xfrm>
            <a:off x="6740525" y="3331210"/>
            <a:ext cx="687070" cy="632460"/>
          </a:xfrm>
          <a:prstGeom prst="ellipse">
            <a:avLst/>
          </a:prstGeom>
          <a:solidFill>
            <a:schemeClr val="accent2">
              <a:lumMod val="50000"/>
            </a:schemeClr>
          </a:solidFill>
          <a:ln>
            <a:prstDash val="sysDot"/>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800">
                <a:sym typeface="+mn-ea"/>
              </a:rPr>
              <a:t>sink</a:t>
            </a:r>
            <a:endParaRPr lang="en-US" sz="800">
              <a:sym typeface="+mn-ea"/>
            </a:endParaRPr>
          </a:p>
          <a:p>
            <a:pPr lvl="0" algn="ctr">
              <a:buClrTx/>
              <a:buSzTx/>
              <a:buFontTx/>
            </a:pPr>
            <a:r>
              <a:rPr lang="en-US" sz="800">
                <a:sym typeface="+mn-ea"/>
              </a:rPr>
              <a:t>[2]</a:t>
            </a:r>
            <a:endParaRPr lang="en-US" sz="800">
              <a:sym typeface="+mn-ea"/>
            </a:endParaRPr>
          </a:p>
        </p:txBody>
      </p:sp>
      <p:cxnSp>
        <p:nvCxnSpPr>
          <p:cNvPr id="40" name="Straight Arrow Connector 39"/>
          <p:cNvCxnSpPr>
            <a:stCxn id="35" idx="6"/>
            <a:endCxn id="36" idx="2"/>
          </p:cNvCxnSpPr>
          <p:nvPr/>
        </p:nvCxnSpPr>
        <p:spPr>
          <a:xfrm>
            <a:off x="2084070" y="3646805"/>
            <a:ext cx="59753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41" name="Straight Arrow Connector 40"/>
          <p:cNvCxnSpPr>
            <a:stCxn id="36" idx="6"/>
            <a:endCxn id="37" idx="2"/>
          </p:cNvCxnSpPr>
          <p:nvPr/>
        </p:nvCxnSpPr>
        <p:spPr>
          <a:xfrm>
            <a:off x="3459480" y="3646805"/>
            <a:ext cx="594360" cy="63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42" name="Straight Arrow Connector 41"/>
          <p:cNvCxnSpPr>
            <a:stCxn id="37" idx="6"/>
            <a:endCxn id="38" idx="2"/>
          </p:cNvCxnSpPr>
          <p:nvPr/>
        </p:nvCxnSpPr>
        <p:spPr>
          <a:xfrm>
            <a:off x="4770755" y="3647440"/>
            <a:ext cx="614680" cy="381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43" name="Straight Arrow Connector 42"/>
          <p:cNvCxnSpPr>
            <a:stCxn id="38" idx="6"/>
            <a:endCxn id="39" idx="2"/>
          </p:cNvCxnSpPr>
          <p:nvPr/>
        </p:nvCxnSpPr>
        <p:spPr>
          <a:xfrm flipV="1">
            <a:off x="6125210" y="3647440"/>
            <a:ext cx="615315" cy="381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45" name="Right Brace 44"/>
          <p:cNvSpPr/>
          <p:nvPr/>
        </p:nvSpPr>
        <p:spPr>
          <a:xfrm>
            <a:off x="7954645" y="2260600"/>
            <a:ext cx="77470" cy="1843405"/>
          </a:xfrm>
          <a:prstGeom prst="rightBrace">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46" name="Text Box 45"/>
          <p:cNvSpPr txBox="1"/>
          <p:nvPr/>
        </p:nvSpPr>
        <p:spPr>
          <a:xfrm>
            <a:off x="8244205" y="3011170"/>
            <a:ext cx="1390015" cy="327660"/>
          </a:xfrm>
          <a:prstGeom prst="rect">
            <a:avLst/>
          </a:prstGeom>
          <a:noFill/>
        </p:spPr>
        <p:txBody>
          <a:bodyPr wrap="square" rtlCol="0">
            <a:noAutofit/>
          </a:bodyPr>
          <a:p>
            <a:r>
              <a:rPr lang="en-US" sz="1200"/>
              <a:t>Job Parallel Graph</a:t>
            </a:r>
            <a:endParaRPr lang="en-US" sz="1200"/>
          </a:p>
        </p:txBody>
      </p:sp>
      <p:sp>
        <p:nvSpPr>
          <p:cNvPr id="47" name="Down Arrow 46"/>
          <p:cNvSpPr/>
          <p:nvPr/>
        </p:nvSpPr>
        <p:spPr>
          <a:xfrm>
            <a:off x="4054475" y="4202430"/>
            <a:ext cx="584200" cy="52260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8" name="Oval 47"/>
          <p:cNvSpPr/>
          <p:nvPr/>
        </p:nvSpPr>
        <p:spPr>
          <a:xfrm>
            <a:off x="1412875" y="4908550"/>
            <a:ext cx="671195" cy="631190"/>
          </a:xfrm>
          <a:prstGeom prst="ellipse">
            <a:avLst/>
          </a:prstGeom>
          <a:solidFill>
            <a:schemeClr val="accent6"/>
          </a:solidFill>
          <a:ln w="12700" cmpd="sng">
            <a:solidFill>
              <a:schemeClr val="accent1">
                <a:shade val="50000"/>
              </a:schemeClr>
            </a:solidFill>
            <a:prstDash val="sysDot"/>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800"/>
              <a:t>Source</a:t>
            </a:r>
            <a:endParaRPr lang="en-US" sz="800"/>
          </a:p>
          <a:p>
            <a:pPr algn="ctr"/>
            <a:r>
              <a:rPr lang="en-US" sz="800"/>
              <a:t>[1]</a:t>
            </a:r>
            <a:endParaRPr lang="en-US" sz="800"/>
          </a:p>
        </p:txBody>
      </p:sp>
      <p:sp>
        <p:nvSpPr>
          <p:cNvPr id="49" name="Oval 48"/>
          <p:cNvSpPr/>
          <p:nvPr/>
        </p:nvSpPr>
        <p:spPr>
          <a:xfrm>
            <a:off x="2681605" y="4908550"/>
            <a:ext cx="777875" cy="631190"/>
          </a:xfrm>
          <a:prstGeom prst="ellipse">
            <a:avLst/>
          </a:prstGeom>
          <a:solidFill>
            <a:schemeClr val="accent1"/>
          </a:solidFill>
          <a:ln w="12700" cmpd="sng">
            <a:solidFill>
              <a:schemeClr val="accent1">
                <a:shade val="50000"/>
              </a:schemeClr>
            </a:solidFill>
            <a:prstDash val="sysDot"/>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800"/>
              <a:t>flatmap</a:t>
            </a:r>
            <a:endParaRPr lang="en-US" sz="800"/>
          </a:p>
          <a:p>
            <a:pPr algn="ctr"/>
            <a:r>
              <a:rPr lang="en-US" sz="800"/>
              <a:t>[1]</a:t>
            </a:r>
            <a:endParaRPr lang="en-US" sz="800"/>
          </a:p>
        </p:txBody>
      </p:sp>
      <p:sp>
        <p:nvSpPr>
          <p:cNvPr id="50" name="Oval 49"/>
          <p:cNvSpPr/>
          <p:nvPr/>
        </p:nvSpPr>
        <p:spPr>
          <a:xfrm>
            <a:off x="3992880" y="4908550"/>
            <a:ext cx="777875" cy="631190"/>
          </a:xfrm>
          <a:prstGeom prst="ellipse">
            <a:avLst/>
          </a:prstGeom>
          <a:solidFill>
            <a:schemeClr val="accent1"/>
          </a:solidFill>
          <a:ln w="12700" cmpd="sng">
            <a:solidFill>
              <a:schemeClr val="accent1">
                <a:shade val="50000"/>
              </a:schemeClr>
            </a:solidFill>
            <a:prstDash val="sysDot"/>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800"/>
              <a:t>map</a:t>
            </a:r>
            <a:endParaRPr lang="en-US" sz="800"/>
          </a:p>
          <a:p>
            <a:pPr algn="ctr"/>
            <a:r>
              <a:rPr lang="en-US" sz="800"/>
              <a:t>[1]</a:t>
            </a:r>
            <a:endParaRPr lang="en-US" sz="800"/>
          </a:p>
        </p:txBody>
      </p:sp>
      <p:sp>
        <p:nvSpPr>
          <p:cNvPr id="51" name="Oval 50"/>
          <p:cNvSpPr/>
          <p:nvPr/>
        </p:nvSpPr>
        <p:spPr>
          <a:xfrm>
            <a:off x="5385435" y="4908550"/>
            <a:ext cx="739775" cy="624205"/>
          </a:xfrm>
          <a:prstGeom prst="ellipse">
            <a:avLst/>
          </a:prstGeom>
          <a:ln>
            <a:prstDash val="sysDot"/>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800">
                <a:sym typeface="+mn-ea"/>
              </a:rPr>
              <a:t>keyby</a:t>
            </a:r>
            <a:endParaRPr lang="en-US" sz="800">
              <a:sym typeface="+mn-ea"/>
            </a:endParaRPr>
          </a:p>
          <a:p>
            <a:pPr lvl="0" algn="ctr">
              <a:buClrTx/>
              <a:buSzTx/>
              <a:buFontTx/>
            </a:pPr>
            <a:r>
              <a:rPr lang="en-US" sz="800">
                <a:sym typeface="+mn-ea"/>
              </a:rPr>
              <a:t>sum</a:t>
            </a:r>
            <a:endParaRPr lang="en-US" sz="800">
              <a:sym typeface="+mn-ea"/>
            </a:endParaRPr>
          </a:p>
          <a:p>
            <a:pPr lvl="0" algn="ctr">
              <a:buClrTx/>
              <a:buSzTx/>
              <a:buFontTx/>
            </a:pPr>
            <a:r>
              <a:rPr lang="en-US" sz="800">
                <a:sym typeface="+mn-ea"/>
              </a:rPr>
              <a:t>[1]</a:t>
            </a:r>
            <a:endParaRPr lang="en-US" sz="800">
              <a:sym typeface="+mn-ea"/>
            </a:endParaRPr>
          </a:p>
        </p:txBody>
      </p:sp>
      <p:sp>
        <p:nvSpPr>
          <p:cNvPr id="52" name="Oval 51"/>
          <p:cNvSpPr/>
          <p:nvPr/>
        </p:nvSpPr>
        <p:spPr>
          <a:xfrm>
            <a:off x="6740525" y="4908550"/>
            <a:ext cx="687070" cy="632460"/>
          </a:xfrm>
          <a:prstGeom prst="ellipse">
            <a:avLst/>
          </a:prstGeom>
          <a:solidFill>
            <a:schemeClr val="accent2">
              <a:lumMod val="50000"/>
            </a:schemeClr>
          </a:solidFill>
          <a:ln>
            <a:prstDash val="sysDot"/>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800">
                <a:sym typeface="+mn-ea"/>
              </a:rPr>
              <a:t>sink</a:t>
            </a:r>
            <a:endParaRPr lang="en-US" sz="800">
              <a:sym typeface="+mn-ea"/>
            </a:endParaRPr>
          </a:p>
          <a:p>
            <a:pPr lvl="0" algn="ctr">
              <a:buClrTx/>
              <a:buSzTx/>
              <a:buFontTx/>
            </a:pPr>
            <a:r>
              <a:rPr lang="en-US" sz="800">
                <a:sym typeface="+mn-ea"/>
              </a:rPr>
              <a:t>[1]</a:t>
            </a:r>
            <a:endParaRPr lang="en-US" sz="800">
              <a:sym typeface="+mn-ea"/>
            </a:endParaRPr>
          </a:p>
        </p:txBody>
      </p:sp>
      <p:cxnSp>
        <p:nvCxnSpPr>
          <p:cNvPr id="53" name="Straight Arrow Connector 52"/>
          <p:cNvCxnSpPr>
            <a:endCxn id="51" idx="2"/>
          </p:cNvCxnSpPr>
          <p:nvPr/>
        </p:nvCxnSpPr>
        <p:spPr>
          <a:xfrm flipV="1">
            <a:off x="3120390" y="5220970"/>
            <a:ext cx="2265045" cy="952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55" name="Rectangles 54"/>
          <p:cNvSpPr/>
          <p:nvPr/>
        </p:nvSpPr>
        <p:spPr>
          <a:xfrm>
            <a:off x="1230630" y="5739130"/>
            <a:ext cx="6413500" cy="782955"/>
          </a:xfrm>
          <a:prstGeom prst="rect">
            <a:avLst/>
          </a:prstGeom>
          <a:solidFill>
            <a:schemeClr val="tx2">
              <a:lumMod val="40000"/>
              <a:lumOff val="60000"/>
            </a:schemeClr>
          </a:solidFill>
          <a:ln>
            <a:solidFill>
              <a:schemeClr val="tx1"/>
            </a:solidFill>
            <a:prstDash val="sysDash"/>
          </a:ln>
        </p:spPr>
        <p:style>
          <a:lnRef idx="0">
            <a:srgbClr val="FFFFFF"/>
          </a:lnRef>
          <a:fillRef idx="2">
            <a:schemeClr val="accent1"/>
          </a:fillRef>
          <a:effectRef idx="0">
            <a:srgbClr val="FFFFFF"/>
          </a:effectRef>
          <a:fontRef idx="minor">
            <a:schemeClr val="lt1"/>
          </a:fontRef>
        </p:style>
        <p:txBody>
          <a:bodyPr rtlCol="0" anchor="ctr"/>
          <a:p>
            <a:pPr algn="ctr"/>
            <a:endParaRPr lang="en-US"/>
          </a:p>
        </p:txBody>
      </p:sp>
      <p:sp>
        <p:nvSpPr>
          <p:cNvPr id="56" name="Oval 55"/>
          <p:cNvSpPr/>
          <p:nvPr/>
        </p:nvSpPr>
        <p:spPr>
          <a:xfrm>
            <a:off x="1413510" y="5818505"/>
            <a:ext cx="671195" cy="631190"/>
          </a:xfrm>
          <a:prstGeom prst="ellipse">
            <a:avLst/>
          </a:prstGeom>
          <a:solidFill>
            <a:schemeClr val="accent6"/>
          </a:solidFill>
          <a:ln w="12700" cmpd="sng">
            <a:solidFill>
              <a:schemeClr val="accent1">
                <a:shade val="50000"/>
              </a:schemeClr>
            </a:solidFill>
            <a:prstDash val="sysDot"/>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800"/>
              <a:t>Source</a:t>
            </a:r>
            <a:endParaRPr lang="en-US" sz="800"/>
          </a:p>
          <a:p>
            <a:pPr algn="ctr"/>
            <a:r>
              <a:rPr lang="en-US" sz="800"/>
              <a:t>[2]</a:t>
            </a:r>
            <a:endParaRPr lang="en-US" sz="800"/>
          </a:p>
        </p:txBody>
      </p:sp>
      <p:sp>
        <p:nvSpPr>
          <p:cNvPr id="57" name="Oval 56"/>
          <p:cNvSpPr/>
          <p:nvPr/>
        </p:nvSpPr>
        <p:spPr>
          <a:xfrm>
            <a:off x="2682240" y="5818505"/>
            <a:ext cx="777875" cy="631190"/>
          </a:xfrm>
          <a:prstGeom prst="ellipse">
            <a:avLst/>
          </a:prstGeom>
          <a:solidFill>
            <a:schemeClr val="accent1"/>
          </a:solidFill>
          <a:ln w="12700" cmpd="sng">
            <a:solidFill>
              <a:schemeClr val="accent1">
                <a:shade val="50000"/>
              </a:schemeClr>
            </a:solidFill>
            <a:prstDash val="sysDot"/>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800"/>
              <a:t>flatmap</a:t>
            </a:r>
            <a:endParaRPr lang="en-US" sz="800"/>
          </a:p>
          <a:p>
            <a:pPr algn="ctr"/>
            <a:r>
              <a:rPr lang="en-US" sz="800"/>
              <a:t>[2]</a:t>
            </a:r>
            <a:endParaRPr lang="en-US" sz="800"/>
          </a:p>
        </p:txBody>
      </p:sp>
      <p:sp>
        <p:nvSpPr>
          <p:cNvPr id="58" name="Oval 57"/>
          <p:cNvSpPr/>
          <p:nvPr/>
        </p:nvSpPr>
        <p:spPr>
          <a:xfrm>
            <a:off x="3993515" y="5818505"/>
            <a:ext cx="777875" cy="631190"/>
          </a:xfrm>
          <a:prstGeom prst="ellipse">
            <a:avLst/>
          </a:prstGeom>
          <a:solidFill>
            <a:schemeClr val="accent1"/>
          </a:solidFill>
          <a:ln w="12700" cmpd="sng">
            <a:solidFill>
              <a:schemeClr val="accent1">
                <a:shade val="50000"/>
              </a:schemeClr>
            </a:solidFill>
            <a:prstDash val="sysDot"/>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800"/>
              <a:t>map</a:t>
            </a:r>
            <a:endParaRPr lang="en-US" sz="800"/>
          </a:p>
          <a:p>
            <a:pPr algn="ctr"/>
            <a:r>
              <a:rPr lang="en-US" sz="800"/>
              <a:t>[2]</a:t>
            </a:r>
            <a:endParaRPr lang="en-US" sz="800"/>
          </a:p>
        </p:txBody>
      </p:sp>
      <p:sp>
        <p:nvSpPr>
          <p:cNvPr id="59" name="Oval 58"/>
          <p:cNvSpPr/>
          <p:nvPr/>
        </p:nvSpPr>
        <p:spPr>
          <a:xfrm>
            <a:off x="5386070" y="5818505"/>
            <a:ext cx="739775" cy="624205"/>
          </a:xfrm>
          <a:prstGeom prst="ellipse">
            <a:avLst/>
          </a:prstGeom>
          <a:ln>
            <a:prstDash val="sysDot"/>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800">
                <a:sym typeface="+mn-ea"/>
              </a:rPr>
              <a:t>keyby</a:t>
            </a:r>
            <a:endParaRPr lang="en-US" sz="800">
              <a:sym typeface="+mn-ea"/>
            </a:endParaRPr>
          </a:p>
          <a:p>
            <a:pPr lvl="0" algn="ctr">
              <a:buClrTx/>
              <a:buSzTx/>
              <a:buFontTx/>
            </a:pPr>
            <a:r>
              <a:rPr lang="en-US" sz="800">
                <a:sym typeface="+mn-ea"/>
              </a:rPr>
              <a:t>sum</a:t>
            </a:r>
            <a:endParaRPr lang="en-US" sz="800">
              <a:sym typeface="+mn-ea"/>
            </a:endParaRPr>
          </a:p>
          <a:p>
            <a:pPr lvl="0" algn="ctr">
              <a:buClrTx/>
              <a:buSzTx/>
              <a:buFontTx/>
            </a:pPr>
            <a:r>
              <a:rPr lang="en-US" sz="800">
                <a:sym typeface="+mn-ea"/>
              </a:rPr>
              <a:t>[2]</a:t>
            </a:r>
            <a:endParaRPr lang="en-US" sz="800">
              <a:sym typeface="+mn-ea"/>
            </a:endParaRPr>
          </a:p>
        </p:txBody>
      </p:sp>
      <p:sp>
        <p:nvSpPr>
          <p:cNvPr id="60" name="Oval 59"/>
          <p:cNvSpPr/>
          <p:nvPr/>
        </p:nvSpPr>
        <p:spPr>
          <a:xfrm>
            <a:off x="6741160" y="5818505"/>
            <a:ext cx="687070" cy="632460"/>
          </a:xfrm>
          <a:prstGeom prst="ellipse">
            <a:avLst/>
          </a:prstGeom>
          <a:solidFill>
            <a:schemeClr val="accent2">
              <a:lumMod val="50000"/>
            </a:schemeClr>
          </a:solidFill>
          <a:ln>
            <a:prstDash val="sysDot"/>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800">
                <a:sym typeface="+mn-ea"/>
              </a:rPr>
              <a:t>sink</a:t>
            </a:r>
            <a:endParaRPr lang="en-US" sz="800">
              <a:sym typeface="+mn-ea"/>
            </a:endParaRPr>
          </a:p>
          <a:p>
            <a:pPr lvl="0" algn="ctr">
              <a:buClrTx/>
              <a:buSzTx/>
              <a:buFontTx/>
            </a:pPr>
            <a:r>
              <a:rPr lang="en-US" sz="800">
                <a:sym typeface="+mn-ea"/>
              </a:rPr>
              <a:t>[2]</a:t>
            </a:r>
            <a:endParaRPr lang="en-US" sz="800">
              <a:sym typeface="+mn-ea"/>
            </a:endParaRPr>
          </a:p>
        </p:txBody>
      </p:sp>
      <p:cxnSp>
        <p:nvCxnSpPr>
          <p:cNvPr id="61" name="Straight Arrow Connector 60"/>
          <p:cNvCxnSpPr>
            <a:endCxn id="59" idx="2"/>
          </p:cNvCxnSpPr>
          <p:nvPr/>
        </p:nvCxnSpPr>
        <p:spPr>
          <a:xfrm flipV="1">
            <a:off x="3121025" y="6130925"/>
            <a:ext cx="2265045" cy="952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63" name="Right Brace 62"/>
          <p:cNvSpPr/>
          <p:nvPr/>
        </p:nvSpPr>
        <p:spPr>
          <a:xfrm>
            <a:off x="7954645" y="4740275"/>
            <a:ext cx="77470" cy="1843405"/>
          </a:xfrm>
          <a:prstGeom prst="rightBrace">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64" name="Text Box 63"/>
          <p:cNvSpPr txBox="1"/>
          <p:nvPr/>
        </p:nvSpPr>
        <p:spPr>
          <a:xfrm>
            <a:off x="8244205" y="5490845"/>
            <a:ext cx="1467485" cy="497205"/>
          </a:xfrm>
          <a:prstGeom prst="rect">
            <a:avLst/>
          </a:prstGeom>
          <a:noFill/>
        </p:spPr>
        <p:txBody>
          <a:bodyPr wrap="square" rtlCol="0">
            <a:noAutofit/>
          </a:bodyPr>
          <a:p>
            <a:r>
              <a:rPr lang="en-US" sz="1200"/>
              <a:t>Job Execution Graph</a:t>
            </a:r>
            <a:endParaRPr lang="en-US" sz="1200"/>
          </a:p>
          <a:p>
            <a:pPr algn="ctr"/>
            <a:r>
              <a:rPr lang="en-US" sz="1200"/>
              <a:t>(Chaining)</a:t>
            </a:r>
            <a:endParaRPr lang="en-US" sz="1200"/>
          </a:p>
        </p:txBody>
      </p:sp>
      <p:cxnSp>
        <p:nvCxnSpPr>
          <p:cNvPr id="65" name="Straight Arrow Connector 64"/>
          <p:cNvCxnSpPr>
            <a:stCxn id="26" idx="6"/>
          </p:cNvCxnSpPr>
          <p:nvPr/>
        </p:nvCxnSpPr>
        <p:spPr>
          <a:xfrm>
            <a:off x="4770755" y="2758440"/>
            <a:ext cx="594360" cy="8966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66" name="Straight Arrow Connector 65"/>
          <p:cNvCxnSpPr/>
          <p:nvPr/>
        </p:nvCxnSpPr>
        <p:spPr>
          <a:xfrm flipV="1">
            <a:off x="4780915" y="2794000"/>
            <a:ext cx="568960" cy="83756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67" name="Straight Arrow Connector 66"/>
          <p:cNvCxnSpPr/>
          <p:nvPr/>
        </p:nvCxnSpPr>
        <p:spPr>
          <a:xfrm flipV="1">
            <a:off x="3028315" y="5230495"/>
            <a:ext cx="2344420" cy="93027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68" name="Straight Arrow Connector 67"/>
          <p:cNvCxnSpPr/>
          <p:nvPr/>
        </p:nvCxnSpPr>
        <p:spPr>
          <a:xfrm>
            <a:off x="3028315" y="5222875"/>
            <a:ext cx="2298065" cy="88455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100"/>
                            </p:stCondLst>
                            <p:childTnLst>
                              <p:par>
                                <p:cTn id="11" presetID="1" presetClass="entr" presetSubtype="0" fill="hold" grpId="0" nodeType="afterEffect">
                                  <p:stCondLst>
                                    <p:cond delay="20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300"/>
                            </p:stCondLst>
                            <p:childTnLst>
                              <p:par>
                                <p:cTn id="14" presetID="1" presetClass="entr" presetSubtype="0" fill="hold" grpId="0" nodeType="afterEffect">
                                  <p:stCondLst>
                                    <p:cond delay="30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600"/>
                            </p:stCondLst>
                            <p:childTnLst>
                              <p:par>
                                <p:cTn id="17" presetID="1" presetClass="entr" presetSubtype="0" fill="hold" grpId="0" nodeType="afterEffect">
                                  <p:stCondLst>
                                    <p:cond delay="400"/>
                                  </p:stCondLst>
                                  <p:childTnLst>
                                    <p:set>
                                      <p:cBhvr>
                                        <p:cTn id="18" dur="1" fill="hold">
                                          <p:stCondLst>
                                            <p:cond delay="0"/>
                                          </p:stCondLst>
                                        </p:cTn>
                                        <p:tgtEl>
                                          <p:spTgt spid="11"/>
                                        </p:tgtEl>
                                        <p:attrNameLst>
                                          <p:attrName>style.visibility</p:attrName>
                                        </p:attrNameLst>
                                      </p:cBhvr>
                                      <p:to>
                                        <p:strVal val="visible"/>
                                      </p:to>
                                    </p:set>
                                  </p:childTnLst>
                                </p:cTn>
                              </p:par>
                            </p:childTnLst>
                          </p:cTn>
                        </p:par>
                        <p:par>
                          <p:cTn id="19" fill="hold">
                            <p:stCondLst>
                              <p:cond delay="1000"/>
                            </p:stCondLst>
                            <p:childTnLst>
                              <p:par>
                                <p:cTn id="20" presetID="3" presetClass="entr" presetSubtype="10"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childTnLst>
                          </p:cTn>
                        </p:par>
                        <p:par>
                          <p:cTn id="23" fill="hold">
                            <p:stCondLst>
                              <p:cond delay="1500"/>
                            </p:stCondLst>
                            <p:childTnLst>
                              <p:par>
                                <p:cTn id="24" presetID="3" presetClass="entr" presetSubtype="10"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blinds(horizontal)">
                                      <p:cBhvr>
                                        <p:cTn id="26" dur="500"/>
                                        <p:tgtEl>
                                          <p:spTgt spid="14"/>
                                        </p:tgtEl>
                                      </p:cBhvr>
                                    </p:animEffect>
                                  </p:childTnLst>
                                </p:cTn>
                              </p:par>
                            </p:childTnLst>
                          </p:cTn>
                        </p:par>
                        <p:par>
                          <p:cTn id="27" fill="hold">
                            <p:stCondLst>
                              <p:cond delay="2000"/>
                            </p:stCondLst>
                            <p:childTnLst>
                              <p:par>
                                <p:cTn id="28" presetID="3" presetClass="entr" presetSubtype="10"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linds(horizontal)">
                                      <p:cBhvr>
                                        <p:cTn id="30" dur="500"/>
                                        <p:tgtEl>
                                          <p:spTgt spid="13"/>
                                        </p:tgtEl>
                                      </p:cBhvr>
                                    </p:animEffect>
                                  </p:childTnLst>
                                </p:cTn>
                              </p:par>
                            </p:childTnLst>
                          </p:cTn>
                        </p:par>
                        <p:par>
                          <p:cTn id="31" fill="hold">
                            <p:stCondLst>
                              <p:cond delay="2500"/>
                            </p:stCondLst>
                            <p:childTnLst>
                              <p:par>
                                <p:cTn id="32" presetID="3" presetClass="entr" presetSubtype="10" fill="hold"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blinds(horizontal)">
                                      <p:cBhvr>
                                        <p:cTn id="34" dur="500"/>
                                        <p:tgtEl>
                                          <p:spTgt spid="12"/>
                                        </p:tgtEl>
                                      </p:cBhvr>
                                    </p:animEffect>
                                  </p:childTnLst>
                                </p:cTn>
                              </p:par>
                            </p:childTnLst>
                          </p:cTn>
                        </p:par>
                        <p:par>
                          <p:cTn id="35" fill="hold">
                            <p:stCondLst>
                              <p:cond delay="3000"/>
                            </p:stCondLst>
                            <p:childTnLst>
                              <p:par>
                                <p:cTn id="36" presetID="2" presetClass="entr" presetSubtype="4" fill="hold" grpId="0" nodeType="afterEffect">
                                  <p:stCondLst>
                                    <p:cond delay="50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fill="hold"/>
                                        <p:tgtEl>
                                          <p:spTgt spid="16"/>
                                        </p:tgtEl>
                                        <p:attrNameLst>
                                          <p:attrName>ppt_x</p:attrName>
                                        </p:attrNameLst>
                                      </p:cBhvr>
                                      <p:tavLst>
                                        <p:tav tm="0">
                                          <p:val>
                                            <p:strVal val="#ppt_x"/>
                                          </p:val>
                                        </p:tav>
                                        <p:tav tm="100000">
                                          <p:val>
                                            <p:strVal val="#ppt_x"/>
                                          </p:val>
                                        </p:tav>
                                      </p:tavLst>
                                    </p:anim>
                                    <p:anim calcmode="lin" valueType="num">
                                      <p:cBhvr additive="base">
                                        <p:cTn id="3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blinds(horizontal)">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par>
                          <p:cTn id="59" fill="hold">
                            <p:stCondLst>
                              <p:cond delay="0"/>
                            </p:stCondLst>
                            <p:childTnLst>
                              <p:par>
                                <p:cTn id="60" presetID="1" presetClass="entr" presetSubtype="0" fill="hold" grpId="0" nodeType="afterEffect">
                                  <p:stCondLst>
                                    <p:cond delay="100"/>
                                  </p:stCondLst>
                                  <p:childTnLst>
                                    <p:set>
                                      <p:cBhvr>
                                        <p:cTn id="61" dur="1" fill="hold">
                                          <p:stCondLst>
                                            <p:cond delay="0"/>
                                          </p:stCondLst>
                                        </p:cTn>
                                        <p:tgtEl>
                                          <p:spTgt spid="25"/>
                                        </p:tgtEl>
                                        <p:attrNameLst>
                                          <p:attrName>style.visibility</p:attrName>
                                        </p:attrNameLst>
                                      </p:cBhvr>
                                      <p:to>
                                        <p:strVal val="visible"/>
                                      </p:to>
                                    </p:set>
                                  </p:childTnLst>
                                </p:cTn>
                              </p:par>
                            </p:childTnLst>
                          </p:cTn>
                        </p:par>
                        <p:par>
                          <p:cTn id="62" fill="hold">
                            <p:stCondLst>
                              <p:cond delay="100"/>
                            </p:stCondLst>
                            <p:childTnLst>
                              <p:par>
                                <p:cTn id="63" presetID="1" presetClass="entr" presetSubtype="0" fill="hold" grpId="0" nodeType="afterEffect">
                                  <p:stCondLst>
                                    <p:cond delay="200"/>
                                  </p:stCondLst>
                                  <p:childTnLst>
                                    <p:set>
                                      <p:cBhvr>
                                        <p:cTn id="64" dur="1" fill="hold">
                                          <p:stCondLst>
                                            <p:cond delay="0"/>
                                          </p:stCondLst>
                                        </p:cTn>
                                        <p:tgtEl>
                                          <p:spTgt spid="26"/>
                                        </p:tgtEl>
                                        <p:attrNameLst>
                                          <p:attrName>style.visibility</p:attrName>
                                        </p:attrNameLst>
                                      </p:cBhvr>
                                      <p:to>
                                        <p:strVal val="visible"/>
                                      </p:to>
                                    </p:set>
                                  </p:childTnLst>
                                </p:cTn>
                              </p:par>
                            </p:childTnLst>
                          </p:cTn>
                        </p:par>
                        <p:par>
                          <p:cTn id="65" fill="hold">
                            <p:stCondLst>
                              <p:cond delay="300"/>
                            </p:stCondLst>
                            <p:childTnLst>
                              <p:par>
                                <p:cTn id="66" presetID="1" presetClass="entr" presetSubtype="0" fill="hold" grpId="0" nodeType="afterEffect">
                                  <p:stCondLst>
                                    <p:cond delay="300"/>
                                  </p:stCondLst>
                                  <p:childTnLst>
                                    <p:set>
                                      <p:cBhvr>
                                        <p:cTn id="67" dur="1" fill="hold">
                                          <p:stCondLst>
                                            <p:cond delay="0"/>
                                          </p:stCondLst>
                                        </p:cTn>
                                        <p:tgtEl>
                                          <p:spTgt spid="27"/>
                                        </p:tgtEl>
                                        <p:attrNameLst>
                                          <p:attrName>style.visibility</p:attrName>
                                        </p:attrNameLst>
                                      </p:cBhvr>
                                      <p:to>
                                        <p:strVal val="visible"/>
                                      </p:to>
                                    </p:set>
                                  </p:childTnLst>
                                </p:cTn>
                              </p:par>
                            </p:childTnLst>
                          </p:cTn>
                        </p:par>
                        <p:par>
                          <p:cTn id="68" fill="hold">
                            <p:stCondLst>
                              <p:cond delay="600"/>
                            </p:stCondLst>
                            <p:childTnLst>
                              <p:par>
                                <p:cTn id="69" presetID="1" presetClass="entr" presetSubtype="0" fill="hold" grpId="0" nodeType="afterEffect">
                                  <p:stCondLst>
                                    <p:cond delay="400"/>
                                  </p:stCondLst>
                                  <p:childTnLst>
                                    <p:set>
                                      <p:cBhvr>
                                        <p:cTn id="70" dur="1" fill="hold">
                                          <p:stCondLst>
                                            <p:cond delay="0"/>
                                          </p:stCondLst>
                                        </p:cTn>
                                        <p:tgtEl>
                                          <p:spTgt spid="28"/>
                                        </p:tgtEl>
                                        <p:attrNameLst>
                                          <p:attrName>style.visibility</p:attrName>
                                        </p:attrNameLst>
                                      </p:cBhvr>
                                      <p:to>
                                        <p:strVal val="visible"/>
                                      </p:to>
                                    </p:set>
                                  </p:childTnLst>
                                </p:cTn>
                              </p:par>
                            </p:childTnLst>
                          </p:cTn>
                        </p:par>
                        <p:par>
                          <p:cTn id="71" fill="hold">
                            <p:stCondLst>
                              <p:cond delay="1000"/>
                            </p:stCondLst>
                            <p:childTnLst>
                              <p:par>
                                <p:cTn id="72" presetID="3" presetClass="entr" presetSubtype="10" fill="hold" nodeType="after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blinds(horizontal)">
                                      <p:cBhvr>
                                        <p:cTn id="74" dur="500"/>
                                        <p:tgtEl>
                                          <p:spTgt spid="32"/>
                                        </p:tgtEl>
                                      </p:cBhvr>
                                    </p:animEffect>
                                  </p:childTnLst>
                                </p:cTn>
                              </p:par>
                            </p:childTnLst>
                          </p:cTn>
                        </p:par>
                        <p:par>
                          <p:cTn id="75" fill="hold">
                            <p:stCondLst>
                              <p:cond delay="1500"/>
                            </p:stCondLst>
                            <p:childTnLst>
                              <p:par>
                                <p:cTn id="76" presetID="3" presetClass="entr" presetSubtype="10" fill="hold" nodeType="after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blinds(horizontal)">
                                      <p:cBhvr>
                                        <p:cTn id="78" dur="500"/>
                                        <p:tgtEl>
                                          <p:spTgt spid="31"/>
                                        </p:tgtEl>
                                      </p:cBhvr>
                                    </p:animEffect>
                                  </p:childTnLst>
                                </p:cTn>
                              </p:par>
                            </p:childTnLst>
                          </p:cTn>
                        </p:par>
                        <p:par>
                          <p:cTn id="79" fill="hold">
                            <p:stCondLst>
                              <p:cond delay="2000"/>
                            </p:stCondLst>
                            <p:childTnLst>
                              <p:par>
                                <p:cTn id="80" presetID="3" presetClass="entr" presetSubtype="10" fill="hold" nodeType="after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blinds(horizontal)">
                                      <p:cBhvr>
                                        <p:cTn id="82" dur="500"/>
                                        <p:tgtEl>
                                          <p:spTgt spid="30"/>
                                        </p:tgtEl>
                                      </p:cBhvr>
                                    </p:animEffect>
                                  </p:childTnLst>
                                </p:cTn>
                              </p:par>
                            </p:childTnLst>
                          </p:cTn>
                        </p:par>
                        <p:par>
                          <p:cTn id="83" fill="hold">
                            <p:stCondLst>
                              <p:cond delay="2500"/>
                            </p:stCondLst>
                            <p:childTnLst>
                              <p:par>
                                <p:cTn id="84" presetID="3" presetClass="entr" presetSubtype="10" fill="hold" nodeType="afterEffect">
                                  <p:stCondLst>
                                    <p:cond delay="0"/>
                                  </p:stCondLst>
                                  <p:childTnLst>
                                    <p:set>
                                      <p:cBhvr>
                                        <p:cTn id="85" dur="1" fill="hold">
                                          <p:stCondLst>
                                            <p:cond delay="0"/>
                                          </p:stCondLst>
                                        </p:cTn>
                                        <p:tgtEl>
                                          <p:spTgt spid="29"/>
                                        </p:tgtEl>
                                        <p:attrNameLst>
                                          <p:attrName>style.visibility</p:attrName>
                                        </p:attrNameLst>
                                      </p:cBhvr>
                                      <p:to>
                                        <p:strVal val="visible"/>
                                      </p:to>
                                    </p:set>
                                    <p:animEffect transition="in" filter="blinds(horizontal)">
                                      <p:cBhvr>
                                        <p:cTn id="86" dur="500"/>
                                        <p:tgtEl>
                                          <p:spTgt spid="29"/>
                                        </p:tgtEl>
                                      </p:cBhvr>
                                    </p:animEffect>
                                  </p:childTnLst>
                                </p:cTn>
                              </p:par>
                            </p:childTnLst>
                          </p:cTn>
                        </p:par>
                        <p:par>
                          <p:cTn id="87" fill="hold">
                            <p:stCondLst>
                              <p:cond delay="3000"/>
                            </p:stCondLst>
                            <p:childTnLst>
                              <p:par>
                                <p:cTn id="88" presetID="2" presetClass="entr" presetSubtype="4" fill="hold" grpId="0" nodeType="afterEffect">
                                  <p:stCondLst>
                                    <p:cond delay="200"/>
                                  </p:stCondLst>
                                  <p:childTnLst>
                                    <p:set>
                                      <p:cBhvr>
                                        <p:cTn id="89" dur="1" fill="hold">
                                          <p:stCondLst>
                                            <p:cond delay="0"/>
                                          </p:stCondLst>
                                        </p:cTn>
                                        <p:tgtEl>
                                          <p:spTgt spid="23"/>
                                        </p:tgtEl>
                                        <p:attrNameLst>
                                          <p:attrName>style.visibility</p:attrName>
                                        </p:attrNameLst>
                                      </p:cBhvr>
                                      <p:to>
                                        <p:strVal val="visible"/>
                                      </p:to>
                                    </p:set>
                                    <p:anim calcmode="lin" valueType="num">
                                      <p:cBhvr additive="base">
                                        <p:cTn id="90" dur="500" fill="hold"/>
                                        <p:tgtEl>
                                          <p:spTgt spid="23"/>
                                        </p:tgtEl>
                                        <p:attrNameLst>
                                          <p:attrName>ppt_x</p:attrName>
                                        </p:attrNameLst>
                                      </p:cBhvr>
                                      <p:tavLst>
                                        <p:tav tm="0">
                                          <p:val>
                                            <p:strVal val="#ppt_x"/>
                                          </p:val>
                                        </p:tav>
                                        <p:tav tm="100000">
                                          <p:val>
                                            <p:strVal val="#ppt_x"/>
                                          </p:val>
                                        </p:tav>
                                      </p:tavLst>
                                    </p:anim>
                                    <p:anim calcmode="lin" valueType="num">
                                      <p:cBhvr additive="base">
                                        <p:cTn id="91" dur="500" fill="hold"/>
                                        <p:tgtEl>
                                          <p:spTgt spid="23"/>
                                        </p:tgtEl>
                                        <p:attrNameLst>
                                          <p:attrName>ppt_y</p:attrName>
                                        </p:attrNameLst>
                                      </p:cBhvr>
                                      <p:tavLst>
                                        <p:tav tm="0">
                                          <p:val>
                                            <p:strVal val="1+#ppt_h/2"/>
                                          </p:val>
                                        </p:tav>
                                        <p:tav tm="100000">
                                          <p:val>
                                            <p:strVal val="#ppt_y"/>
                                          </p:val>
                                        </p:tav>
                                      </p:tavLst>
                                    </p:anim>
                                  </p:childTnLst>
                                </p:cTn>
                              </p:par>
                            </p:childTnLst>
                          </p:cTn>
                        </p:par>
                        <p:par>
                          <p:cTn id="92" fill="hold">
                            <p:stCondLst>
                              <p:cond delay="3700"/>
                            </p:stCondLst>
                            <p:childTnLst>
                              <p:par>
                                <p:cTn id="93" presetID="1" presetClass="entr" presetSubtype="0" fill="hold" grpId="0" nodeType="afterEffect">
                                  <p:stCondLst>
                                    <p:cond delay="100"/>
                                  </p:stCondLst>
                                  <p:childTnLst>
                                    <p:set>
                                      <p:cBhvr>
                                        <p:cTn id="94" dur="1" fill="hold">
                                          <p:stCondLst>
                                            <p:cond delay="0"/>
                                          </p:stCondLst>
                                        </p:cTn>
                                        <p:tgtEl>
                                          <p:spTgt spid="35"/>
                                        </p:tgtEl>
                                        <p:attrNameLst>
                                          <p:attrName>style.visibility</p:attrName>
                                        </p:attrNameLst>
                                      </p:cBhvr>
                                      <p:to>
                                        <p:strVal val="visible"/>
                                      </p:to>
                                    </p:set>
                                  </p:childTnLst>
                                </p:cTn>
                              </p:par>
                            </p:childTnLst>
                          </p:cTn>
                        </p:par>
                        <p:par>
                          <p:cTn id="95" fill="hold">
                            <p:stCondLst>
                              <p:cond delay="3800"/>
                            </p:stCondLst>
                            <p:childTnLst>
                              <p:par>
                                <p:cTn id="96" presetID="1" presetClass="entr" presetSubtype="0" fill="hold" grpId="0" nodeType="afterEffect">
                                  <p:stCondLst>
                                    <p:cond delay="200"/>
                                  </p:stCondLst>
                                  <p:childTnLst>
                                    <p:set>
                                      <p:cBhvr>
                                        <p:cTn id="97" dur="1" fill="hold">
                                          <p:stCondLst>
                                            <p:cond delay="0"/>
                                          </p:stCondLst>
                                        </p:cTn>
                                        <p:tgtEl>
                                          <p:spTgt spid="36"/>
                                        </p:tgtEl>
                                        <p:attrNameLst>
                                          <p:attrName>style.visibility</p:attrName>
                                        </p:attrNameLst>
                                      </p:cBhvr>
                                      <p:to>
                                        <p:strVal val="visible"/>
                                      </p:to>
                                    </p:set>
                                  </p:childTnLst>
                                </p:cTn>
                              </p:par>
                            </p:childTnLst>
                          </p:cTn>
                        </p:par>
                        <p:par>
                          <p:cTn id="98" fill="hold">
                            <p:stCondLst>
                              <p:cond delay="4000"/>
                            </p:stCondLst>
                            <p:childTnLst>
                              <p:par>
                                <p:cTn id="99" presetID="1" presetClass="entr" presetSubtype="0" fill="hold" grpId="0" nodeType="afterEffect">
                                  <p:stCondLst>
                                    <p:cond delay="300"/>
                                  </p:stCondLst>
                                  <p:childTnLst>
                                    <p:set>
                                      <p:cBhvr>
                                        <p:cTn id="100" dur="1" fill="hold">
                                          <p:stCondLst>
                                            <p:cond delay="0"/>
                                          </p:stCondLst>
                                        </p:cTn>
                                        <p:tgtEl>
                                          <p:spTgt spid="37"/>
                                        </p:tgtEl>
                                        <p:attrNameLst>
                                          <p:attrName>style.visibility</p:attrName>
                                        </p:attrNameLst>
                                      </p:cBhvr>
                                      <p:to>
                                        <p:strVal val="visible"/>
                                      </p:to>
                                    </p:set>
                                  </p:childTnLst>
                                </p:cTn>
                              </p:par>
                            </p:childTnLst>
                          </p:cTn>
                        </p:par>
                        <p:par>
                          <p:cTn id="101" fill="hold">
                            <p:stCondLst>
                              <p:cond delay="4300"/>
                            </p:stCondLst>
                            <p:childTnLst>
                              <p:par>
                                <p:cTn id="102" presetID="1" presetClass="entr" presetSubtype="0" fill="hold" grpId="0" nodeType="afterEffect">
                                  <p:stCondLst>
                                    <p:cond delay="400"/>
                                  </p:stCondLst>
                                  <p:childTnLst>
                                    <p:set>
                                      <p:cBhvr>
                                        <p:cTn id="103" dur="1" fill="hold">
                                          <p:stCondLst>
                                            <p:cond delay="0"/>
                                          </p:stCondLst>
                                        </p:cTn>
                                        <p:tgtEl>
                                          <p:spTgt spid="38"/>
                                        </p:tgtEl>
                                        <p:attrNameLst>
                                          <p:attrName>style.visibility</p:attrName>
                                        </p:attrNameLst>
                                      </p:cBhvr>
                                      <p:to>
                                        <p:strVal val="visible"/>
                                      </p:to>
                                    </p:set>
                                  </p:childTnLst>
                                </p:cTn>
                              </p:par>
                            </p:childTnLst>
                          </p:cTn>
                        </p:par>
                        <p:par>
                          <p:cTn id="104" fill="hold">
                            <p:stCondLst>
                              <p:cond delay="4700"/>
                            </p:stCondLst>
                            <p:childTnLst>
                              <p:par>
                                <p:cTn id="105" presetID="1" presetClass="entr" presetSubtype="0" fill="hold" grpId="0" nodeType="afterEffect">
                                  <p:stCondLst>
                                    <p:cond delay="500"/>
                                  </p:stCondLst>
                                  <p:childTnLst>
                                    <p:set>
                                      <p:cBhvr>
                                        <p:cTn id="106" dur="1" fill="hold">
                                          <p:stCondLst>
                                            <p:cond delay="0"/>
                                          </p:stCondLst>
                                        </p:cTn>
                                        <p:tgtEl>
                                          <p:spTgt spid="39"/>
                                        </p:tgtEl>
                                        <p:attrNameLst>
                                          <p:attrName>style.visibility</p:attrName>
                                        </p:attrNameLst>
                                      </p:cBhvr>
                                      <p:to>
                                        <p:strVal val="visible"/>
                                      </p:to>
                                    </p:set>
                                  </p:childTnLst>
                                </p:cTn>
                              </p:par>
                            </p:childTnLst>
                          </p:cTn>
                        </p:par>
                        <p:par>
                          <p:cTn id="107" fill="hold">
                            <p:stCondLst>
                              <p:cond delay="5200"/>
                            </p:stCondLst>
                            <p:childTnLst>
                              <p:par>
                                <p:cTn id="108" presetID="3" presetClass="entr" presetSubtype="10" fill="hold" nodeType="afterEffect">
                                  <p:stCondLst>
                                    <p:cond delay="0"/>
                                  </p:stCondLst>
                                  <p:childTnLst>
                                    <p:set>
                                      <p:cBhvr>
                                        <p:cTn id="109" dur="1" fill="hold">
                                          <p:stCondLst>
                                            <p:cond delay="0"/>
                                          </p:stCondLst>
                                        </p:cTn>
                                        <p:tgtEl>
                                          <p:spTgt spid="43"/>
                                        </p:tgtEl>
                                        <p:attrNameLst>
                                          <p:attrName>style.visibility</p:attrName>
                                        </p:attrNameLst>
                                      </p:cBhvr>
                                      <p:to>
                                        <p:strVal val="visible"/>
                                      </p:to>
                                    </p:set>
                                    <p:animEffect transition="in" filter="blinds(horizontal)">
                                      <p:cBhvr>
                                        <p:cTn id="110" dur="500"/>
                                        <p:tgtEl>
                                          <p:spTgt spid="43"/>
                                        </p:tgtEl>
                                      </p:cBhvr>
                                    </p:animEffect>
                                  </p:childTnLst>
                                </p:cTn>
                              </p:par>
                            </p:childTnLst>
                          </p:cTn>
                        </p:par>
                        <p:par>
                          <p:cTn id="111" fill="hold">
                            <p:stCondLst>
                              <p:cond delay="5700"/>
                            </p:stCondLst>
                            <p:childTnLst>
                              <p:par>
                                <p:cTn id="112" presetID="3" presetClass="entr" presetSubtype="10" fill="hold" nodeType="afterEffect">
                                  <p:stCondLst>
                                    <p:cond delay="0"/>
                                  </p:stCondLst>
                                  <p:childTnLst>
                                    <p:set>
                                      <p:cBhvr>
                                        <p:cTn id="113" dur="1" fill="hold">
                                          <p:stCondLst>
                                            <p:cond delay="0"/>
                                          </p:stCondLst>
                                        </p:cTn>
                                        <p:tgtEl>
                                          <p:spTgt spid="42"/>
                                        </p:tgtEl>
                                        <p:attrNameLst>
                                          <p:attrName>style.visibility</p:attrName>
                                        </p:attrNameLst>
                                      </p:cBhvr>
                                      <p:to>
                                        <p:strVal val="visible"/>
                                      </p:to>
                                    </p:set>
                                    <p:animEffect transition="in" filter="blinds(horizontal)">
                                      <p:cBhvr>
                                        <p:cTn id="114" dur="500"/>
                                        <p:tgtEl>
                                          <p:spTgt spid="42"/>
                                        </p:tgtEl>
                                      </p:cBhvr>
                                    </p:animEffect>
                                  </p:childTnLst>
                                </p:cTn>
                              </p:par>
                            </p:childTnLst>
                          </p:cTn>
                        </p:par>
                        <p:par>
                          <p:cTn id="115" fill="hold">
                            <p:stCondLst>
                              <p:cond delay="6200"/>
                            </p:stCondLst>
                            <p:childTnLst>
                              <p:par>
                                <p:cTn id="116" presetID="3" presetClass="entr" presetSubtype="10" fill="hold" nodeType="afterEffect">
                                  <p:stCondLst>
                                    <p:cond delay="0"/>
                                  </p:stCondLst>
                                  <p:childTnLst>
                                    <p:set>
                                      <p:cBhvr>
                                        <p:cTn id="117" dur="1" fill="hold">
                                          <p:stCondLst>
                                            <p:cond delay="0"/>
                                          </p:stCondLst>
                                        </p:cTn>
                                        <p:tgtEl>
                                          <p:spTgt spid="41"/>
                                        </p:tgtEl>
                                        <p:attrNameLst>
                                          <p:attrName>style.visibility</p:attrName>
                                        </p:attrNameLst>
                                      </p:cBhvr>
                                      <p:to>
                                        <p:strVal val="visible"/>
                                      </p:to>
                                    </p:set>
                                    <p:animEffect transition="in" filter="blinds(horizontal)">
                                      <p:cBhvr>
                                        <p:cTn id="118" dur="500"/>
                                        <p:tgtEl>
                                          <p:spTgt spid="41"/>
                                        </p:tgtEl>
                                      </p:cBhvr>
                                    </p:animEffect>
                                  </p:childTnLst>
                                </p:cTn>
                              </p:par>
                            </p:childTnLst>
                          </p:cTn>
                        </p:par>
                        <p:par>
                          <p:cTn id="119" fill="hold">
                            <p:stCondLst>
                              <p:cond delay="6700"/>
                            </p:stCondLst>
                            <p:childTnLst>
                              <p:par>
                                <p:cTn id="120" presetID="3" presetClass="entr" presetSubtype="10" fill="hold" nodeType="afterEffect">
                                  <p:stCondLst>
                                    <p:cond delay="0"/>
                                  </p:stCondLst>
                                  <p:childTnLst>
                                    <p:set>
                                      <p:cBhvr>
                                        <p:cTn id="121" dur="1" fill="hold">
                                          <p:stCondLst>
                                            <p:cond delay="0"/>
                                          </p:stCondLst>
                                        </p:cTn>
                                        <p:tgtEl>
                                          <p:spTgt spid="40"/>
                                        </p:tgtEl>
                                        <p:attrNameLst>
                                          <p:attrName>style.visibility</p:attrName>
                                        </p:attrNameLst>
                                      </p:cBhvr>
                                      <p:to>
                                        <p:strVal val="visible"/>
                                      </p:to>
                                    </p:set>
                                    <p:animEffect transition="in" filter="blinds(horizontal)">
                                      <p:cBhvr>
                                        <p:cTn id="122" dur="500"/>
                                        <p:tgtEl>
                                          <p:spTgt spid="40"/>
                                        </p:tgtEl>
                                      </p:cBhvr>
                                    </p:animEffect>
                                  </p:childTnLst>
                                </p:cTn>
                              </p:par>
                            </p:childTnLst>
                          </p:cTn>
                        </p:par>
                        <p:par>
                          <p:cTn id="123" fill="hold">
                            <p:stCondLst>
                              <p:cond delay="7200"/>
                            </p:stCondLst>
                            <p:childTnLst>
                              <p:par>
                                <p:cTn id="124" presetID="2" presetClass="entr" presetSubtype="4" fill="hold" grpId="0" nodeType="afterEffect">
                                  <p:stCondLst>
                                    <p:cond delay="200"/>
                                  </p:stCondLst>
                                  <p:childTnLst>
                                    <p:set>
                                      <p:cBhvr>
                                        <p:cTn id="125" dur="1" fill="hold">
                                          <p:stCondLst>
                                            <p:cond delay="0"/>
                                          </p:stCondLst>
                                        </p:cTn>
                                        <p:tgtEl>
                                          <p:spTgt spid="33"/>
                                        </p:tgtEl>
                                        <p:attrNameLst>
                                          <p:attrName>style.visibility</p:attrName>
                                        </p:attrNameLst>
                                      </p:cBhvr>
                                      <p:to>
                                        <p:strVal val="visible"/>
                                      </p:to>
                                    </p:set>
                                    <p:anim calcmode="lin" valueType="num">
                                      <p:cBhvr additive="base">
                                        <p:cTn id="126" dur="500" fill="hold"/>
                                        <p:tgtEl>
                                          <p:spTgt spid="33"/>
                                        </p:tgtEl>
                                        <p:attrNameLst>
                                          <p:attrName>ppt_x</p:attrName>
                                        </p:attrNameLst>
                                      </p:cBhvr>
                                      <p:tavLst>
                                        <p:tav tm="0">
                                          <p:val>
                                            <p:strVal val="#ppt_x"/>
                                          </p:val>
                                        </p:tav>
                                        <p:tav tm="100000">
                                          <p:val>
                                            <p:strVal val="#ppt_x"/>
                                          </p:val>
                                        </p:tav>
                                      </p:tavLst>
                                    </p:anim>
                                    <p:anim calcmode="lin" valueType="num">
                                      <p:cBhvr additive="base">
                                        <p:cTn id="127" dur="500" fill="hold"/>
                                        <p:tgtEl>
                                          <p:spTgt spid="33"/>
                                        </p:tgtEl>
                                        <p:attrNameLst>
                                          <p:attrName>ppt_y</p:attrName>
                                        </p:attrNameLst>
                                      </p:cBhvr>
                                      <p:tavLst>
                                        <p:tav tm="0">
                                          <p:val>
                                            <p:strVal val="1+#ppt_h/2"/>
                                          </p:val>
                                        </p:tav>
                                        <p:tav tm="100000">
                                          <p:val>
                                            <p:strVal val="#ppt_y"/>
                                          </p:val>
                                        </p:tav>
                                      </p:tavLst>
                                    </p:anim>
                                  </p:childTnLst>
                                </p:cTn>
                              </p:par>
                            </p:childTnLst>
                          </p:cTn>
                        </p:par>
                        <p:par>
                          <p:cTn id="128" fill="hold">
                            <p:stCondLst>
                              <p:cond delay="7900"/>
                            </p:stCondLst>
                            <p:childTnLst>
                              <p:par>
                                <p:cTn id="129" presetID="2" presetClass="entr" presetSubtype="4" fill="hold" grpId="0" nodeType="afterEffect">
                                  <p:stCondLst>
                                    <p:cond delay="200"/>
                                  </p:stCondLst>
                                  <p:childTnLst>
                                    <p:set>
                                      <p:cBhvr>
                                        <p:cTn id="130" dur="1" fill="hold">
                                          <p:stCondLst>
                                            <p:cond delay="0"/>
                                          </p:stCondLst>
                                        </p:cTn>
                                        <p:tgtEl>
                                          <p:spTgt spid="44"/>
                                        </p:tgtEl>
                                        <p:attrNameLst>
                                          <p:attrName>style.visibility</p:attrName>
                                        </p:attrNameLst>
                                      </p:cBhvr>
                                      <p:to>
                                        <p:strVal val="visible"/>
                                      </p:to>
                                    </p:set>
                                    <p:anim calcmode="lin" valueType="num">
                                      <p:cBhvr additive="base">
                                        <p:cTn id="131" dur="500" fill="hold"/>
                                        <p:tgtEl>
                                          <p:spTgt spid="44"/>
                                        </p:tgtEl>
                                        <p:attrNameLst>
                                          <p:attrName>ppt_x</p:attrName>
                                        </p:attrNameLst>
                                      </p:cBhvr>
                                      <p:tavLst>
                                        <p:tav tm="0">
                                          <p:val>
                                            <p:strVal val="#ppt_x"/>
                                          </p:val>
                                        </p:tav>
                                        <p:tav tm="100000">
                                          <p:val>
                                            <p:strVal val="#ppt_x"/>
                                          </p:val>
                                        </p:tav>
                                      </p:tavLst>
                                    </p:anim>
                                    <p:anim calcmode="lin" valueType="num">
                                      <p:cBhvr additive="base">
                                        <p:cTn id="132" dur="500" fill="hold"/>
                                        <p:tgtEl>
                                          <p:spTgt spid="44"/>
                                        </p:tgtEl>
                                        <p:attrNameLst>
                                          <p:attrName>ppt_y</p:attrName>
                                        </p:attrNameLst>
                                      </p:cBhvr>
                                      <p:tavLst>
                                        <p:tav tm="0">
                                          <p:val>
                                            <p:strVal val="1+#ppt_h/2"/>
                                          </p:val>
                                        </p:tav>
                                        <p:tav tm="100000">
                                          <p:val>
                                            <p:strVal val="#ppt_y"/>
                                          </p:val>
                                        </p:tav>
                                      </p:tavLst>
                                    </p:anim>
                                  </p:childTnLst>
                                </p:cTn>
                              </p:par>
                            </p:childTnLst>
                          </p:cTn>
                        </p:par>
                        <p:par>
                          <p:cTn id="133" fill="hold">
                            <p:stCondLst>
                              <p:cond delay="8600"/>
                            </p:stCondLst>
                            <p:childTnLst>
                              <p:par>
                                <p:cTn id="134" presetID="3" presetClass="entr" presetSubtype="10" fill="hold" nodeType="afterEffect">
                                  <p:stCondLst>
                                    <p:cond delay="0"/>
                                  </p:stCondLst>
                                  <p:childTnLst>
                                    <p:set>
                                      <p:cBhvr>
                                        <p:cTn id="135" dur="1" fill="hold">
                                          <p:stCondLst>
                                            <p:cond delay="0"/>
                                          </p:stCondLst>
                                        </p:cTn>
                                        <p:tgtEl>
                                          <p:spTgt spid="66"/>
                                        </p:tgtEl>
                                        <p:attrNameLst>
                                          <p:attrName>style.visibility</p:attrName>
                                        </p:attrNameLst>
                                      </p:cBhvr>
                                      <p:to>
                                        <p:strVal val="visible"/>
                                      </p:to>
                                    </p:set>
                                    <p:animEffect transition="in" filter="blinds(horizontal)">
                                      <p:cBhvr>
                                        <p:cTn id="136" dur="500"/>
                                        <p:tgtEl>
                                          <p:spTgt spid="66"/>
                                        </p:tgtEl>
                                      </p:cBhvr>
                                    </p:animEffect>
                                  </p:childTnLst>
                                </p:cTn>
                              </p:par>
                            </p:childTnLst>
                          </p:cTn>
                        </p:par>
                        <p:par>
                          <p:cTn id="137" fill="hold">
                            <p:stCondLst>
                              <p:cond delay="9100"/>
                            </p:stCondLst>
                            <p:childTnLst>
                              <p:par>
                                <p:cTn id="138" presetID="3" presetClass="entr" presetSubtype="10" fill="hold" nodeType="afterEffect">
                                  <p:stCondLst>
                                    <p:cond delay="0"/>
                                  </p:stCondLst>
                                  <p:childTnLst>
                                    <p:set>
                                      <p:cBhvr>
                                        <p:cTn id="139" dur="1" fill="hold">
                                          <p:stCondLst>
                                            <p:cond delay="0"/>
                                          </p:stCondLst>
                                        </p:cTn>
                                        <p:tgtEl>
                                          <p:spTgt spid="65"/>
                                        </p:tgtEl>
                                        <p:attrNameLst>
                                          <p:attrName>style.visibility</p:attrName>
                                        </p:attrNameLst>
                                      </p:cBhvr>
                                      <p:to>
                                        <p:strVal val="visible"/>
                                      </p:to>
                                    </p:set>
                                    <p:animEffect transition="in" filter="blinds(horizontal)">
                                      <p:cBhvr>
                                        <p:cTn id="140" dur="500"/>
                                        <p:tgtEl>
                                          <p:spTgt spid="65"/>
                                        </p:tgtEl>
                                      </p:cBhvr>
                                    </p:animEffec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46"/>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45"/>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47"/>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48"/>
                                        </p:tgtEl>
                                        <p:attrNameLst>
                                          <p:attrName>style.visibility</p:attrName>
                                        </p:attrNameLst>
                                      </p:cBhvr>
                                      <p:to>
                                        <p:strVal val="visible"/>
                                      </p:to>
                                    </p:set>
                                  </p:childTnLst>
                                </p:cTn>
                              </p:par>
                            </p:childTnLst>
                          </p:cTn>
                        </p:par>
                        <p:par>
                          <p:cTn id="155" fill="hold">
                            <p:stCondLst>
                              <p:cond delay="0"/>
                            </p:stCondLst>
                            <p:childTnLst>
                              <p:par>
                                <p:cTn id="156" presetID="1" presetClass="entr" presetSubtype="0" fill="hold" grpId="1" nodeType="afterEffect">
                                  <p:stCondLst>
                                    <p:cond delay="100"/>
                                  </p:stCondLst>
                                  <p:childTnLst>
                                    <p:set>
                                      <p:cBhvr>
                                        <p:cTn id="157" dur="1" fill="hold">
                                          <p:stCondLst>
                                            <p:cond delay="0"/>
                                          </p:stCondLst>
                                        </p:cTn>
                                        <p:tgtEl>
                                          <p:spTgt spid="49"/>
                                        </p:tgtEl>
                                        <p:attrNameLst>
                                          <p:attrName>style.visibility</p:attrName>
                                        </p:attrNameLst>
                                      </p:cBhvr>
                                      <p:to>
                                        <p:strVal val="visible"/>
                                      </p:to>
                                    </p:set>
                                  </p:childTnLst>
                                </p:cTn>
                              </p:par>
                            </p:childTnLst>
                          </p:cTn>
                        </p:par>
                        <p:par>
                          <p:cTn id="158" fill="hold">
                            <p:stCondLst>
                              <p:cond delay="100"/>
                            </p:stCondLst>
                            <p:childTnLst>
                              <p:par>
                                <p:cTn id="159" presetID="0" presetClass="path" presetSubtype="0" accel="50000" decel="50000" fill="hold" grpId="0" nodeType="afterEffect">
                                  <p:stCondLst>
                                    <p:cond delay="200"/>
                                  </p:stCondLst>
                                  <p:childTnLst>
                                    <p:animMotion origin="layout" path="M 0.0009375 4.59177e-09 L -0.0753125 0.00333334 " pathEditMode="relative" rAng="0" ptsTypes="">
                                      <p:cBhvr>
                                        <p:cTn id="160" dur="2000" fill="hold"/>
                                        <p:tgtEl>
                                          <p:spTgt spid="49"/>
                                        </p:tgtEl>
                                        <p:attrNameLst>
                                          <p:attrName>ppt_x</p:attrName>
                                          <p:attrName>ppt_y</p:attrName>
                                        </p:attrNameLst>
                                      </p:cBhvr>
                                      <p:rCtr x="-38" y="2"/>
                                    </p:animMotion>
                                  </p:childTnLst>
                                </p:cTn>
                              </p:par>
                            </p:childTnLst>
                          </p:cTn>
                        </p:par>
                        <p:par>
                          <p:cTn id="161" fill="hold">
                            <p:stCondLst>
                              <p:cond delay="2300"/>
                            </p:stCondLst>
                            <p:childTnLst>
                              <p:par>
                                <p:cTn id="162" presetID="1" presetClass="entr" presetSubtype="0" fill="hold" grpId="1" nodeType="afterEffect">
                                  <p:stCondLst>
                                    <p:cond delay="400"/>
                                  </p:stCondLst>
                                  <p:childTnLst>
                                    <p:set>
                                      <p:cBhvr>
                                        <p:cTn id="163" dur="1" fill="hold">
                                          <p:stCondLst>
                                            <p:cond delay="0"/>
                                          </p:stCondLst>
                                        </p:cTn>
                                        <p:tgtEl>
                                          <p:spTgt spid="50"/>
                                        </p:tgtEl>
                                        <p:attrNameLst>
                                          <p:attrName>style.visibility</p:attrName>
                                        </p:attrNameLst>
                                      </p:cBhvr>
                                      <p:to>
                                        <p:strVal val="visible"/>
                                      </p:to>
                                    </p:set>
                                  </p:childTnLst>
                                </p:cTn>
                              </p:par>
                            </p:childTnLst>
                          </p:cTn>
                        </p:par>
                        <p:par>
                          <p:cTn id="164" fill="hold">
                            <p:stCondLst>
                              <p:cond delay="2700"/>
                            </p:stCondLst>
                            <p:childTnLst>
                              <p:par>
                                <p:cTn id="165" presetID="0" presetClass="path" presetSubtype="0" accel="50000" decel="50000" fill="hold" grpId="0" nodeType="afterEffect">
                                  <p:stCondLst>
                                    <p:cond delay="100"/>
                                  </p:stCondLst>
                                  <p:childTnLst>
                                    <p:animMotion origin="layout" path="M 0.0009375 0 L -0.136823 0.00101852 " pathEditMode="relative" rAng="0" ptsTypes="">
                                      <p:cBhvr>
                                        <p:cTn id="166" dur="2000" fill="hold"/>
                                        <p:tgtEl>
                                          <p:spTgt spid="50"/>
                                        </p:tgtEl>
                                        <p:attrNameLst>
                                          <p:attrName>ppt_x</p:attrName>
                                          <p:attrName>ppt_y</p:attrName>
                                        </p:attrNameLst>
                                      </p:cBhvr>
                                      <p:rCtr x="-38" y="2"/>
                                    </p:animMotion>
                                  </p:childTnLst>
                                </p:cTn>
                              </p:par>
                            </p:childTnLst>
                          </p:cTn>
                        </p:par>
                        <p:par>
                          <p:cTn id="167" fill="hold">
                            <p:stCondLst>
                              <p:cond delay="4800"/>
                            </p:stCondLst>
                            <p:childTnLst>
                              <p:par>
                                <p:cTn id="168" presetID="1" presetClass="entr" presetSubtype="0" fill="hold" grpId="0" nodeType="afterEffect">
                                  <p:stCondLst>
                                    <p:cond delay="400"/>
                                  </p:stCondLst>
                                  <p:childTnLst>
                                    <p:set>
                                      <p:cBhvr>
                                        <p:cTn id="169" dur="1" fill="hold">
                                          <p:stCondLst>
                                            <p:cond delay="0"/>
                                          </p:stCondLst>
                                        </p:cTn>
                                        <p:tgtEl>
                                          <p:spTgt spid="51"/>
                                        </p:tgtEl>
                                        <p:attrNameLst>
                                          <p:attrName>style.visibility</p:attrName>
                                        </p:attrNameLst>
                                      </p:cBhvr>
                                      <p:to>
                                        <p:strVal val="visible"/>
                                      </p:to>
                                    </p:set>
                                  </p:childTnLst>
                                </p:cTn>
                              </p:par>
                            </p:childTnLst>
                          </p:cTn>
                        </p:par>
                        <p:par>
                          <p:cTn id="170" fill="hold">
                            <p:stCondLst>
                              <p:cond delay="5200"/>
                            </p:stCondLst>
                            <p:childTnLst>
                              <p:par>
                                <p:cTn id="171" presetID="1" presetClass="entr" presetSubtype="0" fill="hold" grpId="1" nodeType="afterEffect">
                                  <p:stCondLst>
                                    <p:cond delay="500"/>
                                  </p:stCondLst>
                                  <p:childTnLst>
                                    <p:set>
                                      <p:cBhvr>
                                        <p:cTn id="172" dur="1" fill="hold">
                                          <p:stCondLst>
                                            <p:cond delay="0"/>
                                          </p:stCondLst>
                                        </p:cTn>
                                        <p:tgtEl>
                                          <p:spTgt spid="52"/>
                                        </p:tgtEl>
                                        <p:attrNameLst>
                                          <p:attrName>style.visibility</p:attrName>
                                        </p:attrNameLst>
                                      </p:cBhvr>
                                      <p:to>
                                        <p:strVal val="visible"/>
                                      </p:to>
                                    </p:set>
                                  </p:childTnLst>
                                </p:cTn>
                              </p:par>
                            </p:childTnLst>
                          </p:cTn>
                        </p:par>
                        <p:par>
                          <p:cTn id="173" fill="hold">
                            <p:stCondLst>
                              <p:cond delay="5700"/>
                            </p:stCondLst>
                            <p:childTnLst>
                              <p:par>
                                <p:cTn id="174" presetID="0" presetClass="path" presetSubtype="0" accel="50000" decel="50000" fill="hold" grpId="0" nodeType="afterEffect">
                                  <p:stCondLst>
                                    <p:cond delay="0"/>
                                  </p:stCondLst>
                                  <p:childTnLst>
                                    <p:animMotion origin="layout" path="M 0 0 L -0.0699479 0.00222222 " pathEditMode="relative" ptsTypes="">
                                      <p:cBhvr>
                                        <p:cTn id="175" dur="2000" fill="hold"/>
                                        <p:tgtEl>
                                          <p:spTgt spid="52"/>
                                        </p:tgtEl>
                                        <p:attrNameLst>
                                          <p:attrName>ppt_x</p:attrName>
                                          <p:attrName>ppt_y</p:attrName>
                                        </p:attrNameLst>
                                      </p:cBhvr>
                                    </p:animMotion>
                                  </p:childTnLst>
                                </p:cTn>
                              </p:par>
                            </p:childTnLst>
                          </p:cTn>
                        </p:par>
                        <p:par>
                          <p:cTn id="176" fill="hold">
                            <p:stCondLst>
                              <p:cond delay="7700"/>
                            </p:stCondLst>
                            <p:childTnLst>
                              <p:par>
                                <p:cTn id="177" presetID="3" presetClass="entr" presetSubtype="10" fill="hold" nodeType="afterEffect">
                                  <p:stCondLst>
                                    <p:cond delay="600"/>
                                  </p:stCondLst>
                                  <p:childTnLst>
                                    <p:set>
                                      <p:cBhvr>
                                        <p:cTn id="178" dur="1" fill="hold">
                                          <p:stCondLst>
                                            <p:cond delay="0"/>
                                          </p:stCondLst>
                                        </p:cTn>
                                        <p:tgtEl>
                                          <p:spTgt spid="53"/>
                                        </p:tgtEl>
                                        <p:attrNameLst>
                                          <p:attrName>style.visibility</p:attrName>
                                        </p:attrNameLst>
                                      </p:cBhvr>
                                      <p:to>
                                        <p:strVal val="visible"/>
                                      </p:to>
                                    </p:set>
                                    <p:animEffect transition="in" filter="blinds(horizontal)">
                                      <p:cBhvr>
                                        <p:cTn id="179" dur="500"/>
                                        <p:tgtEl>
                                          <p:spTgt spid="53"/>
                                        </p:tgtEl>
                                      </p:cBhvr>
                                    </p:animEffect>
                                  </p:childTnLst>
                                </p:cTn>
                              </p:par>
                            </p:childTnLst>
                          </p:cTn>
                        </p:par>
                        <p:par>
                          <p:cTn id="180" fill="hold">
                            <p:stCondLst>
                              <p:cond delay="8800"/>
                            </p:stCondLst>
                            <p:childTnLst>
                              <p:par>
                                <p:cTn id="181" presetID="2" presetClass="entr" presetSubtype="4" fill="hold" grpId="0" nodeType="afterEffect">
                                  <p:stCondLst>
                                    <p:cond delay="200"/>
                                  </p:stCondLst>
                                  <p:childTnLst>
                                    <p:set>
                                      <p:cBhvr>
                                        <p:cTn id="182" dur="1" fill="hold">
                                          <p:stCondLst>
                                            <p:cond delay="0"/>
                                          </p:stCondLst>
                                        </p:cTn>
                                        <p:tgtEl>
                                          <p:spTgt spid="54"/>
                                        </p:tgtEl>
                                        <p:attrNameLst>
                                          <p:attrName>style.visibility</p:attrName>
                                        </p:attrNameLst>
                                      </p:cBhvr>
                                      <p:to>
                                        <p:strVal val="visible"/>
                                      </p:to>
                                    </p:set>
                                    <p:anim calcmode="lin" valueType="num">
                                      <p:cBhvr additive="base">
                                        <p:cTn id="183" dur="500" fill="hold"/>
                                        <p:tgtEl>
                                          <p:spTgt spid="54"/>
                                        </p:tgtEl>
                                        <p:attrNameLst>
                                          <p:attrName>ppt_x</p:attrName>
                                        </p:attrNameLst>
                                      </p:cBhvr>
                                      <p:tavLst>
                                        <p:tav tm="0">
                                          <p:val>
                                            <p:strVal val="#ppt_x"/>
                                          </p:val>
                                        </p:tav>
                                        <p:tav tm="100000">
                                          <p:val>
                                            <p:strVal val="#ppt_x"/>
                                          </p:val>
                                        </p:tav>
                                      </p:tavLst>
                                    </p:anim>
                                    <p:anim calcmode="lin" valueType="num">
                                      <p:cBhvr additive="base">
                                        <p:cTn id="184" dur="500" fill="hold"/>
                                        <p:tgtEl>
                                          <p:spTgt spid="54"/>
                                        </p:tgtEl>
                                        <p:attrNameLst>
                                          <p:attrName>ppt_y</p:attrName>
                                        </p:attrNameLst>
                                      </p:cBhvr>
                                      <p:tavLst>
                                        <p:tav tm="0">
                                          <p:val>
                                            <p:strVal val="1+#ppt_h/2"/>
                                          </p:val>
                                        </p:tav>
                                        <p:tav tm="100000">
                                          <p:val>
                                            <p:strVal val="#ppt_y"/>
                                          </p:val>
                                        </p:tav>
                                      </p:tavLst>
                                    </p:anim>
                                  </p:childTnLst>
                                </p:cTn>
                              </p:par>
                            </p:childTnLst>
                          </p:cTn>
                        </p:par>
                        <p:par>
                          <p:cTn id="185" fill="hold">
                            <p:stCondLst>
                              <p:cond delay="9500"/>
                            </p:stCondLst>
                            <p:childTnLst>
                              <p:par>
                                <p:cTn id="186" presetID="1" presetClass="entr" presetSubtype="0" fill="hold" grpId="0" nodeType="afterEffect">
                                  <p:stCondLst>
                                    <p:cond delay="0"/>
                                  </p:stCondLst>
                                  <p:childTnLst>
                                    <p:set>
                                      <p:cBhvr>
                                        <p:cTn id="187" dur="1" fill="hold">
                                          <p:stCondLst>
                                            <p:cond delay="0"/>
                                          </p:stCondLst>
                                        </p:cTn>
                                        <p:tgtEl>
                                          <p:spTgt spid="56"/>
                                        </p:tgtEl>
                                        <p:attrNameLst>
                                          <p:attrName>style.visibility</p:attrName>
                                        </p:attrNameLst>
                                      </p:cBhvr>
                                      <p:to>
                                        <p:strVal val="visible"/>
                                      </p:to>
                                    </p:set>
                                  </p:childTnLst>
                                </p:cTn>
                              </p:par>
                            </p:childTnLst>
                          </p:cTn>
                        </p:par>
                        <p:par>
                          <p:cTn id="188" fill="hold">
                            <p:stCondLst>
                              <p:cond delay="9500"/>
                            </p:stCondLst>
                            <p:childTnLst>
                              <p:par>
                                <p:cTn id="189" presetID="1" presetClass="entr" presetSubtype="0" fill="hold" grpId="1" nodeType="afterEffect">
                                  <p:stCondLst>
                                    <p:cond delay="0"/>
                                  </p:stCondLst>
                                  <p:childTnLst>
                                    <p:set>
                                      <p:cBhvr>
                                        <p:cTn id="190" dur="1" fill="hold">
                                          <p:stCondLst>
                                            <p:cond delay="0"/>
                                          </p:stCondLst>
                                        </p:cTn>
                                        <p:tgtEl>
                                          <p:spTgt spid="57"/>
                                        </p:tgtEl>
                                        <p:attrNameLst>
                                          <p:attrName>style.visibility</p:attrName>
                                        </p:attrNameLst>
                                      </p:cBhvr>
                                      <p:to>
                                        <p:strVal val="visible"/>
                                      </p:to>
                                    </p:set>
                                  </p:childTnLst>
                                </p:cTn>
                              </p:par>
                            </p:childTnLst>
                          </p:cTn>
                        </p:par>
                        <p:par>
                          <p:cTn id="191" fill="hold">
                            <p:stCondLst>
                              <p:cond delay="9500"/>
                            </p:stCondLst>
                            <p:childTnLst>
                              <p:par>
                                <p:cTn id="192" presetID="0" presetClass="path" presetSubtype="0" accel="50000" decel="50000" fill="hold" grpId="0" nodeType="afterEffect">
                                  <p:stCondLst>
                                    <p:cond delay="0"/>
                                  </p:stCondLst>
                                  <p:childTnLst>
                                    <p:animMotion origin="layout" path="M 0.0009375 4.59177e-09 L -0.0753125 0.00333334 " pathEditMode="relative" rAng="0" ptsTypes="">
                                      <p:cBhvr>
                                        <p:cTn id="193" dur="2000" fill="hold"/>
                                        <p:tgtEl>
                                          <p:spTgt spid="57"/>
                                        </p:tgtEl>
                                        <p:attrNameLst>
                                          <p:attrName>ppt_x</p:attrName>
                                          <p:attrName>ppt_y</p:attrName>
                                        </p:attrNameLst>
                                      </p:cBhvr>
                                      <p:rCtr x="-38" y="2"/>
                                    </p:animMotion>
                                  </p:childTnLst>
                                </p:cTn>
                              </p:par>
                            </p:childTnLst>
                          </p:cTn>
                        </p:par>
                        <p:par>
                          <p:cTn id="194" fill="hold">
                            <p:stCondLst>
                              <p:cond delay="11500"/>
                            </p:stCondLst>
                            <p:childTnLst>
                              <p:par>
                                <p:cTn id="195" presetID="1" presetClass="entr" presetSubtype="0" fill="hold" grpId="1" nodeType="afterEffect">
                                  <p:stCondLst>
                                    <p:cond delay="0"/>
                                  </p:stCondLst>
                                  <p:childTnLst>
                                    <p:set>
                                      <p:cBhvr>
                                        <p:cTn id="196" dur="1" fill="hold">
                                          <p:stCondLst>
                                            <p:cond delay="0"/>
                                          </p:stCondLst>
                                        </p:cTn>
                                        <p:tgtEl>
                                          <p:spTgt spid="58"/>
                                        </p:tgtEl>
                                        <p:attrNameLst>
                                          <p:attrName>style.visibility</p:attrName>
                                        </p:attrNameLst>
                                      </p:cBhvr>
                                      <p:to>
                                        <p:strVal val="visible"/>
                                      </p:to>
                                    </p:set>
                                  </p:childTnLst>
                                </p:cTn>
                              </p:par>
                            </p:childTnLst>
                          </p:cTn>
                        </p:par>
                        <p:par>
                          <p:cTn id="197" fill="hold">
                            <p:stCondLst>
                              <p:cond delay="11500"/>
                            </p:stCondLst>
                            <p:childTnLst>
                              <p:par>
                                <p:cTn id="198" presetID="0" presetClass="path" presetSubtype="0" accel="50000" decel="50000" fill="hold" grpId="0" nodeType="afterEffect">
                                  <p:stCondLst>
                                    <p:cond delay="0"/>
                                  </p:stCondLst>
                                  <p:childTnLst>
                                    <p:animMotion origin="layout" path="M 0.0009375 0 L -0.136823 0.00101852 " pathEditMode="relative" rAng="0" ptsTypes="">
                                      <p:cBhvr>
                                        <p:cTn id="199" dur="2000" fill="hold"/>
                                        <p:tgtEl>
                                          <p:spTgt spid="58"/>
                                        </p:tgtEl>
                                        <p:attrNameLst>
                                          <p:attrName>ppt_x</p:attrName>
                                          <p:attrName>ppt_y</p:attrName>
                                        </p:attrNameLst>
                                      </p:cBhvr>
                                      <p:rCtr x="-38" y="2"/>
                                    </p:animMotion>
                                  </p:childTnLst>
                                </p:cTn>
                              </p:par>
                            </p:childTnLst>
                          </p:cTn>
                        </p:par>
                        <p:par>
                          <p:cTn id="200" fill="hold">
                            <p:stCondLst>
                              <p:cond delay="13500"/>
                            </p:stCondLst>
                            <p:childTnLst>
                              <p:par>
                                <p:cTn id="201" presetID="1" presetClass="entr" presetSubtype="0" fill="hold" grpId="0" nodeType="afterEffect">
                                  <p:stCondLst>
                                    <p:cond delay="700"/>
                                  </p:stCondLst>
                                  <p:childTnLst>
                                    <p:set>
                                      <p:cBhvr>
                                        <p:cTn id="202" dur="1" fill="hold">
                                          <p:stCondLst>
                                            <p:cond delay="0"/>
                                          </p:stCondLst>
                                        </p:cTn>
                                        <p:tgtEl>
                                          <p:spTgt spid="59"/>
                                        </p:tgtEl>
                                        <p:attrNameLst>
                                          <p:attrName>style.visibility</p:attrName>
                                        </p:attrNameLst>
                                      </p:cBhvr>
                                      <p:to>
                                        <p:strVal val="visible"/>
                                      </p:to>
                                    </p:set>
                                  </p:childTnLst>
                                </p:cTn>
                              </p:par>
                            </p:childTnLst>
                          </p:cTn>
                        </p:par>
                        <p:par>
                          <p:cTn id="203" fill="hold">
                            <p:stCondLst>
                              <p:cond delay="14200"/>
                            </p:stCondLst>
                            <p:childTnLst>
                              <p:par>
                                <p:cTn id="204" presetID="1" presetClass="entr" presetSubtype="0" fill="hold" grpId="1" nodeType="afterEffect">
                                  <p:stCondLst>
                                    <p:cond delay="0"/>
                                  </p:stCondLst>
                                  <p:childTnLst>
                                    <p:set>
                                      <p:cBhvr>
                                        <p:cTn id="205" dur="1" fill="hold">
                                          <p:stCondLst>
                                            <p:cond delay="0"/>
                                          </p:stCondLst>
                                        </p:cTn>
                                        <p:tgtEl>
                                          <p:spTgt spid="60"/>
                                        </p:tgtEl>
                                        <p:attrNameLst>
                                          <p:attrName>style.visibility</p:attrName>
                                        </p:attrNameLst>
                                      </p:cBhvr>
                                      <p:to>
                                        <p:strVal val="visible"/>
                                      </p:to>
                                    </p:set>
                                  </p:childTnLst>
                                </p:cTn>
                              </p:par>
                            </p:childTnLst>
                          </p:cTn>
                        </p:par>
                        <p:par>
                          <p:cTn id="206" fill="hold">
                            <p:stCondLst>
                              <p:cond delay="14200"/>
                            </p:stCondLst>
                            <p:childTnLst>
                              <p:par>
                                <p:cTn id="207" presetID="0" presetClass="path" presetSubtype="0" accel="50000" decel="50000" fill="hold" grpId="0" nodeType="afterEffect">
                                  <p:stCondLst>
                                    <p:cond delay="0"/>
                                  </p:stCondLst>
                                  <p:childTnLst>
                                    <p:animMotion origin="layout" path="M 0 0 L -0.0699479 0.00222222 " pathEditMode="relative" ptsTypes="">
                                      <p:cBhvr>
                                        <p:cTn id="208" dur="2000" fill="hold"/>
                                        <p:tgtEl>
                                          <p:spTgt spid="60"/>
                                        </p:tgtEl>
                                        <p:attrNameLst>
                                          <p:attrName>ppt_x</p:attrName>
                                          <p:attrName>ppt_y</p:attrName>
                                        </p:attrNameLst>
                                      </p:cBhvr>
                                    </p:animMotion>
                                  </p:childTnLst>
                                </p:cTn>
                              </p:par>
                            </p:childTnLst>
                          </p:cTn>
                        </p:par>
                        <p:par>
                          <p:cTn id="209" fill="hold">
                            <p:stCondLst>
                              <p:cond delay="16200"/>
                            </p:stCondLst>
                            <p:childTnLst>
                              <p:par>
                                <p:cTn id="210" presetID="3" presetClass="entr" presetSubtype="10" fill="hold" nodeType="afterEffect">
                                  <p:stCondLst>
                                    <p:cond delay="0"/>
                                  </p:stCondLst>
                                  <p:childTnLst>
                                    <p:set>
                                      <p:cBhvr>
                                        <p:cTn id="211" dur="1" fill="hold">
                                          <p:stCondLst>
                                            <p:cond delay="0"/>
                                          </p:stCondLst>
                                        </p:cTn>
                                        <p:tgtEl>
                                          <p:spTgt spid="61"/>
                                        </p:tgtEl>
                                        <p:attrNameLst>
                                          <p:attrName>style.visibility</p:attrName>
                                        </p:attrNameLst>
                                      </p:cBhvr>
                                      <p:to>
                                        <p:strVal val="visible"/>
                                      </p:to>
                                    </p:set>
                                    <p:animEffect transition="in" filter="blinds(horizontal)">
                                      <p:cBhvr>
                                        <p:cTn id="212" dur="500"/>
                                        <p:tgtEl>
                                          <p:spTgt spid="61"/>
                                        </p:tgtEl>
                                      </p:cBhvr>
                                    </p:animEffect>
                                  </p:childTnLst>
                                </p:cTn>
                              </p:par>
                            </p:childTnLst>
                          </p:cTn>
                        </p:par>
                        <p:par>
                          <p:cTn id="213" fill="hold">
                            <p:stCondLst>
                              <p:cond delay="16700"/>
                            </p:stCondLst>
                            <p:childTnLst>
                              <p:par>
                                <p:cTn id="214" presetID="3" presetClass="entr" presetSubtype="10" fill="hold" nodeType="afterEffect">
                                  <p:stCondLst>
                                    <p:cond delay="0"/>
                                  </p:stCondLst>
                                  <p:childTnLst>
                                    <p:set>
                                      <p:cBhvr>
                                        <p:cTn id="215" dur="1" fill="hold">
                                          <p:stCondLst>
                                            <p:cond delay="0"/>
                                          </p:stCondLst>
                                        </p:cTn>
                                        <p:tgtEl>
                                          <p:spTgt spid="67"/>
                                        </p:tgtEl>
                                        <p:attrNameLst>
                                          <p:attrName>style.visibility</p:attrName>
                                        </p:attrNameLst>
                                      </p:cBhvr>
                                      <p:to>
                                        <p:strVal val="visible"/>
                                      </p:to>
                                    </p:set>
                                    <p:animEffect transition="in" filter="blinds(horizontal)">
                                      <p:cBhvr>
                                        <p:cTn id="216" dur="500"/>
                                        <p:tgtEl>
                                          <p:spTgt spid="67"/>
                                        </p:tgtEl>
                                      </p:cBhvr>
                                    </p:animEffect>
                                  </p:childTnLst>
                                </p:cTn>
                              </p:par>
                            </p:childTnLst>
                          </p:cTn>
                        </p:par>
                        <p:par>
                          <p:cTn id="217" fill="hold">
                            <p:stCondLst>
                              <p:cond delay="17200"/>
                            </p:stCondLst>
                            <p:childTnLst>
                              <p:par>
                                <p:cTn id="218" presetID="3" presetClass="entr" presetSubtype="10" fill="hold" nodeType="afterEffect">
                                  <p:stCondLst>
                                    <p:cond delay="0"/>
                                  </p:stCondLst>
                                  <p:childTnLst>
                                    <p:set>
                                      <p:cBhvr>
                                        <p:cTn id="219" dur="1" fill="hold">
                                          <p:stCondLst>
                                            <p:cond delay="0"/>
                                          </p:stCondLst>
                                        </p:cTn>
                                        <p:tgtEl>
                                          <p:spTgt spid="68"/>
                                        </p:tgtEl>
                                        <p:attrNameLst>
                                          <p:attrName>style.visibility</p:attrName>
                                        </p:attrNameLst>
                                      </p:cBhvr>
                                      <p:to>
                                        <p:strVal val="visible"/>
                                      </p:to>
                                    </p:set>
                                    <p:animEffect transition="in" filter="blinds(horizontal)">
                                      <p:cBhvr>
                                        <p:cTn id="220" dur="500"/>
                                        <p:tgtEl>
                                          <p:spTgt spid="68"/>
                                        </p:tgtEl>
                                      </p:cBhvr>
                                    </p:animEffect>
                                  </p:childTnLst>
                                </p:cTn>
                              </p:par>
                            </p:childTnLst>
                          </p:cTn>
                        </p:par>
                        <p:par>
                          <p:cTn id="221" fill="hold">
                            <p:stCondLst>
                              <p:cond delay="17700"/>
                            </p:stCondLst>
                            <p:childTnLst>
                              <p:par>
                                <p:cTn id="222" presetID="2" presetClass="entr" presetSubtype="4" fill="hold" grpId="0" nodeType="afterEffect">
                                  <p:stCondLst>
                                    <p:cond delay="200"/>
                                  </p:stCondLst>
                                  <p:childTnLst>
                                    <p:set>
                                      <p:cBhvr>
                                        <p:cTn id="223" dur="1" fill="hold">
                                          <p:stCondLst>
                                            <p:cond delay="0"/>
                                          </p:stCondLst>
                                        </p:cTn>
                                        <p:tgtEl>
                                          <p:spTgt spid="55"/>
                                        </p:tgtEl>
                                        <p:attrNameLst>
                                          <p:attrName>style.visibility</p:attrName>
                                        </p:attrNameLst>
                                      </p:cBhvr>
                                      <p:to>
                                        <p:strVal val="visible"/>
                                      </p:to>
                                    </p:set>
                                    <p:anim calcmode="lin" valueType="num">
                                      <p:cBhvr additive="base">
                                        <p:cTn id="224" dur="500" fill="hold"/>
                                        <p:tgtEl>
                                          <p:spTgt spid="55"/>
                                        </p:tgtEl>
                                        <p:attrNameLst>
                                          <p:attrName>ppt_x</p:attrName>
                                        </p:attrNameLst>
                                      </p:cBhvr>
                                      <p:tavLst>
                                        <p:tav tm="0">
                                          <p:val>
                                            <p:strVal val="#ppt_x"/>
                                          </p:val>
                                        </p:tav>
                                        <p:tav tm="100000">
                                          <p:val>
                                            <p:strVal val="#ppt_x"/>
                                          </p:val>
                                        </p:tav>
                                      </p:tavLst>
                                    </p:anim>
                                    <p:anim calcmode="lin" valueType="num">
                                      <p:cBhvr additive="base">
                                        <p:cTn id="225" dur="500" fill="hold"/>
                                        <p:tgtEl>
                                          <p:spTgt spid="55"/>
                                        </p:tgtEl>
                                        <p:attrNameLst>
                                          <p:attrName>ppt_y</p:attrName>
                                        </p:attrNameLst>
                                      </p:cBhvr>
                                      <p:tavLst>
                                        <p:tav tm="0">
                                          <p:val>
                                            <p:strVal val="1+#ppt_h/2"/>
                                          </p:val>
                                        </p:tav>
                                        <p:tav tm="100000">
                                          <p:val>
                                            <p:strVal val="#ppt_y"/>
                                          </p:val>
                                        </p:tav>
                                      </p:tavLst>
                                    </p:anim>
                                  </p:childTnLst>
                                </p:cTn>
                              </p:par>
                            </p:childTnLst>
                          </p:cTn>
                        </p:par>
                        <p:par>
                          <p:cTn id="226" fill="hold">
                            <p:stCondLst>
                              <p:cond delay="18400"/>
                            </p:stCondLst>
                            <p:childTnLst>
                              <p:par>
                                <p:cTn id="227" presetID="2" presetClass="entr" presetSubtype="4" fill="hold" grpId="0" nodeType="afterEffect">
                                  <p:stCondLst>
                                    <p:cond delay="0"/>
                                  </p:stCondLst>
                                  <p:childTnLst>
                                    <p:set>
                                      <p:cBhvr>
                                        <p:cTn id="228" dur="1" fill="hold">
                                          <p:stCondLst>
                                            <p:cond delay="0"/>
                                          </p:stCondLst>
                                        </p:cTn>
                                        <p:tgtEl>
                                          <p:spTgt spid="62"/>
                                        </p:tgtEl>
                                        <p:attrNameLst>
                                          <p:attrName>style.visibility</p:attrName>
                                        </p:attrNameLst>
                                      </p:cBhvr>
                                      <p:to>
                                        <p:strVal val="visible"/>
                                      </p:to>
                                    </p:set>
                                    <p:anim calcmode="lin" valueType="num">
                                      <p:cBhvr additive="base">
                                        <p:cTn id="229" dur="500" fill="hold"/>
                                        <p:tgtEl>
                                          <p:spTgt spid="62"/>
                                        </p:tgtEl>
                                        <p:attrNameLst>
                                          <p:attrName>ppt_x</p:attrName>
                                        </p:attrNameLst>
                                      </p:cBhvr>
                                      <p:tavLst>
                                        <p:tav tm="0">
                                          <p:val>
                                            <p:strVal val="#ppt_x"/>
                                          </p:val>
                                        </p:tav>
                                        <p:tav tm="100000">
                                          <p:val>
                                            <p:strVal val="#ppt_x"/>
                                          </p:val>
                                        </p:tav>
                                      </p:tavLst>
                                    </p:anim>
                                    <p:anim calcmode="lin" valueType="num">
                                      <p:cBhvr additive="base">
                                        <p:cTn id="230"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231" fill="hold">
                      <p:stCondLst>
                        <p:cond delay="indefinite"/>
                      </p:stCondLst>
                      <p:childTnLst>
                        <p:par>
                          <p:cTn id="232" fill="hold">
                            <p:stCondLst>
                              <p:cond delay="0"/>
                            </p:stCondLst>
                            <p:childTnLst>
                              <p:par>
                                <p:cTn id="233" presetID="1" presetClass="entr" presetSubtype="0" fill="hold" grpId="0" nodeType="clickEffect">
                                  <p:stCondLst>
                                    <p:cond delay="0"/>
                                  </p:stCondLst>
                                  <p:childTnLst>
                                    <p:set>
                                      <p:cBhvr>
                                        <p:cTn id="234" dur="1" fill="hold">
                                          <p:stCondLst>
                                            <p:cond delay="0"/>
                                          </p:stCondLst>
                                        </p:cTn>
                                        <p:tgtEl>
                                          <p:spTgt spid="64"/>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7" grpId="0" bldLvl="0" animBg="1"/>
      <p:bldP spid="8" grpId="0" bldLvl="0" animBg="1"/>
      <p:bldP spid="9" grpId="0" bldLvl="0" animBg="1"/>
      <p:bldP spid="11" grpId="0" bldLvl="0" animBg="1"/>
      <p:bldP spid="16" grpId="0" bldLvl="0" animBg="1"/>
      <p:bldP spid="19" grpId="0"/>
      <p:bldP spid="18" grpId="0" bldLvl="0" animBg="1"/>
      <p:bldP spid="20" grpId="0" bldLvl="0" animBg="1"/>
      <p:bldP spid="20" grpId="1" animBg="1"/>
      <p:bldP spid="21" grpId="0"/>
      <p:bldP spid="21" grpId="1"/>
      <p:bldP spid="24" grpId="0" bldLvl="0" animBg="1"/>
      <p:bldP spid="25" grpId="0" bldLvl="0" animBg="1"/>
      <p:bldP spid="26" grpId="0" bldLvl="0" animBg="1"/>
      <p:bldP spid="27" grpId="0" bldLvl="0" animBg="1"/>
      <p:bldP spid="28" grpId="0" bldLvl="0" animBg="1"/>
      <p:bldP spid="23" grpId="0" bldLvl="0" animBg="1"/>
      <p:bldP spid="35" grpId="0" bldLvl="0" animBg="1"/>
      <p:bldP spid="36" grpId="0" bldLvl="0" animBg="1"/>
      <p:bldP spid="37" grpId="0" bldLvl="0" animBg="1"/>
      <p:bldP spid="38" grpId="0" bldLvl="0" animBg="1"/>
      <p:bldP spid="39" grpId="0" bldLvl="0" animBg="1"/>
      <p:bldP spid="33" grpId="0" bldLvl="0" animBg="1"/>
      <p:bldP spid="44" grpId="0" bldLvl="0" animBg="1"/>
      <p:bldP spid="46" grpId="0"/>
      <p:bldP spid="45" grpId="0" bldLvl="0" animBg="1"/>
      <p:bldP spid="47" grpId="0" bldLvl="0" animBg="1"/>
      <p:bldP spid="47" grpId="1" animBg="1"/>
      <p:bldP spid="48" grpId="0" bldLvl="0" animBg="1"/>
      <p:bldP spid="49" grpId="0" bldLvl="0" animBg="1"/>
      <p:bldP spid="49" grpId="1" bldLvl="0" animBg="1"/>
      <p:bldP spid="50" grpId="0" bldLvl="0" animBg="1"/>
      <p:bldP spid="50" grpId="1" bldLvl="0" animBg="1"/>
      <p:bldP spid="51" grpId="0" bldLvl="0" animBg="1"/>
      <p:bldP spid="52" grpId="0" animBg="1"/>
      <p:bldP spid="52" grpId="1" animBg="1"/>
      <p:bldP spid="54" grpId="0" bldLvl="0" animBg="1"/>
      <p:bldP spid="56" grpId="0" bldLvl="0" animBg="1"/>
      <p:bldP spid="57" grpId="0" bldLvl="0" animBg="1"/>
      <p:bldP spid="57" grpId="1" bldLvl="0" animBg="1"/>
      <p:bldP spid="58" grpId="0" bldLvl="0" animBg="1"/>
      <p:bldP spid="58" grpId="1" bldLvl="0" animBg="1"/>
      <p:bldP spid="59" grpId="0" bldLvl="0" animBg="1"/>
      <p:bldP spid="60" grpId="0" bldLvl="0" animBg="1"/>
      <p:bldP spid="60" grpId="1" bldLvl="0" animBg="1"/>
      <p:bldP spid="55" grpId="0" bldLvl="0" animBg="1"/>
      <p:bldP spid="62" grpId="0" bldLvl="0" animBg="1"/>
      <p:bldP spid="64" grpId="0"/>
      <p:bldP spid="63"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8425815" cy="675640"/>
          </a:xfrm>
        </p:spPr>
        <p:txBody>
          <a:bodyPr>
            <a:normAutofit fontScale="90000"/>
          </a:bodyPr>
          <a:p>
            <a:r>
              <a:rPr lang="en-US" sz="4000">
                <a:sym typeface="+mn-ea"/>
              </a:rPr>
              <a:t>Question 1: SubTasks Distributing</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grpSp>
        <p:nvGrpSpPr>
          <p:cNvPr id="89" name="Group 88"/>
          <p:cNvGrpSpPr/>
          <p:nvPr/>
        </p:nvGrpSpPr>
        <p:grpSpPr>
          <a:xfrm>
            <a:off x="32385" y="1241425"/>
            <a:ext cx="3966210" cy="3950970"/>
            <a:chOff x="51" y="1955"/>
            <a:chExt cx="6246" cy="6222"/>
          </a:xfrm>
        </p:grpSpPr>
        <p:sp>
          <p:nvSpPr>
            <p:cNvPr id="22" name="Rectangles 21"/>
            <p:cNvSpPr/>
            <p:nvPr/>
          </p:nvSpPr>
          <p:spPr>
            <a:xfrm>
              <a:off x="51" y="2729"/>
              <a:ext cx="6246" cy="4492"/>
            </a:xfrm>
            <a:prstGeom prst="rect">
              <a:avLst/>
            </a:prstGeom>
            <a:solidFill>
              <a:schemeClr val="accent2">
                <a:lumMod val="20000"/>
                <a:lumOff val="80000"/>
              </a:schemeClr>
            </a:solidFill>
            <a:ln w="3175">
              <a:solidFill>
                <a:schemeClr val="accent2">
                  <a:lumMod val="75000"/>
                </a:schemeClr>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9" name="Rectangles 18"/>
            <p:cNvSpPr/>
            <p:nvPr/>
          </p:nvSpPr>
          <p:spPr>
            <a:xfrm>
              <a:off x="132" y="3020"/>
              <a:ext cx="2966" cy="3972"/>
            </a:xfrm>
            <a:prstGeom prst="rect">
              <a:avLst/>
            </a:prstGeom>
            <a:solidFill>
              <a:schemeClr val="bg2"/>
            </a:solidFill>
            <a:ln>
              <a:prstDash val="sysDot"/>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20" name="Rectangles 19"/>
            <p:cNvSpPr/>
            <p:nvPr/>
          </p:nvSpPr>
          <p:spPr>
            <a:xfrm>
              <a:off x="3213" y="3020"/>
              <a:ext cx="2966" cy="3972"/>
            </a:xfrm>
            <a:prstGeom prst="rect">
              <a:avLst/>
            </a:prstGeom>
            <a:solidFill>
              <a:schemeClr val="bg2"/>
            </a:solidFill>
            <a:ln>
              <a:prstDash val="sysDot"/>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 name="Oval 2"/>
            <p:cNvSpPr/>
            <p:nvPr/>
          </p:nvSpPr>
          <p:spPr>
            <a:xfrm>
              <a:off x="172" y="3365"/>
              <a:ext cx="1129" cy="1021"/>
            </a:xfrm>
            <a:prstGeom prst="ellipse">
              <a:avLst/>
            </a:prstGeom>
            <a:solidFill>
              <a:schemeClr val="accent6"/>
            </a:solidFill>
            <a:ln>
              <a:prstDash val="sysDot"/>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900"/>
                <a:t>source</a:t>
              </a:r>
              <a:endParaRPr lang="en-US" sz="900"/>
            </a:p>
            <a:p>
              <a:pPr algn="ctr"/>
              <a:r>
                <a:rPr lang="en-US" sz="900"/>
                <a:t>[1]</a:t>
              </a:r>
              <a:endParaRPr lang="en-US" sz="900"/>
            </a:p>
          </p:txBody>
        </p:sp>
        <p:sp>
          <p:nvSpPr>
            <p:cNvPr id="7" name="Oval 6"/>
            <p:cNvSpPr/>
            <p:nvPr/>
          </p:nvSpPr>
          <p:spPr>
            <a:xfrm>
              <a:off x="929" y="3365"/>
              <a:ext cx="1249" cy="1021"/>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900"/>
                <a:t>flatmap</a:t>
              </a:r>
              <a:endParaRPr lang="en-US" sz="900"/>
            </a:p>
            <a:p>
              <a:pPr algn="ctr"/>
              <a:r>
                <a:rPr lang="en-US" sz="900"/>
                <a:t>[1]</a:t>
              </a:r>
              <a:endParaRPr lang="en-US" sz="900"/>
            </a:p>
          </p:txBody>
        </p:sp>
        <p:sp>
          <p:nvSpPr>
            <p:cNvPr id="8" name="Oval 7"/>
            <p:cNvSpPr/>
            <p:nvPr/>
          </p:nvSpPr>
          <p:spPr>
            <a:xfrm>
              <a:off x="1873" y="3365"/>
              <a:ext cx="1129" cy="1021"/>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900"/>
                <a:t>map</a:t>
              </a:r>
              <a:endParaRPr lang="en-US" sz="900"/>
            </a:p>
            <a:p>
              <a:pPr algn="ctr"/>
              <a:r>
                <a:rPr lang="en-US" sz="900"/>
                <a:t>[1]</a:t>
              </a:r>
              <a:endParaRPr lang="en-US" sz="900"/>
            </a:p>
          </p:txBody>
        </p:sp>
        <p:sp>
          <p:nvSpPr>
            <p:cNvPr id="9" name="Oval 8"/>
            <p:cNvSpPr/>
            <p:nvPr/>
          </p:nvSpPr>
          <p:spPr>
            <a:xfrm>
              <a:off x="172" y="5230"/>
              <a:ext cx="1129" cy="1021"/>
            </a:xfrm>
            <a:prstGeom prst="ellipse">
              <a:avLst/>
            </a:prstGeom>
            <a:solidFill>
              <a:schemeClr val="accent6"/>
            </a:solidFill>
            <a:ln>
              <a:prstDash val="sysDot"/>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900">
                  <a:sym typeface="+mn-ea"/>
                </a:rPr>
                <a:t>source</a:t>
              </a:r>
              <a:endParaRPr lang="en-US" sz="900">
                <a:sym typeface="+mn-ea"/>
              </a:endParaRPr>
            </a:p>
            <a:p>
              <a:pPr lvl="0" algn="ctr">
                <a:buClrTx/>
                <a:buSzTx/>
                <a:buFontTx/>
              </a:pPr>
              <a:r>
                <a:rPr lang="en-US" sz="900">
                  <a:sym typeface="+mn-ea"/>
                </a:rPr>
                <a:t>[2]</a:t>
              </a:r>
              <a:endParaRPr lang="en-US" sz="900">
                <a:sym typeface="+mn-ea"/>
              </a:endParaRPr>
            </a:p>
          </p:txBody>
        </p:sp>
        <p:sp>
          <p:nvSpPr>
            <p:cNvPr id="11" name="Oval 10"/>
            <p:cNvSpPr/>
            <p:nvPr/>
          </p:nvSpPr>
          <p:spPr>
            <a:xfrm>
              <a:off x="929" y="5230"/>
              <a:ext cx="1249" cy="1021"/>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900"/>
                <a:t>flatmap</a:t>
              </a:r>
              <a:endParaRPr lang="en-US" sz="900"/>
            </a:p>
            <a:p>
              <a:pPr algn="ctr"/>
              <a:r>
                <a:rPr lang="en-US" sz="900"/>
                <a:t>[2]</a:t>
              </a:r>
              <a:endParaRPr lang="en-US" sz="900"/>
            </a:p>
          </p:txBody>
        </p:sp>
        <p:sp>
          <p:nvSpPr>
            <p:cNvPr id="12" name="Oval 11"/>
            <p:cNvSpPr/>
            <p:nvPr/>
          </p:nvSpPr>
          <p:spPr>
            <a:xfrm>
              <a:off x="1873" y="5230"/>
              <a:ext cx="1129" cy="1021"/>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900"/>
                <a:t>map</a:t>
              </a:r>
              <a:endParaRPr lang="en-US" sz="900"/>
            </a:p>
            <a:p>
              <a:pPr algn="ctr"/>
              <a:r>
                <a:rPr lang="en-US" sz="900"/>
                <a:t>[2]</a:t>
              </a:r>
              <a:endParaRPr lang="en-US" sz="900"/>
            </a:p>
          </p:txBody>
        </p:sp>
        <p:sp>
          <p:nvSpPr>
            <p:cNvPr id="13" name="Oval 12"/>
            <p:cNvSpPr/>
            <p:nvPr/>
          </p:nvSpPr>
          <p:spPr>
            <a:xfrm>
              <a:off x="3508" y="3365"/>
              <a:ext cx="1129" cy="1021"/>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900"/>
                <a:t>keyby</a:t>
              </a:r>
              <a:endParaRPr lang="en-US" sz="900"/>
            </a:p>
            <a:p>
              <a:pPr algn="ctr"/>
              <a:r>
                <a:rPr lang="en-US" sz="900"/>
                <a:t>sum</a:t>
              </a:r>
              <a:endParaRPr lang="en-US" sz="900"/>
            </a:p>
            <a:p>
              <a:pPr algn="ctr"/>
              <a:r>
                <a:rPr lang="en-US" sz="900"/>
                <a:t>[1]</a:t>
              </a:r>
              <a:endParaRPr lang="en-US" sz="900"/>
            </a:p>
          </p:txBody>
        </p:sp>
        <p:sp>
          <p:nvSpPr>
            <p:cNvPr id="15" name="Oval 14"/>
            <p:cNvSpPr/>
            <p:nvPr/>
          </p:nvSpPr>
          <p:spPr>
            <a:xfrm>
              <a:off x="4277" y="3365"/>
              <a:ext cx="1129" cy="1021"/>
            </a:xfrm>
            <a:prstGeom prst="ellipse">
              <a:avLst/>
            </a:prstGeom>
            <a:solidFill>
              <a:schemeClr val="accent2">
                <a:lumMod val="50000"/>
              </a:schemeClr>
            </a:solidFill>
            <a:ln>
              <a:prstDash val="sysDot"/>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900">
                  <a:sym typeface="+mn-ea"/>
                </a:rPr>
                <a:t>sink</a:t>
              </a:r>
              <a:endParaRPr lang="en-US" sz="900">
                <a:sym typeface="+mn-ea"/>
              </a:endParaRPr>
            </a:p>
            <a:p>
              <a:pPr lvl="0" algn="ctr">
                <a:buClrTx/>
                <a:buSzTx/>
                <a:buFontTx/>
              </a:pPr>
              <a:r>
                <a:rPr lang="en-US" sz="900">
                  <a:sym typeface="+mn-ea"/>
                </a:rPr>
                <a:t>[1]</a:t>
              </a:r>
              <a:endParaRPr lang="en-US" sz="900">
                <a:sym typeface="+mn-ea"/>
              </a:endParaRPr>
            </a:p>
          </p:txBody>
        </p:sp>
        <p:sp>
          <p:nvSpPr>
            <p:cNvPr id="16" name="Oval 15"/>
            <p:cNvSpPr/>
            <p:nvPr/>
          </p:nvSpPr>
          <p:spPr>
            <a:xfrm>
              <a:off x="3508" y="5230"/>
              <a:ext cx="1129" cy="1021"/>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900"/>
                <a:t>keyby</a:t>
              </a:r>
              <a:endParaRPr lang="en-US" sz="900"/>
            </a:p>
            <a:p>
              <a:pPr algn="ctr"/>
              <a:r>
                <a:rPr lang="en-US" sz="900"/>
                <a:t>sum</a:t>
              </a:r>
              <a:endParaRPr lang="en-US" sz="900"/>
            </a:p>
            <a:p>
              <a:pPr algn="ctr"/>
              <a:r>
                <a:rPr lang="en-US" sz="900"/>
                <a:t>[2]</a:t>
              </a:r>
              <a:endParaRPr lang="en-US" sz="900"/>
            </a:p>
          </p:txBody>
        </p:sp>
        <p:sp>
          <p:nvSpPr>
            <p:cNvPr id="18" name="Oval 17"/>
            <p:cNvSpPr/>
            <p:nvPr/>
          </p:nvSpPr>
          <p:spPr>
            <a:xfrm>
              <a:off x="4361" y="5230"/>
              <a:ext cx="1129" cy="1021"/>
            </a:xfrm>
            <a:prstGeom prst="ellipse">
              <a:avLst/>
            </a:prstGeom>
            <a:solidFill>
              <a:schemeClr val="accent2">
                <a:lumMod val="50000"/>
              </a:schemeClr>
            </a:solidFill>
            <a:ln>
              <a:prstDash val="sysDot"/>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900"/>
                <a:t>sink</a:t>
              </a:r>
              <a:endParaRPr lang="en-US" sz="900"/>
            </a:p>
            <a:p>
              <a:pPr algn="ctr"/>
              <a:r>
                <a:rPr lang="en-US" sz="900"/>
                <a:t>[2]</a:t>
              </a:r>
              <a:endParaRPr lang="en-US" sz="900"/>
            </a:p>
          </p:txBody>
        </p:sp>
        <p:sp>
          <p:nvSpPr>
            <p:cNvPr id="23" name="Text Box 22"/>
            <p:cNvSpPr txBox="1"/>
            <p:nvPr/>
          </p:nvSpPr>
          <p:spPr>
            <a:xfrm>
              <a:off x="2738" y="1955"/>
              <a:ext cx="968" cy="483"/>
            </a:xfrm>
            <a:prstGeom prst="rect">
              <a:avLst/>
            </a:prstGeom>
            <a:noFill/>
          </p:spPr>
          <p:txBody>
            <a:bodyPr wrap="square" rtlCol="0">
              <a:spAutoFit/>
            </a:bodyPr>
            <a:p>
              <a:r>
                <a:rPr lang="en-US" sz="1400"/>
                <a:t>Slots</a:t>
              </a:r>
              <a:endParaRPr lang="en-US" sz="1400"/>
            </a:p>
          </p:txBody>
        </p:sp>
        <p:cxnSp>
          <p:nvCxnSpPr>
            <p:cNvPr id="24" name="Straight Arrow Connector 23"/>
            <p:cNvCxnSpPr>
              <a:stCxn id="19" idx="0"/>
              <a:endCxn id="23" idx="2"/>
            </p:cNvCxnSpPr>
            <p:nvPr/>
          </p:nvCxnSpPr>
          <p:spPr>
            <a:xfrm flipV="1">
              <a:off x="1615" y="2438"/>
              <a:ext cx="1607" cy="582"/>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5" name="Straight Arrow Connector 24"/>
            <p:cNvCxnSpPr>
              <a:stCxn id="20" idx="0"/>
            </p:cNvCxnSpPr>
            <p:nvPr/>
          </p:nvCxnSpPr>
          <p:spPr>
            <a:xfrm flipH="1" flipV="1">
              <a:off x="3211" y="2415"/>
              <a:ext cx="1485" cy="6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6" name="Text Box 25"/>
            <p:cNvSpPr txBox="1"/>
            <p:nvPr/>
          </p:nvSpPr>
          <p:spPr>
            <a:xfrm>
              <a:off x="2071" y="7695"/>
              <a:ext cx="2097" cy="483"/>
            </a:xfrm>
            <a:prstGeom prst="rect">
              <a:avLst/>
            </a:prstGeom>
            <a:noFill/>
          </p:spPr>
          <p:txBody>
            <a:bodyPr wrap="square" rtlCol="0">
              <a:spAutoFit/>
            </a:bodyPr>
            <a:p>
              <a:r>
                <a:rPr lang="en-US" sz="1400"/>
                <a:t>TaskManager</a:t>
              </a:r>
              <a:endParaRPr lang="en-US" sz="1400"/>
            </a:p>
          </p:txBody>
        </p:sp>
        <p:cxnSp>
          <p:nvCxnSpPr>
            <p:cNvPr id="27" name="Straight Arrow Connector 26"/>
            <p:cNvCxnSpPr>
              <a:stCxn id="22" idx="2"/>
              <a:endCxn id="26" idx="0"/>
            </p:cNvCxnSpPr>
            <p:nvPr/>
          </p:nvCxnSpPr>
          <p:spPr>
            <a:xfrm flipH="1">
              <a:off x="3120" y="7221"/>
              <a:ext cx="54" cy="474"/>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grpSp>
      <p:sp>
        <p:nvSpPr>
          <p:cNvPr id="28" name="Text Box 27"/>
          <p:cNvSpPr txBox="1"/>
          <p:nvPr/>
        </p:nvSpPr>
        <p:spPr>
          <a:xfrm>
            <a:off x="1025525" y="5193030"/>
            <a:ext cx="1659255" cy="768350"/>
          </a:xfrm>
          <a:prstGeom prst="rect">
            <a:avLst/>
          </a:prstGeom>
          <a:noFill/>
        </p:spPr>
        <p:txBody>
          <a:bodyPr wrap="square" rtlCol="0">
            <a:spAutoFit/>
          </a:bodyPr>
          <a:p>
            <a:pPr algn="ctr"/>
            <a:r>
              <a:rPr lang="zh-CN" altLang="en-US" sz="4400" b="1" i="1">
                <a:solidFill>
                  <a:srgbClr val="FF0000"/>
                </a:solidFill>
              </a:rPr>
              <a:t>×</a:t>
            </a:r>
            <a:endParaRPr lang="zh-CN" altLang="en-US" sz="4400" b="1" i="1">
              <a:solidFill>
                <a:srgbClr val="FF0000"/>
              </a:solidFill>
            </a:endParaRPr>
          </a:p>
        </p:txBody>
      </p:sp>
      <p:grpSp>
        <p:nvGrpSpPr>
          <p:cNvPr id="90" name="Group 89"/>
          <p:cNvGrpSpPr/>
          <p:nvPr/>
        </p:nvGrpSpPr>
        <p:grpSpPr>
          <a:xfrm>
            <a:off x="4083685" y="1241425"/>
            <a:ext cx="3950970" cy="3950970"/>
            <a:chOff x="6431" y="1955"/>
            <a:chExt cx="6222" cy="6222"/>
          </a:xfrm>
        </p:grpSpPr>
        <p:sp>
          <p:nvSpPr>
            <p:cNvPr id="29" name="Rectangles 28"/>
            <p:cNvSpPr/>
            <p:nvPr/>
          </p:nvSpPr>
          <p:spPr>
            <a:xfrm>
              <a:off x="6431" y="2729"/>
              <a:ext cx="6223" cy="4492"/>
            </a:xfrm>
            <a:prstGeom prst="rect">
              <a:avLst/>
            </a:prstGeom>
            <a:solidFill>
              <a:schemeClr val="accent2">
                <a:lumMod val="20000"/>
                <a:lumOff val="80000"/>
              </a:schemeClr>
            </a:solidFill>
            <a:ln w="3175">
              <a:solidFill>
                <a:schemeClr val="accent2">
                  <a:lumMod val="75000"/>
                </a:schemeClr>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0" name="Rectangles 29"/>
            <p:cNvSpPr/>
            <p:nvPr/>
          </p:nvSpPr>
          <p:spPr>
            <a:xfrm>
              <a:off x="6512" y="3020"/>
              <a:ext cx="2966" cy="3972"/>
            </a:xfrm>
            <a:prstGeom prst="rect">
              <a:avLst/>
            </a:prstGeom>
            <a:solidFill>
              <a:schemeClr val="bg2"/>
            </a:solidFill>
            <a:ln>
              <a:prstDash val="sysDot"/>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31" name="Rectangles 30"/>
            <p:cNvSpPr/>
            <p:nvPr/>
          </p:nvSpPr>
          <p:spPr>
            <a:xfrm>
              <a:off x="9593" y="3020"/>
              <a:ext cx="2966" cy="3972"/>
            </a:xfrm>
            <a:prstGeom prst="rect">
              <a:avLst/>
            </a:prstGeom>
            <a:solidFill>
              <a:schemeClr val="bg2"/>
            </a:solidFill>
            <a:ln>
              <a:prstDash val="sysDot"/>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2" name="Oval 31"/>
            <p:cNvSpPr/>
            <p:nvPr/>
          </p:nvSpPr>
          <p:spPr>
            <a:xfrm>
              <a:off x="6552" y="3365"/>
              <a:ext cx="1129" cy="1021"/>
            </a:xfrm>
            <a:prstGeom prst="ellipse">
              <a:avLst/>
            </a:prstGeom>
            <a:solidFill>
              <a:schemeClr val="accent6"/>
            </a:solidFill>
            <a:ln>
              <a:prstDash val="sysDot"/>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900"/>
                <a:t>source</a:t>
              </a:r>
              <a:endParaRPr lang="en-US" sz="900"/>
            </a:p>
            <a:p>
              <a:pPr algn="ctr"/>
              <a:r>
                <a:rPr lang="en-US" sz="900"/>
                <a:t>[1]</a:t>
              </a:r>
              <a:endParaRPr lang="en-US" sz="900"/>
            </a:p>
          </p:txBody>
        </p:sp>
        <p:sp>
          <p:nvSpPr>
            <p:cNvPr id="33" name="Oval 32"/>
            <p:cNvSpPr/>
            <p:nvPr/>
          </p:nvSpPr>
          <p:spPr>
            <a:xfrm>
              <a:off x="7309" y="3365"/>
              <a:ext cx="1249" cy="1021"/>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900"/>
                <a:t>flatmap</a:t>
              </a:r>
              <a:endParaRPr lang="en-US" sz="900"/>
            </a:p>
            <a:p>
              <a:pPr algn="ctr"/>
              <a:r>
                <a:rPr lang="en-US" sz="900"/>
                <a:t>[1]</a:t>
              </a:r>
              <a:endParaRPr lang="en-US" sz="900"/>
            </a:p>
          </p:txBody>
        </p:sp>
        <p:sp>
          <p:nvSpPr>
            <p:cNvPr id="35" name="Oval 34"/>
            <p:cNvSpPr/>
            <p:nvPr/>
          </p:nvSpPr>
          <p:spPr>
            <a:xfrm>
              <a:off x="8253" y="3365"/>
              <a:ext cx="1129" cy="1021"/>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900"/>
                <a:t>map</a:t>
              </a:r>
              <a:endParaRPr lang="en-US" sz="900"/>
            </a:p>
            <a:p>
              <a:pPr algn="ctr"/>
              <a:r>
                <a:rPr lang="en-US" sz="900"/>
                <a:t>[1]</a:t>
              </a:r>
              <a:endParaRPr lang="en-US" sz="900"/>
            </a:p>
          </p:txBody>
        </p:sp>
        <p:sp>
          <p:nvSpPr>
            <p:cNvPr id="36" name="Oval 35"/>
            <p:cNvSpPr/>
            <p:nvPr/>
          </p:nvSpPr>
          <p:spPr>
            <a:xfrm>
              <a:off x="9682" y="3365"/>
              <a:ext cx="1129" cy="1021"/>
            </a:xfrm>
            <a:prstGeom prst="ellipse">
              <a:avLst/>
            </a:prstGeom>
            <a:solidFill>
              <a:schemeClr val="accent6"/>
            </a:solidFill>
            <a:ln>
              <a:prstDash val="sysDot"/>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900">
                  <a:sym typeface="+mn-ea"/>
                </a:rPr>
                <a:t>source</a:t>
              </a:r>
              <a:endParaRPr lang="en-US" sz="900">
                <a:sym typeface="+mn-ea"/>
              </a:endParaRPr>
            </a:p>
            <a:p>
              <a:pPr lvl="0" algn="ctr">
                <a:buClrTx/>
                <a:buSzTx/>
                <a:buFontTx/>
              </a:pPr>
              <a:r>
                <a:rPr lang="en-US" sz="900">
                  <a:sym typeface="+mn-ea"/>
                </a:rPr>
                <a:t>[2]</a:t>
              </a:r>
              <a:endParaRPr lang="en-US" sz="900">
                <a:sym typeface="+mn-ea"/>
              </a:endParaRPr>
            </a:p>
          </p:txBody>
        </p:sp>
        <p:sp>
          <p:nvSpPr>
            <p:cNvPr id="37" name="Oval 36"/>
            <p:cNvSpPr/>
            <p:nvPr/>
          </p:nvSpPr>
          <p:spPr>
            <a:xfrm>
              <a:off x="10439" y="3365"/>
              <a:ext cx="1249" cy="1021"/>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900"/>
                <a:t>flatmap</a:t>
              </a:r>
              <a:endParaRPr lang="en-US" sz="900"/>
            </a:p>
            <a:p>
              <a:pPr algn="ctr"/>
              <a:r>
                <a:rPr lang="en-US" sz="900"/>
                <a:t>[2]</a:t>
              </a:r>
              <a:endParaRPr lang="en-US" sz="900"/>
            </a:p>
          </p:txBody>
        </p:sp>
        <p:sp>
          <p:nvSpPr>
            <p:cNvPr id="38" name="Oval 37"/>
            <p:cNvSpPr/>
            <p:nvPr/>
          </p:nvSpPr>
          <p:spPr>
            <a:xfrm>
              <a:off x="11383" y="3365"/>
              <a:ext cx="1129" cy="1021"/>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900"/>
                <a:t>map</a:t>
              </a:r>
              <a:endParaRPr lang="en-US" sz="900"/>
            </a:p>
            <a:p>
              <a:pPr algn="ctr"/>
              <a:r>
                <a:rPr lang="en-US" sz="900"/>
                <a:t>[2]</a:t>
              </a:r>
              <a:endParaRPr lang="en-US" sz="900"/>
            </a:p>
          </p:txBody>
        </p:sp>
        <p:sp>
          <p:nvSpPr>
            <p:cNvPr id="39" name="Oval 38"/>
            <p:cNvSpPr/>
            <p:nvPr/>
          </p:nvSpPr>
          <p:spPr>
            <a:xfrm>
              <a:off x="7002" y="5230"/>
              <a:ext cx="1129" cy="1021"/>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900"/>
                <a:t>keyby</a:t>
              </a:r>
              <a:endParaRPr lang="en-US" sz="900"/>
            </a:p>
            <a:p>
              <a:pPr algn="ctr"/>
              <a:r>
                <a:rPr lang="en-US" sz="900"/>
                <a:t>sum</a:t>
              </a:r>
              <a:endParaRPr lang="en-US" sz="900"/>
            </a:p>
            <a:p>
              <a:pPr algn="ctr"/>
              <a:r>
                <a:rPr lang="en-US" sz="900"/>
                <a:t>[1]</a:t>
              </a:r>
              <a:endParaRPr lang="en-US" sz="900"/>
            </a:p>
          </p:txBody>
        </p:sp>
        <p:sp>
          <p:nvSpPr>
            <p:cNvPr id="40" name="Oval 39"/>
            <p:cNvSpPr/>
            <p:nvPr/>
          </p:nvSpPr>
          <p:spPr>
            <a:xfrm>
              <a:off x="7771" y="5230"/>
              <a:ext cx="1129" cy="1021"/>
            </a:xfrm>
            <a:prstGeom prst="ellipse">
              <a:avLst/>
            </a:prstGeom>
            <a:solidFill>
              <a:schemeClr val="accent2">
                <a:lumMod val="50000"/>
              </a:schemeClr>
            </a:solidFill>
            <a:ln>
              <a:prstDash val="sysDot"/>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900">
                  <a:sym typeface="+mn-ea"/>
                </a:rPr>
                <a:t>sink</a:t>
              </a:r>
              <a:endParaRPr lang="en-US" sz="900">
                <a:sym typeface="+mn-ea"/>
              </a:endParaRPr>
            </a:p>
            <a:p>
              <a:pPr lvl="0" algn="ctr">
                <a:buClrTx/>
                <a:buSzTx/>
                <a:buFontTx/>
              </a:pPr>
              <a:r>
                <a:rPr lang="en-US" sz="900">
                  <a:sym typeface="+mn-ea"/>
                </a:rPr>
                <a:t>[1]</a:t>
              </a:r>
              <a:endParaRPr lang="en-US" sz="900">
                <a:sym typeface="+mn-ea"/>
              </a:endParaRPr>
            </a:p>
          </p:txBody>
        </p:sp>
        <p:sp>
          <p:nvSpPr>
            <p:cNvPr id="41" name="Oval 40"/>
            <p:cNvSpPr/>
            <p:nvPr/>
          </p:nvSpPr>
          <p:spPr>
            <a:xfrm>
              <a:off x="9888" y="5230"/>
              <a:ext cx="1129" cy="1021"/>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900"/>
                <a:t>keyby</a:t>
              </a:r>
              <a:endParaRPr lang="en-US" sz="900"/>
            </a:p>
            <a:p>
              <a:pPr algn="ctr"/>
              <a:r>
                <a:rPr lang="en-US" sz="900"/>
                <a:t>sum</a:t>
              </a:r>
              <a:endParaRPr lang="en-US" sz="900"/>
            </a:p>
            <a:p>
              <a:pPr algn="ctr"/>
              <a:r>
                <a:rPr lang="en-US" sz="900"/>
                <a:t>[2]</a:t>
              </a:r>
              <a:endParaRPr lang="en-US" sz="900"/>
            </a:p>
          </p:txBody>
        </p:sp>
        <p:sp>
          <p:nvSpPr>
            <p:cNvPr id="42" name="Oval 41"/>
            <p:cNvSpPr/>
            <p:nvPr/>
          </p:nvSpPr>
          <p:spPr>
            <a:xfrm>
              <a:off x="10741" y="5230"/>
              <a:ext cx="1129" cy="1021"/>
            </a:xfrm>
            <a:prstGeom prst="ellipse">
              <a:avLst/>
            </a:prstGeom>
            <a:solidFill>
              <a:schemeClr val="accent2">
                <a:lumMod val="50000"/>
              </a:schemeClr>
            </a:solidFill>
            <a:ln>
              <a:prstDash val="sysDot"/>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900"/>
                <a:t>sink</a:t>
              </a:r>
              <a:endParaRPr lang="en-US" sz="900"/>
            </a:p>
            <a:p>
              <a:pPr algn="ctr"/>
              <a:r>
                <a:rPr lang="en-US" sz="900"/>
                <a:t>[2]</a:t>
              </a:r>
              <a:endParaRPr lang="en-US" sz="900"/>
            </a:p>
          </p:txBody>
        </p:sp>
        <p:sp>
          <p:nvSpPr>
            <p:cNvPr id="43" name="Text Box 42"/>
            <p:cNvSpPr txBox="1"/>
            <p:nvPr/>
          </p:nvSpPr>
          <p:spPr>
            <a:xfrm>
              <a:off x="9118" y="1955"/>
              <a:ext cx="968" cy="483"/>
            </a:xfrm>
            <a:prstGeom prst="rect">
              <a:avLst/>
            </a:prstGeom>
            <a:noFill/>
          </p:spPr>
          <p:txBody>
            <a:bodyPr wrap="square" rtlCol="0">
              <a:spAutoFit/>
            </a:bodyPr>
            <a:p>
              <a:r>
                <a:rPr lang="en-US" sz="1400"/>
                <a:t>Slots</a:t>
              </a:r>
              <a:endParaRPr lang="en-US" sz="1400"/>
            </a:p>
          </p:txBody>
        </p:sp>
        <p:cxnSp>
          <p:nvCxnSpPr>
            <p:cNvPr id="44" name="Straight Arrow Connector 43"/>
            <p:cNvCxnSpPr>
              <a:stCxn id="30" idx="0"/>
              <a:endCxn id="43" idx="2"/>
            </p:cNvCxnSpPr>
            <p:nvPr/>
          </p:nvCxnSpPr>
          <p:spPr>
            <a:xfrm flipV="1">
              <a:off x="7995" y="2438"/>
              <a:ext cx="1607" cy="582"/>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45" name="Straight Arrow Connector 44"/>
            <p:cNvCxnSpPr>
              <a:stCxn id="31" idx="0"/>
            </p:cNvCxnSpPr>
            <p:nvPr/>
          </p:nvCxnSpPr>
          <p:spPr>
            <a:xfrm flipH="1" flipV="1">
              <a:off x="9591" y="2415"/>
              <a:ext cx="1485" cy="6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46" name="Text Box 45"/>
            <p:cNvSpPr txBox="1"/>
            <p:nvPr/>
          </p:nvSpPr>
          <p:spPr>
            <a:xfrm>
              <a:off x="8451" y="7695"/>
              <a:ext cx="2097" cy="483"/>
            </a:xfrm>
            <a:prstGeom prst="rect">
              <a:avLst/>
            </a:prstGeom>
            <a:noFill/>
          </p:spPr>
          <p:txBody>
            <a:bodyPr wrap="square" rtlCol="0">
              <a:spAutoFit/>
            </a:bodyPr>
            <a:p>
              <a:r>
                <a:rPr lang="en-US" sz="1400"/>
                <a:t>TaskManager</a:t>
              </a:r>
              <a:endParaRPr lang="en-US" sz="1400"/>
            </a:p>
          </p:txBody>
        </p:sp>
        <p:cxnSp>
          <p:nvCxnSpPr>
            <p:cNvPr id="47" name="Straight Arrow Connector 46"/>
            <p:cNvCxnSpPr>
              <a:stCxn id="29" idx="2"/>
              <a:endCxn id="46" idx="0"/>
            </p:cNvCxnSpPr>
            <p:nvPr/>
          </p:nvCxnSpPr>
          <p:spPr>
            <a:xfrm flipH="1">
              <a:off x="9500" y="7221"/>
              <a:ext cx="43" cy="474"/>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grpSp>
      <p:sp>
        <p:nvSpPr>
          <p:cNvPr id="48" name="Text Box 47"/>
          <p:cNvSpPr txBox="1"/>
          <p:nvPr/>
        </p:nvSpPr>
        <p:spPr>
          <a:xfrm>
            <a:off x="5076825" y="5193030"/>
            <a:ext cx="1659255" cy="768350"/>
          </a:xfrm>
          <a:prstGeom prst="rect">
            <a:avLst/>
          </a:prstGeom>
          <a:noFill/>
        </p:spPr>
        <p:txBody>
          <a:bodyPr wrap="square" rtlCol="0">
            <a:spAutoFit/>
          </a:bodyPr>
          <a:p>
            <a:pPr algn="ctr"/>
            <a:r>
              <a:rPr lang="en-US" altLang="zh-CN" sz="4400" b="1" i="1">
                <a:solidFill>
                  <a:srgbClr val="00B050"/>
                </a:solidFill>
              </a:rPr>
              <a:t>√</a:t>
            </a:r>
            <a:endParaRPr lang="en-US" altLang="zh-CN" sz="4400" b="1" i="1">
              <a:solidFill>
                <a:srgbClr val="00B050"/>
              </a:solidFill>
            </a:endParaRPr>
          </a:p>
        </p:txBody>
      </p:sp>
      <p:grpSp>
        <p:nvGrpSpPr>
          <p:cNvPr id="91" name="Group 90"/>
          <p:cNvGrpSpPr/>
          <p:nvPr/>
        </p:nvGrpSpPr>
        <p:grpSpPr>
          <a:xfrm>
            <a:off x="8108315" y="1241425"/>
            <a:ext cx="3950970" cy="3950970"/>
            <a:chOff x="12769" y="1955"/>
            <a:chExt cx="6222" cy="6222"/>
          </a:xfrm>
        </p:grpSpPr>
        <p:sp>
          <p:nvSpPr>
            <p:cNvPr id="70" name="Rectangles 69"/>
            <p:cNvSpPr/>
            <p:nvPr/>
          </p:nvSpPr>
          <p:spPr>
            <a:xfrm>
              <a:off x="12769" y="2729"/>
              <a:ext cx="6223" cy="4492"/>
            </a:xfrm>
            <a:prstGeom prst="rect">
              <a:avLst/>
            </a:prstGeom>
            <a:solidFill>
              <a:schemeClr val="accent2">
                <a:lumMod val="20000"/>
                <a:lumOff val="80000"/>
              </a:schemeClr>
            </a:solidFill>
            <a:ln w="3175">
              <a:solidFill>
                <a:schemeClr val="accent2">
                  <a:lumMod val="75000"/>
                </a:schemeClr>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71" name="Rectangles 70"/>
            <p:cNvSpPr/>
            <p:nvPr/>
          </p:nvSpPr>
          <p:spPr>
            <a:xfrm>
              <a:off x="12850" y="3020"/>
              <a:ext cx="2966" cy="3972"/>
            </a:xfrm>
            <a:prstGeom prst="rect">
              <a:avLst/>
            </a:prstGeom>
            <a:solidFill>
              <a:schemeClr val="bg2"/>
            </a:solidFill>
            <a:ln>
              <a:prstDash val="sysDot"/>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72" name="Rectangles 71"/>
            <p:cNvSpPr/>
            <p:nvPr/>
          </p:nvSpPr>
          <p:spPr>
            <a:xfrm>
              <a:off x="15931" y="3020"/>
              <a:ext cx="2966" cy="3972"/>
            </a:xfrm>
            <a:prstGeom prst="rect">
              <a:avLst/>
            </a:prstGeom>
            <a:solidFill>
              <a:schemeClr val="bg2"/>
            </a:solidFill>
            <a:ln>
              <a:prstDash val="sysDot"/>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73" name="Oval 72"/>
            <p:cNvSpPr/>
            <p:nvPr/>
          </p:nvSpPr>
          <p:spPr>
            <a:xfrm>
              <a:off x="16067" y="3365"/>
              <a:ext cx="1129" cy="1021"/>
            </a:xfrm>
            <a:prstGeom prst="ellipse">
              <a:avLst/>
            </a:prstGeom>
            <a:solidFill>
              <a:schemeClr val="accent6"/>
            </a:solidFill>
            <a:ln>
              <a:prstDash val="sysDot"/>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900"/>
                <a:t>source</a:t>
              </a:r>
              <a:endParaRPr lang="en-US" sz="900"/>
            </a:p>
            <a:p>
              <a:pPr algn="ctr"/>
              <a:r>
                <a:rPr lang="en-US" sz="900"/>
                <a:t>[1]</a:t>
              </a:r>
              <a:endParaRPr lang="en-US" sz="900"/>
            </a:p>
          </p:txBody>
        </p:sp>
        <p:sp>
          <p:nvSpPr>
            <p:cNvPr id="74" name="Oval 73"/>
            <p:cNvSpPr/>
            <p:nvPr/>
          </p:nvSpPr>
          <p:spPr>
            <a:xfrm>
              <a:off x="16824" y="3365"/>
              <a:ext cx="1249" cy="1021"/>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900"/>
                <a:t>flatmap</a:t>
              </a:r>
              <a:endParaRPr lang="en-US" sz="900"/>
            </a:p>
            <a:p>
              <a:pPr algn="ctr"/>
              <a:r>
                <a:rPr lang="en-US" sz="900"/>
                <a:t>[1]</a:t>
              </a:r>
              <a:endParaRPr lang="en-US" sz="900"/>
            </a:p>
          </p:txBody>
        </p:sp>
        <p:sp>
          <p:nvSpPr>
            <p:cNvPr id="75" name="Oval 74"/>
            <p:cNvSpPr/>
            <p:nvPr/>
          </p:nvSpPr>
          <p:spPr>
            <a:xfrm>
              <a:off x="17768" y="3365"/>
              <a:ext cx="1129" cy="1021"/>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900"/>
                <a:t>map</a:t>
              </a:r>
              <a:endParaRPr lang="en-US" sz="900"/>
            </a:p>
            <a:p>
              <a:pPr algn="ctr"/>
              <a:r>
                <a:rPr lang="en-US" sz="900"/>
                <a:t>[1]</a:t>
              </a:r>
              <a:endParaRPr lang="en-US" sz="900"/>
            </a:p>
          </p:txBody>
        </p:sp>
        <p:sp>
          <p:nvSpPr>
            <p:cNvPr id="76" name="Oval 75"/>
            <p:cNvSpPr/>
            <p:nvPr/>
          </p:nvSpPr>
          <p:spPr>
            <a:xfrm>
              <a:off x="12888" y="3365"/>
              <a:ext cx="1129" cy="1021"/>
            </a:xfrm>
            <a:prstGeom prst="ellipse">
              <a:avLst/>
            </a:prstGeom>
            <a:solidFill>
              <a:schemeClr val="accent6"/>
            </a:solidFill>
            <a:ln>
              <a:prstDash val="sysDot"/>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900">
                  <a:sym typeface="+mn-ea"/>
                </a:rPr>
                <a:t>source</a:t>
              </a:r>
              <a:endParaRPr lang="en-US" sz="900">
                <a:sym typeface="+mn-ea"/>
              </a:endParaRPr>
            </a:p>
            <a:p>
              <a:pPr lvl="0" algn="ctr">
                <a:buClrTx/>
                <a:buSzTx/>
                <a:buFontTx/>
              </a:pPr>
              <a:r>
                <a:rPr lang="en-US" sz="900">
                  <a:sym typeface="+mn-ea"/>
                </a:rPr>
                <a:t>[2]</a:t>
              </a:r>
              <a:endParaRPr lang="en-US" sz="900">
                <a:sym typeface="+mn-ea"/>
              </a:endParaRPr>
            </a:p>
          </p:txBody>
        </p:sp>
        <p:sp>
          <p:nvSpPr>
            <p:cNvPr id="77" name="Oval 76"/>
            <p:cNvSpPr/>
            <p:nvPr/>
          </p:nvSpPr>
          <p:spPr>
            <a:xfrm>
              <a:off x="13645" y="3365"/>
              <a:ext cx="1249" cy="1021"/>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900"/>
                <a:t>flatmap</a:t>
              </a:r>
              <a:endParaRPr lang="en-US" sz="900"/>
            </a:p>
            <a:p>
              <a:pPr algn="ctr"/>
              <a:r>
                <a:rPr lang="en-US" sz="900"/>
                <a:t>[2]</a:t>
              </a:r>
              <a:endParaRPr lang="en-US" sz="900"/>
            </a:p>
          </p:txBody>
        </p:sp>
        <p:sp>
          <p:nvSpPr>
            <p:cNvPr id="78" name="Oval 77"/>
            <p:cNvSpPr/>
            <p:nvPr/>
          </p:nvSpPr>
          <p:spPr>
            <a:xfrm>
              <a:off x="14589" y="3365"/>
              <a:ext cx="1129" cy="1021"/>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900"/>
                <a:t>map</a:t>
              </a:r>
              <a:endParaRPr lang="en-US" sz="900"/>
            </a:p>
            <a:p>
              <a:pPr algn="ctr"/>
              <a:r>
                <a:rPr lang="en-US" sz="900"/>
                <a:t>[2]</a:t>
              </a:r>
              <a:endParaRPr lang="en-US" sz="900"/>
            </a:p>
          </p:txBody>
        </p:sp>
        <p:sp>
          <p:nvSpPr>
            <p:cNvPr id="79" name="Oval 78"/>
            <p:cNvSpPr/>
            <p:nvPr/>
          </p:nvSpPr>
          <p:spPr>
            <a:xfrm>
              <a:off x="13340" y="5230"/>
              <a:ext cx="1129" cy="1021"/>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900"/>
                <a:t>keyby</a:t>
              </a:r>
              <a:endParaRPr lang="en-US" sz="900"/>
            </a:p>
            <a:p>
              <a:pPr algn="ctr"/>
              <a:r>
                <a:rPr lang="en-US" sz="900"/>
                <a:t>sum</a:t>
              </a:r>
              <a:endParaRPr lang="en-US" sz="900"/>
            </a:p>
            <a:p>
              <a:pPr algn="ctr"/>
              <a:r>
                <a:rPr lang="en-US" sz="900"/>
                <a:t>[2]</a:t>
              </a:r>
              <a:endParaRPr lang="en-US" sz="900"/>
            </a:p>
          </p:txBody>
        </p:sp>
        <p:sp>
          <p:nvSpPr>
            <p:cNvPr id="80" name="Oval 79"/>
            <p:cNvSpPr/>
            <p:nvPr/>
          </p:nvSpPr>
          <p:spPr>
            <a:xfrm>
              <a:off x="14109" y="5230"/>
              <a:ext cx="1129" cy="1021"/>
            </a:xfrm>
            <a:prstGeom prst="ellipse">
              <a:avLst/>
            </a:prstGeom>
            <a:solidFill>
              <a:schemeClr val="accent2">
                <a:lumMod val="50000"/>
              </a:schemeClr>
            </a:solidFill>
            <a:ln>
              <a:prstDash val="sysDot"/>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900">
                  <a:sym typeface="+mn-ea"/>
                </a:rPr>
                <a:t>sink</a:t>
              </a:r>
              <a:endParaRPr lang="en-US" sz="900">
                <a:sym typeface="+mn-ea"/>
              </a:endParaRPr>
            </a:p>
            <a:p>
              <a:pPr lvl="0" algn="ctr">
                <a:buClrTx/>
                <a:buSzTx/>
                <a:buFontTx/>
              </a:pPr>
              <a:r>
                <a:rPr lang="en-US" sz="900">
                  <a:sym typeface="+mn-ea"/>
                </a:rPr>
                <a:t>[2]</a:t>
              </a:r>
              <a:endParaRPr lang="en-US" sz="900">
                <a:sym typeface="+mn-ea"/>
              </a:endParaRPr>
            </a:p>
          </p:txBody>
        </p:sp>
        <p:sp>
          <p:nvSpPr>
            <p:cNvPr id="81" name="Oval 80"/>
            <p:cNvSpPr/>
            <p:nvPr/>
          </p:nvSpPr>
          <p:spPr>
            <a:xfrm>
              <a:off x="16226" y="5230"/>
              <a:ext cx="1129" cy="1021"/>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900"/>
                <a:t>keyby</a:t>
              </a:r>
              <a:endParaRPr lang="en-US" sz="900"/>
            </a:p>
            <a:p>
              <a:pPr algn="ctr"/>
              <a:r>
                <a:rPr lang="en-US" sz="900"/>
                <a:t>sum</a:t>
              </a:r>
              <a:endParaRPr lang="en-US" sz="900"/>
            </a:p>
            <a:p>
              <a:pPr algn="ctr"/>
              <a:r>
                <a:rPr lang="en-US" sz="900"/>
                <a:t>[1]</a:t>
              </a:r>
              <a:endParaRPr lang="en-US" sz="900"/>
            </a:p>
          </p:txBody>
        </p:sp>
        <p:sp>
          <p:nvSpPr>
            <p:cNvPr id="82" name="Oval 81"/>
            <p:cNvSpPr/>
            <p:nvPr/>
          </p:nvSpPr>
          <p:spPr>
            <a:xfrm>
              <a:off x="17079" y="5230"/>
              <a:ext cx="1129" cy="1021"/>
            </a:xfrm>
            <a:prstGeom prst="ellipse">
              <a:avLst/>
            </a:prstGeom>
            <a:solidFill>
              <a:schemeClr val="accent2">
                <a:lumMod val="50000"/>
              </a:schemeClr>
            </a:solidFill>
            <a:ln>
              <a:prstDash val="sysDot"/>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900"/>
                <a:t>sink</a:t>
              </a:r>
              <a:endParaRPr lang="en-US" sz="900"/>
            </a:p>
            <a:p>
              <a:pPr algn="ctr"/>
              <a:r>
                <a:rPr lang="en-US" sz="900"/>
                <a:t>[1]</a:t>
              </a:r>
              <a:endParaRPr lang="en-US" sz="900"/>
            </a:p>
          </p:txBody>
        </p:sp>
        <p:sp>
          <p:nvSpPr>
            <p:cNvPr id="83" name="Text Box 82"/>
            <p:cNvSpPr txBox="1"/>
            <p:nvPr/>
          </p:nvSpPr>
          <p:spPr>
            <a:xfrm>
              <a:off x="15456" y="1955"/>
              <a:ext cx="968" cy="483"/>
            </a:xfrm>
            <a:prstGeom prst="rect">
              <a:avLst/>
            </a:prstGeom>
            <a:noFill/>
          </p:spPr>
          <p:txBody>
            <a:bodyPr wrap="square" rtlCol="0">
              <a:spAutoFit/>
            </a:bodyPr>
            <a:p>
              <a:r>
                <a:rPr lang="en-US" sz="1400"/>
                <a:t>Slots</a:t>
              </a:r>
              <a:endParaRPr lang="en-US" sz="1400"/>
            </a:p>
          </p:txBody>
        </p:sp>
        <p:cxnSp>
          <p:nvCxnSpPr>
            <p:cNvPr id="84" name="Straight Arrow Connector 83"/>
            <p:cNvCxnSpPr>
              <a:stCxn id="71" idx="0"/>
              <a:endCxn id="83" idx="2"/>
            </p:cNvCxnSpPr>
            <p:nvPr/>
          </p:nvCxnSpPr>
          <p:spPr>
            <a:xfrm flipV="1">
              <a:off x="14333" y="2438"/>
              <a:ext cx="1607" cy="582"/>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85" name="Straight Arrow Connector 84"/>
            <p:cNvCxnSpPr>
              <a:stCxn id="72" idx="0"/>
            </p:cNvCxnSpPr>
            <p:nvPr/>
          </p:nvCxnSpPr>
          <p:spPr>
            <a:xfrm flipH="1" flipV="1">
              <a:off x="15929" y="2415"/>
              <a:ext cx="1485" cy="6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86" name="Text Box 85"/>
            <p:cNvSpPr txBox="1"/>
            <p:nvPr/>
          </p:nvSpPr>
          <p:spPr>
            <a:xfrm>
              <a:off x="14789" y="7695"/>
              <a:ext cx="2097" cy="483"/>
            </a:xfrm>
            <a:prstGeom prst="rect">
              <a:avLst/>
            </a:prstGeom>
            <a:noFill/>
          </p:spPr>
          <p:txBody>
            <a:bodyPr wrap="square" rtlCol="0">
              <a:spAutoFit/>
            </a:bodyPr>
            <a:p>
              <a:r>
                <a:rPr lang="en-US" sz="1400"/>
                <a:t>TaskManager</a:t>
              </a:r>
              <a:endParaRPr lang="en-US" sz="1400"/>
            </a:p>
          </p:txBody>
        </p:sp>
        <p:cxnSp>
          <p:nvCxnSpPr>
            <p:cNvPr id="87" name="Straight Arrow Connector 86"/>
            <p:cNvCxnSpPr>
              <a:stCxn id="70" idx="2"/>
              <a:endCxn id="86" idx="0"/>
            </p:cNvCxnSpPr>
            <p:nvPr/>
          </p:nvCxnSpPr>
          <p:spPr>
            <a:xfrm flipH="1">
              <a:off x="15838" y="7221"/>
              <a:ext cx="43" cy="474"/>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grpSp>
      <p:sp>
        <p:nvSpPr>
          <p:cNvPr id="88" name="Text Box 87"/>
          <p:cNvSpPr txBox="1"/>
          <p:nvPr/>
        </p:nvSpPr>
        <p:spPr>
          <a:xfrm>
            <a:off x="9101455" y="5193030"/>
            <a:ext cx="1659255" cy="768350"/>
          </a:xfrm>
          <a:prstGeom prst="rect">
            <a:avLst/>
          </a:prstGeom>
          <a:noFill/>
        </p:spPr>
        <p:txBody>
          <a:bodyPr wrap="square" rtlCol="0">
            <a:spAutoFit/>
          </a:bodyPr>
          <a:p>
            <a:pPr algn="ctr"/>
            <a:r>
              <a:rPr lang="en-US" altLang="zh-CN" sz="4400" b="1" i="1">
                <a:solidFill>
                  <a:srgbClr val="00B050"/>
                </a:solidFill>
              </a:rPr>
              <a:t>√</a:t>
            </a:r>
            <a:endParaRPr lang="en-US" altLang="zh-CN" sz="4400" b="1" i="1">
              <a:solidFill>
                <a:srgbClr val="00B050"/>
              </a:solidFill>
            </a:endParaRPr>
          </a:p>
        </p:txBody>
      </p:sp>
      <p:sp>
        <p:nvSpPr>
          <p:cNvPr id="92" name="Text Box 91"/>
          <p:cNvSpPr txBox="1"/>
          <p:nvPr/>
        </p:nvSpPr>
        <p:spPr>
          <a:xfrm>
            <a:off x="122555" y="6117590"/>
            <a:ext cx="8498205" cy="368300"/>
          </a:xfrm>
          <a:prstGeom prst="rect">
            <a:avLst/>
          </a:prstGeom>
          <a:noFill/>
        </p:spPr>
        <p:txBody>
          <a:bodyPr wrap="square" rtlCol="0">
            <a:spAutoFit/>
          </a:bodyPr>
          <a:p>
            <a:r>
              <a:rPr lang="en-US"/>
              <a:t>Flink only allows subtasks to share slots </a:t>
            </a:r>
            <a:r>
              <a:rPr lang="en-US"/>
              <a:t>that they are subtasks of different tasks</a:t>
            </a:r>
            <a:endParaRPr lang="en-US"/>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92"/>
                                        </p:tgtEl>
                                        <p:attrNameLst>
                                          <p:attrName>style.visibility</p:attrName>
                                        </p:attrNameLst>
                                      </p:cBhvr>
                                      <p:to>
                                        <p:strVal val="visible"/>
                                      </p:to>
                                    </p:set>
                                    <p:anim calcmode="lin" valueType="num">
                                      <p:cBhvr additive="base">
                                        <p:cTn id="11" dur="500" fill="hold"/>
                                        <p:tgtEl>
                                          <p:spTgt spid="92"/>
                                        </p:tgtEl>
                                        <p:attrNameLst>
                                          <p:attrName>ppt_x</p:attrName>
                                        </p:attrNameLst>
                                      </p:cBhvr>
                                      <p:tavLst>
                                        <p:tav tm="0">
                                          <p:val>
                                            <p:strVal val="#ppt_x"/>
                                          </p:val>
                                        </p:tav>
                                        <p:tav tm="100000">
                                          <p:val>
                                            <p:strVal val="#ppt_x"/>
                                          </p:val>
                                        </p:tav>
                                      </p:tavLst>
                                    </p:anim>
                                    <p:anim calcmode="lin" valueType="num">
                                      <p:cBhvr additive="base">
                                        <p:cTn id="12"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p:cTn id="17" dur="500" fill="hold"/>
                                        <p:tgtEl>
                                          <p:spTgt spid="28"/>
                                        </p:tgtEl>
                                        <p:attrNameLst>
                                          <p:attrName>ppt_w</p:attrName>
                                        </p:attrNameLst>
                                      </p:cBhvr>
                                      <p:tavLst>
                                        <p:tav tm="0">
                                          <p:val>
                                            <p:fltVal val="0"/>
                                          </p:val>
                                        </p:tav>
                                        <p:tav tm="100000">
                                          <p:val>
                                            <p:strVal val="#ppt_w"/>
                                          </p:val>
                                        </p:tav>
                                      </p:tavLst>
                                    </p:anim>
                                    <p:anim calcmode="lin" valueType="num">
                                      <p:cBhvr>
                                        <p:cTn id="18" dur="500" fill="hold"/>
                                        <p:tgtEl>
                                          <p:spTgt spid="28"/>
                                        </p:tgtEl>
                                        <p:attrNameLst>
                                          <p:attrName>ppt_h</p:attrName>
                                        </p:attrNameLst>
                                      </p:cBhvr>
                                      <p:tavLst>
                                        <p:tav tm="0">
                                          <p:val>
                                            <p:fltVal val="0"/>
                                          </p:val>
                                        </p:tav>
                                        <p:tav tm="100000">
                                          <p:val>
                                            <p:strVal val="#ppt_h"/>
                                          </p:val>
                                        </p:tav>
                                      </p:tavLst>
                                    </p:anim>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9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48"/>
                                        </p:tgtEl>
                                        <p:attrNameLst>
                                          <p:attrName>style.visibility</p:attrName>
                                        </p:attrNameLst>
                                      </p:cBhvr>
                                      <p:to>
                                        <p:strVal val="visible"/>
                                      </p:to>
                                    </p:set>
                                    <p:anim calcmode="lin" valueType="num">
                                      <p:cBhvr>
                                        <p:cTn id="28" dur="500" fill="hold"/>
                                        <p:tgtEl>
                                          <p:spTgt spid="48"/>
                                        </p:tgtEl>
                                        <p:attrNameLst>
                                          <p:attrName>ppt_w</p:attrName>
                                        </p:attrNameLst>
                                      </p:cBhvr>
                                      <p:tavLst>
                                        <p:tav tm="0">
                                          <p:val>
                                            <p:fltVal val="0"/>
                                          </p:val>
                                        </p:tav>
                                        <p:tav tm="100000">
                                          <p:val>
                                            <p:strVal val="#ppt_w"/>
                                          </p:val>
                                        </p:tav>
                                      </p:tavLst>
                                    </p:anim>
                                    <p:anim calcmode="lin" valueType="num">
                                      <p:cBhvr>
                                        <p:cTn id="29" dur="500" fill="hold"/>
                                        <p:tgtEl>
                                          <p:spTgt spid="48"/>
                                        </p:tgtEl>
                                        <p:attrNameLst>
                                          <p:attrName>ppt_h</p:attrName>
                                        </p:attrNameLst>
                                      </p:cBhvr>
                                      <p:tavLst>
                                        <p:tav tm="0">
                                          <p:val>
                                            <p:fltVal val="0"/>
                                          </p:val>
                                        </p:tav>
                                        <p:tav tm="100000">
                                          <p:val>
                                            <p:strVal val="#ppt_h"/>
                                          </p:val>
                                        </p:tav>
                                      </p:tavLst>
                                    </p:anim>
                                    <p:animEffect transition="in" filter="fade">
                                      <p:cBhvr>
                                        <p:cTn id="30" dur="500"/>
                                        <p:tgtEl>
                                          <p:spTgt spid="48"/>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88"/>
                                        </p:tgtEl>
                                        <p:attrNameLst>
                                          <p:attrName>style.visibility</p:attrName>
                                        </p:attrNameLst>
                                      </p:cBhvr>
                                      <p:to>
                                        <p:strVal val="visible"/>
                                      </p:to>
                                    </p:set>
                                    <p:anim calcmode="lin" valueType="num">
                                      <p:cBhvr>
                                        <p:cTn id="39" dur="500" fill="hold"/>
                                        <p:tgtEl>
                                          <p:spTgt spid="88"/>
                                        </p:tgtEl>
                                        <p:attrNameLst>
                                          <p:attrName>ppt_w</p:attrName>
                                        </p:attrNameLst>
                                      </p:cBhvr>
                                      <p:tavLst>
                                        <p:tav tm="0">
                                          <p:val>
                                            <p:fltVal val="0"/>
                                          </p:val>
                                        </p:tav>
                                        <p:tav tm="100000">
                                          <p:val>
                                            <p:strVal val="#ppt_w"/>
                                          </p:val>
                                        </p:tav>
                                      </p:tavLst>
                                    </p:anim>
                                    <p:anim calcmode="lin" valueType="num">
                                      <p:cBhvr>
                                        <p:cTn id="40" dur="500" fill="hold"/>
                                        <p:tgtEl>
                                          <p:spTgt spid="88"/>
                                        </p:tgtEl>
                                        <p:attrNameLst>
                                          <p:attrName>ppt_h</p:attrName>
                                        </p:attrNameLst>
                                      </p:cBhvr>
                                      <p:tavLst>
                                        <p:tav tm="0">
                                          <p:val>
                                            <p:fltVal val="0"/>
                                          </p:val>
                                        </p:tav>
                                        <p:tav tm="100000">
                                          <p:val>
                                            <p:strVal val="#ppt_h"/>
                                          </p:val>
                                        </p:tav>
                                      </p:tavLst>
                                    </p:anim>
                                    <p:animEffect transition="in" filter="fade">
                                      <p:cBhvr>
                                        <p:cTn id="41"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28" grpId="0"/>
      <p:bldP spid="48" grpId="0"/>
      <p:bldP spid="8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a:bodyPr>
          <a:p>
            <a:r>
              <a:rPr lang="en-US" sz="4000">
                <a:sym typeface="+mn-ea"/>
              </a:rPr>
              <a:t>The occurrence of Operator Chaining</a:t>
            </a:r>
            <a:endParaRPr lang="en-US" sz="4000">
              <a:sym typeface="+mn-ea"/>
            </a:endParaRPr>
          </a:p>
        </p:txBody>
      </p:sp>
      <p:sp>
        <p:nvSpPr>
          <p:cNvPr id="10" name="Content Placeholder 8"/>
          <p:cNvSpPr>
            <a:spLocks noGrp="1"/>
          </p:cNvSpPr>
          <p:nvPr/>
        </p:nvSpPr>
        <p:spPr>
          <a:xfrm>
            <a:off x="919480" y="1628775"/>
            <a:ext cx="10367010" cy="4592955"/>
          </a:xfrm>
          <a:prstGeom prst="rect">
            <a:avLst/>
          </a:prstGeom>
          <a:noFill/>
          <a:ln w="9525">
            <a:noFill/>
          </a:ln>
        </p:spPr>
        <p:txBody>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charset="0"/>
              <a:buChar char="q"/>
            </a:pPr>
            <a:r>
              <a:rPr lang="en-US" sz="1600">
                <a:effectLst/>
                <a:sym typeface="+mn-ea"/>
              </a:rPr>
              <a:t>Operator Chaining is the default behavior of Flink and is designed to optimize the execution of a job, it reduces the overhead of thread-to-thread handover and buffering.</a:t>
            </a:r>
            <a:endParaRPr lang="en-US" sz="1600">
              <a:effectLst/>
              <a:sym typeface="+mn-ea"/>
            </a:endParaRPr>
          </a:p>
          <a:p>
            <a:pPr>
              <a:buFont typeface="Wingdings" panose="05000000000000000000" charset="0"/>
              <a:buChar char="q"/>
            </a:pPr>
            <a:r>
              <a:rPr lang="en-US" sz="1600">
                <a:effectLst/>
                <a:sym typeface="+mn-ea"/>
              </a:rPr>
              <a:t>When does operator chaining occur?</a:t>
            </a:r>
            <a:endParaRPr lang="en-US" sz="1600">
              <a:effectLst/>
              <a:sym typeface="+mn-ea"/>
            </a:endParaRPr>
          </a:p>
          <a:p>
            <a:pPr lvl="1">
              <a:buFont typeface="Wingdings" panose="05000000000000000000" charset="0"/>
              <a:buChar char="ü"/>
            </a:pPr>
            <a:r>
              <a:rPr lang="en-US" sz="1400">
                <a:effectLst/>
                <a:sym typeface="+mn-ea"/>
              </a:rPr>
              <a:t>operators have the same parallelism</a:t>
            </a:r>
            <a:endParaRPr lang="en-US" sz="1400">
              <a:effectLst/>
              <a:sym typeface="+mn-ea"/>
            </a:endParaRPr>
          </a:p>
          <a:p>
            <a:pPr lvl="1">
              <a:buFont typeface="Wingdings" panose="05000000000000000000" charset="0"/>
              <a:buChar char="ü"/>
            </a:pPr>
            <a:r>
              <a:rPr lang="en-US" sz="1400">
                <a:effectLst/>
                <a:sym typeface="+mn-ea"/>
              </a:rPr>
              <a:t>operators grouped into the same slot group</a:t>
            </a:r>
            <a:endParaRPr lang="en-US" sz="1400">
              <a:effectLst/>
              <a:sym typeface="+mn-ea"/>
            </a:endParaRPr>
          </a:p>
          <a:p>
            <a:pPr lvl="1">
              <a:buFont typeface="Wingdings" panose="05000000000000000000" charset="0"/>
              <a:buChar char="ü"/>
            </a:pPr>
            <a:r>
              <a:rPr lang="en-US" sz="1400">
                <a:effectLst/>
                <a:sym typeface="+mn-ea"/>
              </a:rPr>
              <a:t>operators connected by forward channels.</a:t>
            </a:r>
            <a:endParaRPr lang="en-US" sz="1400">
              <a:effectLst/>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pic>
        <p:nvPicPr>
          <p:cNvPr id="3" name="Content Placeholder 2"/>
          <p:cNvPicPr>
            <a:picLocks noChangeAspect="1"/>
          </p:cNvPicPr>
          <p:nvPr>
            <p:ph idx="1"/>
          </p:nvPr>
        </p:nvPicPr>
        <p:blipFill>
          <a:blip r:embed="rId2"/>
          <a:stretch>
            <a:fillRect/>
          </a:stretch>
        </p:blipFill>
        <p:spPr>
          <a:xfrm>
            <a:off x="838200" y="3337560"/>
            <a:ext cx="10515600" cy="26409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a:bodyPr>
          <a:p>
            <a:r>
              <a:rPr lang="en-US" sz="4000">
                <a:effectLst/>
                <a:sym typeface="+mn-ea"/>
              </a:rPr>
              <a:t>Operator </a:t>
            </a:r>
            <a:r>
              <a:rPr lang="en-US" sz="4000">
                <a:sym typeface="+mn-ea"/>
              </a:rPr>
              <a:t>Chaining API</a:t>
            </a:r>
            <a:endParaRPr lang="en-US" sz="4000">
              <a:sym typeface="+mn-ea"/>
            </a:endParaRPr>
          </a:p>
        </p:txBody>
      </p:sp>
      <p:sp>
        <p:nvSpPr>
          <p:cNvPr id="10" name="Content Placeholder 8"/>
          <p:cNvSpPr>
            <a:spLocks noGrp="1"/>
          </p:cNvSpPr>
          <p:nvPr/>
        </p:nvSpPr>
        <p:spPr>
          <a:xfrm>
            <a:off x="919480" y="1628775"/>
            <a:ext cx="10367010" cy="1304925"/>
          </a:xfrm>
          <a:prstGeom prst="rect">
            <a:avLst/>
          </a:prstGeom>
          <a:noFill/>
          <a:ln w="9525">
            <a:noFill/>
          </a:ln>
        </p:spPr>
        <p:txBody>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charset="0"/>
              <a:buChar char="q"/>
            </a:pPr>
            <a:r>
              <a:rPr lang="en-US" sz="1600">
                <a:effectLst/>
                <a:sym typeface="+mn-ea"/>
              </a:rPr>
              <a:t>disableOperatorChaining: Disables operator chaining for streaming operators. this is the global control method at StreamExecutionEnvironment.</a:t>
            </a:r>
            <a:endParaRPr lang="en-US" sz="1600">
              <a:effectLst/>
              <a:sym typeface="+mn-ea"/>
            </a:endParaRPr>
          </a:p>
          <a:p>
            <a:pPr algn="l">
              <a:buClrTx/>
              <a:buSzTx/>
              <a:buFont typeface="Wingdings" panose="05000000000000000000" charset="0"/>
              <a:buChar char="q"/>
            </a:pPr>
            <a:r>
              <a:rPr lang="en-US" sz="1600">
                <a:effectLst/>
                <a:sym typeface="+mn-ea"/>
              </a:rPr>
              <a:t>disableChaining: Turns off chaining for this operator so thread co-location will not be used as an optimization.</a:t>
            </a:r>
            <a:endParaRPr lang="en-US" sz="1600">
              <a:effectLst/>
              <a:sym typeface="+mn-ea"/>
            </a:endParaRPr>
          </a:p>
          <a:p>
            <a:pPr algn="l">
              <a:buClrTx/>
              <a:buSzTx/>
              <a:buFont typeface="Wingdings" panose="05000000000000000000" charset="0"/>
              <a:buChar char="q"/>
            </a:pPr>
            <a:r>
              <a:rPr lang="en-US" sz="1600">
                <a:effectLst/>
                <a:sym typeface="+mn-ea"/>
              </a:rPr>
              <a:t>startNewChain: Start new chaining begin this operator</a:t>
            </a:r>
            <a:endParaRPr lang="en-US" sz="1600">
              <a:effectLst/>
              <a:sym typeface="+mn-ea"/>
            </a:endParaRPr>
          </a:p>
          <a:p>
            <a:pPr>
              <a:buFont typeface="Wingdings" panose="05000000000000000000" charset="0"/>
              <a:buChar char="q"/>
            </a:pPr>
            <a:endParaRPr lang="en-US" sz="1400">
              <a:effectLst/>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pic>
        <p:nvPicPr>
          <p:cNvPr id="6" name="Content Placeholder 5" descr="disableOperatorChaining"/>
          <p:cNvPicPr>
            <a:picLocks noChangeAspect="1"/>
          </p:cNvPicPr>
          <p:nvPr>
            <p:ph sz="half" idx="1"/>
          </p:nvPr>
        </p:nvPicPr>
        <p:blipFill>
          <a:blip r:embed="rId2"/>
          <a:stretch>
            <a:fillRect/>
          </a:stretch>
        </p:blipFill>
        <p:spPr>
          <a:xfrm>
            <a:off x="3840480" y="3070860"/>
            <a:ext cx="4867275" cy="676275"/>
          </a:xfrm>
          <a:prstGeom prst="rect">
            <a:avLst/>
          </a:prstGeom>
        </p:spPr>
      </p:pic>
      <p:pic>
        <p:nvPicPr>
          <p:cNvPr id="8" name="Content Placeholder 7" descr="Flink-disableChaining.drawio"/>
          <p:cNvPicPr>
            <a:picLocks noChangeAspect="1"/>
          </p:cNvPicPr>
          <p:nvPr>
            <p:ph sz="half" idx="2"/>
          </p:nvPr>
        </p:nvPicPr>
        <p:blipFill>
          <a:blip r:embed="rId3"/>
          <a:stretch>
            <a:fillRect/>
          </a:stretch>
        </p:blipFill>
        <p:spPr>
          <a:xfrm>
            <a:off x="3840480" y="4143375"/>
            <a:ext cx="4867275" cy="676275"/>
          </a:xfrm>
          <a:prstGeom prst="rect">
            <a:avLst/>
          </a:prstGeom>
        </p:spPr>
      </p:pic>
      <p:pic>
        <p:nvPicPr>
          <p:cNvPr id="9" name="Picture 8" descr="Flink-startNewChain.drawio"/>
          <p:cNvPicPr>
            <a:picLocks noChangeAspect="1"/>
          </p:cNvPicPr>
          <p:nvPr/>
        </p:nvPicPr>
        <p:blipFill>
          <a:blip r:embed="rId4"/>
          <a:stretch>
            <a:fillRect/>
          </a:stretch>
        </p:blipFill>
        <p:spPr>
          <a:xfrm>
            <a:off x="3785235" y="5127625"/>
            <a:ext cx="4010025" cy="6762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a:bodyPr>
          <a:p>
            <a:r>
              <a:rPr lang="en-US" sz="4000">
                <a:effectLst/>
                <a:sym typeface="+mn-ea"/>
              </a:rPr>
              <a:t>Slots Group</a:t>
            </a:r>
            <a:endParaRPr lang="en-US" sz="4000">
              <a:sym typeface="+mn-ea"/>
            </a:endParaRPr>
          </a:p>
        </p:txBody>
      </p:sp>
      <p:sp>
        <p:nvSpPr>
          <p:cNvPr id="10" name="Content Placeholder 8"/>
          <p:cNvSpPr>
            <a:spLocks noGrp="1"/>
          </p:cNvSpPr>
          <p:nvPr/>
        </p:nvSpPr>
        <p:spPr>
          <a:xfrm>
            <a:off x="2710815" y="1733550"/>
            <a:ext cx="8566150" cy="1076960"/>
          </a:xfrm>
          <a:prstGeom prst="rect">
            <a:avLst/>
          </a:prstGeom>
          <a:noFill/>
          <a:ln w="9525">
            <a:noFill/>
          </a:ln>
        </p:spPr>
        <p:txBody>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charset="0"/>
              <a:buNone/>
            </a:pPr>
            <a:r>
              <a:rPr lang="en-US" sz="2400" i="1">
                <a:effectLst>
                  <a:outerShdw blurRad="38100" dist="38100" dir="2700000" algn="tl">
                    <a:srgbClr val="000000">
                      <a:alpha val="43137"/>
                    </a:srgbClr>
                  </a:outerShdw>
                </a:effectLst>
                <a:sym typeface="+mn-ea"/>
              </a:rPr>
              <a:t>A Flink job </a:t>
            </a:r>
            <a:r>
              <a:rPr lang="en-US" sz="2400" i="1">
                <a:effectLst>
                  <a:outerShdw blurRad="38100" dist="38100" dir="2700000" algn="tl">
                    <a:srgbClr val="000000">
                      <a:alpha val="43137"/>
                    </a:srgbClr>
                  </a:outerShdw>
                </a:effectLst>
                <a:sym typeface="+mn-ea"/>
              </a:rPr>
              <a:t>maximum operator parallelism is 2, How many available slots can support this Flink job running up?</a:t>
            </a:r>
            <a:endParaRPr lang="en-US" sz="2400" i="1">
              <a:effectLst>
                <a:outerShdw blurRad="38100" dist="38100" dir="2700000" algn="tl">
                  <a:srgbClr val="000000">
                    <a:alpha val="43137"/>
                  </a:srgbClr>
                </a:outerShdw>
              </a:effectLst>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pic>
        <p:nvPicPr>
          <p:cNvPr id="5" name="Content Placeholder 4"/>
          <p:cNvPicPr>
            <a:picLocks noChangeAspect="1"/>
          </p:cNvPicPr>
          <p:nvPr>
            <p:ph idx="1"/>
          </p:nvPr>
        </p:nvPicPr>
        <p:blipFill>
          <a:blip r:embed="rId2"/>
          <a:stretch>
            <a:fillRect/>
          </a:stretch>
        </p:blipFill>
        <p:spPr>
          <a:xfrm>
            <a:off x="898525" y="1628775"/>
            <a:ext cx="1812290" cy="1514475"/>
          </a:xfrm>
          <a:prstGeom prst="rect">
            <a:avLst/>
          </a:prstGeom>
        </p:spPr>
      </p:pic>
      <p:sp>
        <p:nvSpPr>
          <p:cNvPr id="7" name="Content Placeholder 8"/>
          <p:cNvSpPr>
            <a:spLocks noGrp="1"/>
          </p:cNvSpPr>
          <p:nvPr/>
        </p:nvSpPr>
        <p:spPr>
          <a:xfrm>
            <a:off x="909955" y="3261360"/>
            <a:ext cx="10367010" cy="1304925"/>
          </a:xfrm>
          <a:prstGeom prst="rect">
            <a:avLst/>
          </a:prstGeom>
          <a:noFill/>
          <a:ln w="9525">
            <a:noFill/>
          </a:ln>
        </p:spPr>
        <p:txBody>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charset="0"/>
              <a:buChar char="q"/>
            </a:pPr>
            <a:r>
              <a:rPr lang="en-US" sz="1600">
                <a:effectLst/>
                <a:sym typeface="+mn-ea"/>
              </a:rPr>
              <a:t>Set the slot sharing group of an operation. Flink will put operations with the same slot sharing group into the same slot while keeping operations that don’t have the slot sharing group in other slots. This can be used to isolate slots. The slot sharing group is inherited from input operations if all input operations are in the same slot sharing group. The name of the default slot sharing group is “default”, operations can explicitly be put into this group by calling slotSharingGroup(“default”).</a:t>
            </a:r>
            <a:endParaRPr lang="en-US" sz="1600">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7" grpId="0"/>
      <p:bldP spid="7"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365125" y="243205"/>
            <a:ext cx="8845550" cy="1325880"/>
          </a:xfrm>
        </p:spPr>
        <p:txBody>
          <a:bodyPr>
            <a:normAutofit/>
          </a:bodyPr>
          <a:p>
            <a:r>
              <a:rPr lang="en-US" sz="4000">
                <a:sym typeface="+mn-ea"/>
              </a:rPr>
              <a:t>Standalone Flink Job Execution workflow</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pic>
        <p:nvPicPr>
          <p:cNvPr id="3" name="Content Placeholder 2" descr="Flink-Standalone runtime submit workflow.drawio"/>
          <p:cNvPicPr>
            <a:picLocks noChangeAspect="1"/>
          </p:cNvPicPr>
          <p:nvPr>
            <p:ph idx="1"/>
          </p:nvPr>
        </p:nvPicPr>
        <p:blipFill>
          <a:blip r:embed="rId2"/>
          <a:stretch>
            <a:fillRect/>
          </a:stretch>
        </p:blipFill>
        <p:spPr>
          <a:xfrm>
            <a:off x="200025" y="1858645"/>
            <a:ext cx="8590915" cy="4351655"/>
          </a:xfrm>
          <a:prstGeom prst="rect">
            <a:avLst/>
          </a:prstGeom>
        </p:spPr>
      </p:pic>
      <p:sp>
        <p:nvSpPr>
          <p:cNvPr id="6" name="Text Box 5"/>
          <p:cNvSpPr txBox="1"/>
          <p:nvPr/>
        </p:nvSpPr>
        <p:spPr>
          <a:xfrm>
            <a:off x="8925560" y="1941830"/>
            <a:ext cx="2769870" cy="4184650"/>
          </a:xfrm>
          <a:prstGeom prst="rect">
            <a:avLst/>
          </a:prstGeom>
          <a:solidFill>
            <a:schemeClr val="accent1">
              <a:lumMod val="40000"/>
              <a:lumOff val="60000"/>
            </a:schemeClr>
          </a:solidFill>
          <a:ln>
            <a:solidFill>
              <a:schemeClr val="tx1"/>
            </a:solidFill>
            <a:prstDash val="sysDot"/>
          </a:ln>
        </p:spPr>
        <p:txBody>
          <a:bodyPr wrap="square" rtlCol="0">
            <a:spAutoFit/>
          </a:bodyPr>
          <a:p>
            <a:pPr marL="342900" indent="-342900">
              <a:buFont typeface="+mj-lt"/>
              <a:buAutoNum type="arabicPeriod"/>
            </a:pPr>
            <a:r>
              <a:rPr lang="en-US" sz="1400"/>
              <a:t>On submitting a JobGraph to the master node through a Flink cluster client, the JobGraph is first forwarded through the Dispatcher</a:t>
            </a:r>
            <a:endParaRPr lang="en-US" sz="1400"/>
          </a:p>
          <a:p>
            <a:pPr marL="342900" indent="-342900">
              <a:buFont typeface="+mj-lt"/>
              <a:buAutoNum type="arabicPeriod"/>
            </a:pPr>
            <a:r>
              <a:rPr lang="en-US" sz="1400"/>
              <a:t>After receiving a request from the client, the Dispatcher generates a JobMaster. The JobMaster applies for resources from the Standalone ResourceManager.</a:t>
            </a:r>
            <a:endParaRPr lang="en-US" sz="1400"/>
          </a:p>
          <a:p>
            <a:pPr marL="342900" indent="-342900">
              <a:buFont typeface="+mj-lt"/>
              <a:buAutoNum type="arabicPeriod"/>
            </a:pPr>
            <a:r>
              <a:rPr lang="en-US" sz="1400"/>
              <a:t>Standalone ResourceManager requests available slots from cluster TaskManager</a:t>
            </a:r>
            <a:endParaRPr lang="en-US" sz="1400"/>
          </a:p>
          <a:p>
            <a:pPr marL="342900" indent="-342900">
              <a:buFont typeface="+mj-lt"/>
              <a:buAutoNum type="arabicPeriod"/>
            </a:pPr>
            <a:r>
              <a:rPr lang="en-US" sz="1400"/>
              <a:t>TaskManager provide free slots to JobMaster</a:t>
            </a:r>
            <a:endParaRPr lang="en-US" sz="1400"/>
          </a:p>
          <a:p>
            <a:pPr marL="342900" indent="-342900">
              <a:buFont typeface="+mj-lt"/>
              <a:buAutoNum type="arabicPeriod"/>
            </a:pPr>
            <a:r>
              <a:rPr lang="en-US" sz="1400"/>
              <a:t>JobMaster distribute Flink job execution graph to slots for job execution.</a:t>
            </a:r>
            <a:endParaRPr lang="en-US" sz="1400"/>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a:bodyPr>
          <a:p>
            <a:r>
              <a:rPr lang="en-US" sz="4000">
                <a:sym typeface="+mn-ea"/>
              </a:rPr>
              <a:t>Flink on YARN Per-Job Execution workflow</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6" name="Text Box 5"/>
          <p:cNvSpPr txBox="1"/>
          <p:nvPr/>
        </p:nvSpPr>
        <p:spPr>
          <a:xfrm>
            <a:off x="8925560" y="1691005"/>
            <a:ext cx="3006090" cy="4615815"/>
          </a:xfrm>
          <a:prstGeom prst="rect">
            <a:avLst/>
          </a:prstGeom>
          <a:solidFill>
            <a:schemeClr val="accent1">
              <a:lumMod val="40000"/>
              <a:lumOff val="60000"/>
            </a:schemeClr>
          </a:solidFill>
          <a:ln>
            <a:solidFill>
              <a:schemeClr val="tx1"/>
            </a:solidFill>
            <a:prstDash val="sysDot"/>
          </a:ln>
        </p:spPr>
        <p:txBody>
          <a:bodyPr wrap="square" rtlCol="0">
            <a:spAutoFit/>
          </a:bodyPr>
          <a:p>
            <a:pPr marL="342900" indent="-342900">
              <a:buFont typeface="+mj-lt"/>
              <a:buAutoNum type="arabicPeriod"/>
            </a:pPr>
            <a:r>
              <a:rPr lang="en-US" sz="1400"/>
              <a:t>A client submits a YARN application, such as a JobGraph or a JAR package.</a:t>
            </a:r>
            <a:endParaRPr lang="en-US" sz="1400"/>
          </a:p>
          <a:p>
            <a:pPr marL="342900" indent="-342900">
              <a:buFont typeface="+mj-lt"/>
              <a:buAutoNum type="arabicPeriod"/>
            </a:pPr>
            <a:r>
              <a:rPr lang="en-US" sz="1400"/>
              <a:t>The YARN ResourceManager applies for the first container. This container starts a process through the ApplicationMaster, which runs Flink programs, namely, the Flink YARN ResourceManager and JobManager.</a:t>
            </a:r>
            <a:endParaRPr lang="en-US" sz="1400"/>
          </a:p>
          <a:p>
            <a:pPr marL="342900" indent="-342900">
              <a:buFont typeface="+mj-lt"/>
              <a:buAutoNum type="arabicPeriod"/>
            </a:pPr>
            <a:r>
              <a:rPr lang="en-US" sz="1400"/>
              <a:t>The Flink YARN ResourceManager applies for resources from the YARN ResourceManager. The TaskManager is started after resources are allocated.</a:t>
            </a:r>
            <a:endParaRPr lang="en-US" sz="1400"/>
          </a:p>
          <a:p>
            <a:pPr marL="342900" indent="-342900">
              <a:buFont typeface="+mj-lt"/>
              <a:buAutoNum type="arabicPeriod"/>
            </a:pPr>
            <a:r>
              <a:rPr lang="en-US" sz="1400"/>
              <a:t>After startup, the TaskManager registers with the Flink YARN ResourceManager.</a:t>
            </a:r>
            <a:endParaRPr lang="en-US" sz="1400"/>
          </a:p>
          <a:p>
            <a:pPr marL="342900" indent="-342900">
              <a:buFont typeface="+mj-lt"/>
              <a:buAutoNum type="arabicPeriod"/>
            </a:pPr>
            <a:r>
              <a:rPr lang="en-US" sz="1400"/>
              <a:t>After registration, the JobManager allocates tasks to the TaskManager for execution.</a:t>
            </a:r>
            <a:endParaRPr lang="en-US" sz="1400"/>
          </a:p>
        </p:txBody>
      </p:sp>
      <p:pic>
        <p:nvPicPr>
          <p:cNvPr id="10" name="Content Placeholder 9" descr="Flink-flink on yarn-per job.drawio"/>
          <p:cNvPicPr>
            <a:picLocks noChangeAspect="1"/>
          </p:cNvPicPr>
          <p:nvPr>
            <p:ph idx="1"/>
          </p:nvPr>
        </p:nvPicPr>
        <p:blipFill>
          <a:blip r:embed="rId2"/>
          <a:stretch>
            <a:fillRect/>
          </a:stretch>
        </p:blipFill>
        <p:spPr>
          <a:xfrm>
            <a:off x="678180" y="1691005"/>
            <a:ext cx="8180705" cy="46151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2988945" y="262890"/>
            <a:ext cx="67691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2800" b="1" dirty="0" smtClean="0">
                <a:latin typeface="Calibri" panose="020F0502020204030204" pitchFamily="34" charset="0"/>
                <a:ea typeface="Calibri" panose="020F0502020204030204" pitchFamily="34" charset="0"/>
                <a:sym typeface="黑体" panose="02010609060101010101" pitchFamily="49" charset="-122"/>
              </a:rPr>
              <a:t>Course Outline(I)</a:t>
            </a:r>
            <a:endParaRPr lang="en-US" altLang="zh-CN" sz="2800" b="1" dirty="0" smtClean="0">
              <a:latin typeface="Calibri" panose="020F0502020204030204" pitchFamily="34" charset="0"/>
              <a:ea typeface="Calibri" panose="020F0502020204030204" pitchFamily="34" charset="0"/>
              <a:sym typeface="黑体" panose="02010609060101010101" pitchFamily="49" charset="-122"/>
            </a:endParaRPr>
          </a:p>
        </p:txBody>
      </p:sp>
      <p:pic>
        <p:nvPicPr>
          <p:cNvPr id="34" name="Picture 33"/>
          <p:cNvPicPr>
            <a:picLocks noChangeAspect="1"/>
          </p:cNvPicPr>
          <p:nvPr/>
        </p:nvPicPr>
        <p:blipFill>
          <a:blip r:embed="rId1"/>
          <a:stretch>
            <a:fillRect/>
          </a:stretch>
        </p:blipFill>
        <p:spPr>
          <a:xfrm>
            <a:off x="133985" y="-12700"/>
            <a:ext cx="2771775" cy="1428750"/>
          </a:xfrm>
          <a:prstGeom prst="rect">
            <a:avLst/>
          </a:prstGeom>
        </p:spPr>
      </p:pic>
      <p:grpSp>
        <p:nvGrpSpPr>
          <p:cNvPr id="35" name="组合 7"/>
          <p:cNvGrpSpPr/>
          <p:nvPr/>
        </p:nvGrpSpPr>
        <p:grpSpPr>
          <a:xfrm>
            <a:off x="1113790" y="1976755"/>
            <a:ext cx="2486025" cy="3094957"/>
            <a:chOff x="518989" y="2033518"/>
            <a:chExt cx="2894431" cy="3768648"/>
          </a:xfrm>
        </p:grpSpPr>
        <p:sp>
          <p:nvSpPr>
            <p:cNvPr id="36" name="椭圆 2"/>
            <p:cNvSpPr/>
            <p:nvPr/>
          </p:nvSpPr>
          <p:spPr>
            <a:xfrm>
              <a:off x="982542" y="2033518"/>
              <a:ext cx="2059741" cy="2073783"/>
            </a:xfrm>
            <a:prstGeom prst="ellipse">
              <a:avLst/>
            </a:prstGeom>
            <a:gradFill flip="none" rotWithShape="1">
              <a:gsLst>
                <a:gs pos="0">
                  <a:srgbClr val="A02A7D"/>
                </a:gs>
                <a:gs pos="41000">
                  <a:srgbClr val="553058"/>
                </a:gs>
                <a:gs pos="83000">
                  <a:srgbClr val="221B56"/>
                </a:gs>
                <a:gs pos="100000">
                  <a:srgbClr val="221B56"/>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pitchFamily="34" charset="0"/>
              </a:endParaRPr>
            </a:p>
          </p:txBody>
        </p:sp>
        <p:grpSp>
          <p:nvGrpSpPr>
            <p:cNvPr id="37" name="组合 3"/>
            <p:cNvGrpSpPr/>
            <p:nvPr/>
          </p:nvGrpSpPr>
          <p:grpSpPr>
            <a:xfrm>
              <a:off x="518989" y="4379436"/>
              <a:ext cx="2894431" cy="1422730"/>
              <a:chOff x="6140347" y="3037816"/>
              <a:chExt cx="2894431" cy="1422730"/>
            </a:xfrm>
          </p:grpSpPr>
          <p:sp>
            <p:nvSpPr>
              <p:cNvPr id="38" name="TextBox 15"/>
              <p:cNvSpPr txBox="1">
                <a:spLocks noChangeArrowheads="1"/>
              </p:cNvSpPr>
              <p:nvPr/>
            </p:nvSpPr>
            <p:spPr bwMode="auto">
              <a:xfrm>
                <a:off x="6225369" y="3037816"/>
                <a:ext cx="2633452" cy="373467"/>
              </a:xfrm>
              <a:prstGeom prst="rect">
                <a:avLst/>
              </a:prstGeom>
              <a:noFill/>
              <a:ln w="9525">
                <a:noFill/>
                <a:miter lim="800000"/>
              </a:ln>
            </p:spPr>
            <p:txBody>
              <a:bodyPr wrap="square">
                <a:spAutoFit/>
              </a:bodyPr>
              <a:p>
                <a:pPr algn="ctr" eaLnBrk="1" hangingPunct="1"/>
                <a:r>
                  <a:rPr lang="en-US" altLang="zh-CN" sz="1400" b="1" dirty="0" smtClean="0">
                    <a:latin typeface="Calibri" panose="020F0502020204030204" pitchFamily="34" charset="0"/>
                    <a:ea typeface="Calibri" panose="020F0502020204030204" pitchFamily="34" charset="0"/>
                  </a:rPr>
                  <a:t>1. Apache Flink Introduction</a:t>
                </a:r>
                <a:endParaRPr lang="en-US" altLang="zh-CN" sz="1400" b="1" dirty="0" smtClean="0">
                  <a:latin typeface="Calibri" panose="020F0502020204030204" pitchFamily="34" charset="0"/>
                  <a:ea typeface="Calibri" panose="020F0502020204030204" pitchFamily="34" charset="0"/>
                </a:endParaRPr>
              </a:p>
            </p:txBody>
          </p:sp>
          <p:sp>
            <p:nvSpPr>
              <p:cNvPr id="39" name="Rectangle 16"/>
              <p:cNvSpPr>
                <a:spLocks noChangeArrowheads="1"/>
              </p:cNvSpPr>
              <p:nvPr/>
            </p:nvSpPr>
            <p:spPr bwMode="auto">
              <a:xfrm>
                <a:off x="6140347" y="3449944"/>
                <a:ext cx="2894431" cy="1010602"/>
              </a:xfrm>
              <a:prstGeom prst="rect">
                <a:avLst/>
              </a:prstGeom>
              <a:noFill/>
              <a:ln w="9525">
                <a:noFill/>
                <a:miter lim="800000"/>
              </a:ln>
            </p:spPr>
            <p:txBody>
              <a:bodyPr wrap="square">
                <a:spAutoFit/>
              </a:bodyPr>
              <a:p>
                <a:pPr marL="285750" indent="-285750" algn="just" eaLnBrk="1" hangingPunct="1">
                  <a:buFont typeface="Arial" panose="020B0604020202020204" pitchFamily="34" charset="0"/>
                  <a:buChar char="•"/>
                </a:pPr>
                <a:r>
                  <a:rPr lang="en-US" altLang="zh-CN" sz="1200" dirty="0" smtClean="0">
                    <a:latin typeface="Calibri" panose="020F0502020204030204" pitchFamily="34" charset="0"/>
                    <a:ea typeface="Calibri" panose="020F0502020204030204" pitchFamily="34" charset="0"/>
                  </a:rPr>
                  <a:t>What is apache flink</a:t>
                </a:r>
                <a:endParaRPr lang="en-US" altLang="zh-CN" sz="12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altLang="zh-CN" sz="1200" dirty="0" smtClean="0">
                    <a:latin typeface="Calibri" panose="020F0502020204030204" pitchFamily="34" charset="0"/>
                    <a:ea typeface="Calibri" panose="020F0502020204030204" pitchFamily="34" charset="0"/>
                  </a:rPr>
                  <a:t>Apache flink features</a:t>
                </a:r>
                <a:endParaRPr lang="en-US" altLang="zh-CN" sz="12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altLang="zh-CN" sz="1200" dirty="0" smtClean="0">
                    <a:latin typeface="Calibri" panose="020F0502020204030204" pitchFamily="34" charset="0"/>
                    <a:ea typeface="Calibri" panose="020F0502020204030204" pitchFamily="34" charset="0"/>
                  </a:rPr>
                  <a:t>Flink Standalone Cluster setup</a:t>
                </a:r>
                <a:endParaRPr lang="en-US" altLang="zh-CN" sz="12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altLang="zh-CN" sz="1200" dirty="0" smtClean="0">
                    <a:latin typeface="Calibri" panose="020F0502020204030204" pitchFamily="34" charset="0"/>
                    <a:ea typeface="Calibri" panose="020F0502020204030204" pitchFamily="34" charset="0"/>
                  </a:rPr>
                  <a:t>Development First Flink App</a:t>
                </a:r>
                <a:endParaRPr lang="en-US" altLang="zh-CN" sz="1200" dirty="0" smtClean="0">
                  <a:latin typeface="Calibri" panose="020F0502020204030204" pitchFamily="34" charset="0"/>
                  <a:ea typeface="Calibri" panose="020F0502020204030204" pitchFamily="34" charset="0"/>
                </a:endParaRPr>
              </a:p>
            </p:txBody>
          </p:sp>
        </p:grpSp>
        <p:pic>
          <p:nvPicPr>
            <p:cNvPr id="40"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9618" y="2615492"/>
              <a:ext cx="910512" cy="910512"/>
            </a:xfrm>
            <a:prstGeom prst="rect">
              <a:avLst/>
            </a:prstGeom>
          </p:spPr>
        </p:pic>
      </p:grpSp>
      <p:grpSp>
        <p:nvGrpSpPr>
          <p:cNvPr id="41" name="组合 8"/>
          <p:cNvGrpSpPr/>
          <p:nvPr/>
        </p:nvGrpSpPr>
        <p:grpSpPr>
          <a:xfrm>
            <a:off x="3719830" y="1977390"/>
            <a:ext cx="2228850" cy="3645645"/>
            <a:chOff x="982641" y="2035065"/>
            <a:chExt cx="2429510" cy="4442064"/>
          </a:xfrm>
        </p:grpSpPr>
        <p:sp>
          <p:nvSpPr>
            <p:cNvPr id="42" name="椭圆 9"/>
            <p:cNvSpPr/>
            <p:nvPr/>
          </p:nvSpPr>
          <p:spPr>
            <a:xfrm>
              <a:off x="1132149" y="2035065"/>
              <a:ext cx="2074460" cy="2074460"/>
            </a:xfrm>
            <a:prstGeom prst="ellipse">
              <a:avLst/>
            </a:prstGeom>
            <a:gradFill flip="none" rotWithShape="1">
              <a:gsLst>
                <a:gs pos="0">
                  <a:srgbClr val="A02A7D"/>
                </a:gs>
                <a:gs pos="41000">
                  <a:srgbClr val="553058"/>
                </a:gs>
                <a:gs pos="83000">
                  <a:srgbClr val="221B56"/>
                </a:gs>
                <a:gs pos="100000">
                  <a:srgbClr val="221B56"/>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pitchFamily="34" charset="0"/>
              </a:endParaRPr>
            </a:p>
          </p:txBody>
        </p:sp>
        <p:grpSp>
          <p:nvGrpSpPr>
            <p:cNvPr id="43" name="组合 10"/>
            <p:cNvGrpSpPr/>
            <p:nvPr/>
          </p:nvGrpSpPr>
          <p:grpSpPr>
            <a:xfrm>
              <a:off x="982641" y="4380982"/>
              <a:ext cx="2429510" cy="2096147"/>
              <a:chOff x="6603999" y="3039362"/>
              <a:chExt cx="2429510" cy="2096147"/>
            </a:xfrm>
          </p:grpSpPr>
          <p:sp>
            <p:nvSpPr>
              <p:cNvPr id="44" name="TextBox 15"/>
              <p:cNvSpPr txBox="1">
                <a:spLocks noChangeArrowheads="1"/>
              </p:cNvSpPr>
              <p:nvPr/>
            </p:nvSpPr>
            <p:spPr bwMode="auto">
              <a:xfrm>
                <a:off x="6753507" y="3039362"/>
                <a:ext cx="1998289" cy="373707"/>
              </a:xfrm>
              <a:prstGeom prst="rect">
                <a:avLst/>
              </a:prstGeom>
              <a:noFill/>
              <a:ln w="9525">
                <a:noFill/>
                <a:miter lim="800000"/>
              </a:ln>
            </p:spPr>
            <p:txBody>
              <a:bodyPr wrap="square">
                <a:spAutoFit/>
              </a:bodyPr>
              <a:p>
                <a:pPr algn="ctr" eaLnBrk="1" hangingPunct="1"/>
                <a:r>
                  <a:rPr lang="en-US" altLang="zh-CN" sz="1400" b="1" dirty="0" smtClean="0">
                    <a:latin typeface="Calibri" panose="020F0502020204030204" pitchFamily="34" charset="0"/>
                    <a:ea typeface="Calibri" panose="020F0502020204030204" pitchFamily="34" charset="0"/>
                  </a:rPr>
                  <a:t>2. Deploy Mode</a:t>
                </a:r>
                <a:endParaRPr lang="en-US" altLang="zh-CN" sz="1400" b="1" dirty="0" smtClean="0">
                  <a:latin typeface="Calibri" panose="020F0502020204030204" pitchFamily="34" charset="0"/>
                  <a:ea typeface="Calibri" panose="020F0502020204030204" pitchFamily="34" charset="0"/>
                </a:endParaRPr>
              </a:p>
            </p:txBody>
          </p:sp>
          <p:sp>
            <p:nvSpPr>
              <p:cNvPr id="45" name="Rectangle 16"/>
              <p:cNvSpPr>
                <a:spLocks noChangeArrowheads="1"/>
              </p:cNvSpPr>
              <p:nvPr/>
            </p:nvSpPr>
            <p:spPr bwMode="auto">
              <a:xfrm>
                <a:off x="6603999" y="3449572"/>
                <a:ext cx="2429510" cy="1685937"/>
              </a:xfrm>
              <a:prstGeom prst="rect">
                <a:avLst/>
              </a:prstGeom>
              <a:noFill/>
              <a:ln w="9525">
                <a:noFill/>
                <a:miter lim="800000"/>
              </a:ln>
            </p:spPr>
            <p:txBody>
              <a:bodyPr wrap="square">
                <a:spAutoFit/>
              </a:bodyPr>
              <a:p>
                <a:pPr marL="285750" indent="-285750" algn="just" eaLnBrk="1" hangingPunct="1">
                  <a:buFont typeface="Arial" panose="020B0604020202020204" pitchFamily="34" charset="0"/>
                  <a:buChar char="•"/>
                </a:pPr>
                <a:r>
                  <a:rPr lang="en-US" sz="1400" dirty="0" smtClean="0">
                    <a:latin typeface="Calibri" panose="020F0502020204030204" pitchFamily="34" charset="0"/>
                    <a:ea typeface="Calibri" panose="020F0502020204030204" pitchFamily="34" charset="0"/>
                  </a:rPr>
                  <a:t>Setup Hadoop Cluster</a:t>
                </a:r>
                <a:endParaRPr lang="en-US" sz="14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sz="1400" dirty="0" smtClean="0">
                    <a:latin typeface="Calibri" panose="020F0502020204030204" pitchFamily="34" charset="0"/>
                    <a:ea typeface="Calibri" panose="020F0502020204030204" pitchFamily="34" charset="0"/>
                  </a:rPr>
                  <a:t>Resource Provider</a:t>
                </a:r>
                <a:endParaRPr lang="en-US" sz="14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sz="1400" dirty="0" smtClean="0">
                    <a:latin typeface="Calibri" panose="020F0502020204030204" pitchFamily="34" charset="0"/>
                    <a:ea typeface="Calibri" panose="020F0502020204030204" pitchFamily="34" charset="0"/>
                  </a:rPr>
                  <a:t>Yarn Session mode</a:t>
                </a:r>
                <a:endParaRPr lang="en-US" sz="14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sz="1400" dirty="0" smtClean="0">
                    <a:latin typeface="Calibri" panose="020F0502020204030204" pitchFamily="34" charset="0"/>
                    <a:ea typeface="Calibri" panose="020F0502020204030204" pitchFamily="34" charset="0"/>
                  </a:rPr>
                  <a:t>Yarn Per-Job mode</a:t>
                </a:r>
                <a:endParaRPr lang="en-US" sz="14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sz="1400" dirty="0" smtClean="0">
                    <a:latin typeface="Calibri" panose="020F0502020204030204" pitchFamily="34" charset="0"/>
                    <a:ea typeface="Calibri" panose="020F0502020204030204" pitchFamily="34" charset="0"/>
                  </a:rPr>
                  <a:t>Yarn Application mode</a:t>
                </a:r>
                <a:endParaRPr lang="en-US" sz="14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sz="1400" dirty="0" smtClean="0">
                    <a:latin typeface="Calibri" panose="020F0502020204030204" pitchFamily="34" charset="0"/>
                    <a:ea typeface="Calibri" panose="020F0502020204030204" pitchFamily="34" charset="0"/>
                  </a:rPr>
                  <a:t>History Server</a:t>
                </a:r>
                <a:endParaRPr lang="en-US" sz="1400" dirty="0" smtClean="0">
                  <a:latin typeface="Calibri" panose="020F0502020204030204" pitchFamily="34" charset="0"/>
                  <a:ea typeface="Calibri" panose="020F0502020204030204" pitchFamily="34" charset="0"/>
                </a:endParaRPr>
              </a:p>
            </p:txBody>
          </p:sp>
        </p:grpSp>
      </p:grpSp>
      <p:grpSp>
        <p:nvGrpSpPr>
          <p:cNvPr id="46" name="组合 14"/>
          <p:cNvGrpSpPr/>
          <p:nvPr/>
        </p:nvGrpSpPr>
        <p:grpSpPr>
          <a:xfrm>
            <a:off x="6012815" y="1974850"/>
            <a:ext cx="2400300" cy="3647971"/>
            <a:chOff x="902928" y="2033518"/>
            <a:chExt cx="2566295" cy="4442247"/>
          </a:xfrm>
        </p:grpSpPr>
        <p:sp>
          <p:nvSpPr>
            <p:cNvPr id="47" name="椭圆 15"/>
            <p:cNvSpPr/>
            <p:nvPr/>
          </p:nvSpPr>
          <p:spPr>
            <a:xfrm>
              <a:off x="1109702" y="2033518"/>
              <a:ext cx="2074460" cy="2074460"/>
            </a:xfrm>
            <a:prstGeom prst="ellipse">
              <a:avLst/>
            </a:prstGeom>
            <a:gradFill flip="none" rotWithShape="1">
              <a:gsLst>
                <a:gs pos="0">
                  <a:srgbClr val="A02A7D"/>
                </a:gs>
                <a:gs pos="41000">
                  <a:srgbClr val="553058"/>
                </a:gs>
                <a:gs pos="83000">
                  <a:srgbClr val="221B56"/>
                </a:gs>
                <a:gs pos="100000">
                  <a:srgbClr val="221B56"/>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pitchFamily="34" charset="0"/>
              </a:endParaRPr>
            </a:p>
          </p:txBody>
        </p:sp>
        <p:grpSp>
          <p:nvGrpSpPr>
            <p:cNvPr id="48" name="组合 16"/>
            <p:cNvGrpSpPr/>
            <p:nvPr/>
          </p:nvGrpSpPr>
          <p:grpSpPr>
            <a:xfrm>
              <a:off x="902928" y="4380982"/>
              <a:ext cx="2566295" cy="2094783"/>
              <a:chOff x="6524286" y="3039362"/>
              <a:chExt cx="2566295" cy="2094783"/>
            </a:xfrm>
          </p:grpSpPr>
          <p:sp>
            <p:nvSpPr>
              <p:cNvPr id="49" name="TextBox 15"/>
              <p:cNvSpPr txBox="1">
                <a:spLocks noChangeArrowheads="1"/>
              </p:cNvSpPr>
              <p:nvPr/>
            </p:nvSpPr>
            <p:spPr bwMode="auto">
              <a:xfrm>
                <a:off x="6524286" y="3039362"/>
                <a:ext cx="2566295" cy="335594"/>
              </a:xfrm>
              <a:prstGeom prst="rect">
                <a:avLst/>
              </a:prstGeom>
              <a:noFill/>
              <a:ln w="9525">
                <a:noFill/>
                <a:miter lim="800000"/>
              </a:ln>
            </p:spPr>
            <p:txBody>
              <a:bodyPr wrap="square">
                <a:spAutoFit/>
              </a:bodyPr>
              <a:p>
                <a:pPr algn="ctr" eaLnBrk="1" hangingPunct="1"/>
                <a:r>
                  <a:rPr lang="en-US" altLang="zh-CN" sz="1200" b="1" dirty="0" smtClean="0">
                    <a:latin typeface="Calibri" panose="020F0502020204030204" pitchFamily="34" charset="0"/>
                    <a:ea typeface="Calibri" panose="020F0502020204030204" pitchFamily="34" charset="0"/>
                  </a:rPr>
                  <a:t>3. Flink Architecture &amp; Parallelism</a:t>
                </a:r>
                <a:endParaRPr lang="en-US" altLang="zh-CN" sz="1200" b="1" dirty="0" smtClean="0">
                  <a:latin typeface="Calibri" panose="020F0502020204030204" pitchFamily="34" charset="0"/>
                  <a:ea typeface="Calibri" panose="020F0502020204030204" pitchFamily="34" charset="0"/>
                </a:endParaRPr>
              </a:p>
            </p:txBody>
          </p:sp>
          <p:sp>
            <p:nvSpPr>
              <p:cNvPr id="50" name="Rectangle 16"/>
              <p:cNvSpPr>
                <a:spLocks noChangeArrowheads="1"/>
              </p:cNvSpPr>
              <p:nvPr/>
            </p:nvSpPr>
            <p:spPr bwMode="auto">
              <a:xfrm>
                <a:off x="6530396" y="3449213"/>
                <a:ext cx="2502477" cy="1684932"/>
              </a:xfrm>
              <a:prstGeom prst="rect">
                <a:avLst/>
              </a:prstGeom>
              <a:noFill/>
              <a:ln w="9525">
                <a:noFill/>
                <a:miter lim="800000"/>
              </a:ln>
            </p:spPr>
            <p:txBody>
              <a:bodyPr wrap="square">
                <a:spAutoFit/>
              </a:bodyPr>
              <a:p>
                <a:pPr marL="285750" indent="-285750" algn="just" eaLnBrk="1" hangingPunct="1">
                  <a:buClrTx/>
                  <a:buSzTx/>
                  <a:buFont typeface="Arial" panose="020B0604020202020204" pitchFamily="34" charset="0"/>
                  <a:buChar char="•"/>
                </a:pPr>
                <a:r>
                  <a:rPr lang="en-US" altLang="zh-CN" sz="1400" dirty="0" smtClean="0">
                    <a:latin typeface="Calibri" panose="020F0502020204030204" pitchFamily="34" charset="0"/>
                    <a:ea typeface="Calibri" panose="020F0502020204030204" pitchFamily="34" charset="0"/>
                    <a:sym typeface="+mn-ea"/>
                  </a:rPr>
                  <a:t>Architecture </a:t>
                </a:r>
                <a:endParaRPr lang="en-US" altLang="zh-CN" sz="14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altLang="zh-CN" sz="1400" dirty="0" smtClean="0">
                    <a:latin typeface="Calibri" panose="020F0502020204030204" pitchFamily="34" charset="0"/>
                    <a:ea typeface="Calibri" panose="020F0502020204030204" pitchFamily="34" charset="0"/>
                  </a:rPr>
                  <a:t>Parallelism</a:t>
                </a:r>
                <a:endParaRPr lang="en-US" altLang="zh-CN" sz="14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altLang="zh-CN" sz="1400" dirty="0" smtClean="0">
                    <a:latin typeface="Calibri" panose="020F0502020204030204" pitchFamily="34" charset="0"/>
                    <a:ea typeface="Calibri" panose="020F0502020204030204" pitchFamily="34" charset="0"/>
                  </a:rPr>
                  <a:t>Operator Chain</a:t>
                </a:r>
                <a:endParaRPr lang="en-US" altLang="zh-CN" sz="14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altLang="zh-CN" sz="1400" dirty="0" smtClean="0">
                    <a:latin typeface="Calibri" panose="020F0502020204030204" pitchFamily="34" charset="0"/>
                    <a:ea typeface="Calibri" panose="020F0502020204030204" pitchFamily="34" charset="0"/>
                  </a:rPr>
                  <a:t>Slots</a:t>
                </a:r>
                <a:endParaRPr lang="en-US" altLang="zh-CN" sz="14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altLang="zh-CN" sz="1400" dirty="0" smtClean="0">
                    <a:latin typeface="Calibri" panose="020F0502020204030204" pitchFamily="34" charset="0"/>
                    <a:ea typeface="Calibri" panose="020F0502020204030204" pitchFamily="34" charset="0"/>
                  </a:rPr>
                  <a:t>Shared Group</a:t>
                </a:r>
                <a:endParaRPr lang="en-US" altLang="zh-CN" sz="14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altLang="zh-CN" sz="1400" dirty="0" smtClean="0">
                    <a:latin typeface="Calibri" panose="020F0502020204030204" pitchFamily="34" charset="0"/>
                    <a:ea typeface="Calibri" panose="020F0502020204030204" pitchFamily="34" charset="0"/>
                  </a:rPr>
                  <a:t>Job submit flow</a:t>
                </a:r>
                <a:endParaRPr lang="en-US" altLang="zh-CN" sz="1400" dirty="0" smtClean="0">
                  <a:latin typeface="Calibri" panose="020F0502020204030204" pitchFamily="34" charset="0"/>
                  <a:ea typeface="Calibri" panose="020F0502020204030204" pitchFamily="34" charset="0"/>
                </a:endParaRPr>
              </a:p>
            </p:txBody>
          </p:sp>
        </p:grpSp>
      </p:grpSp>
      <p:grpSp>
        <p:nvGrpSpPr>
          <p:cNvPr id="51" name="组合 20"/>
          <p:cNvGrpSpPr/>
          <p:nvPr/>
        </p:nvGrpSpPr>
        <p:grpSpPr>
          <a:xfrm>
            <a:off x="8412480" y="2006600"/>
            <a:ext cx="2374265" cy="4201310"/>
            <a:chOff x="765498" y="2033518"/>
            <a:chExt cx="2896843" cy="5118710"/>
          </a:xfrm>
        </p:grpSpPr>
        <p:sp>
          <p:nvSpPr>
            <p:cNvPr id="52" name="椭圆 21"/>
            <p:cNvSpPr/>
            <p:nvPr/>
          </p:nvSpPr>
          <p:spPr>
            <a:xfrm>
              <a:off x="1185629" y="2033518"/>
              <a:ext cx="2074460" cy="2074460"/>
            </a:xfrm>
            <a:prstGeom prst="ellipse">
              <a:avLst/>
            </a:prstGeom>
            <a:gradFill flip="none" rotWithShape="1">
              <a:gsLst>
                <a:gs pos="0">
                  <a:srgbClr val="A02A7D"/>
                </a:gs>
                <a:gs pos="41000">
                  <a:srgbClr val="553058"/>
                </a:gs>
                <a:gs pos="83000">
                  <a:srgbClr val="221B56"/>
                </a:gs>
                <a:gs pos="100000">
                  <a:srgbClr val="221B56"/>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pitchFamily="34" charset="0"/>
              </a:endParaRPr>
            </a:p>
          </p:txBody>
        </p:sp>
        <p:grpSp>
          <p:nvGrpSpPr>
            <p:cNvPr id="53" name="组合 22"/>
            <p:cNvGrpSpPr/>
            <p:nvPr/>
          </p:nvGrpSpPr>
          <p:grpSpPr>
            <a:xfrm>
              <a:off x="765498" y="4380982"/>
              <a:ext cx="2896843" cy="2771246"/>
              <a:chOff x="6386856" y="3039362"/>
              <a:chExt cx="2896843" cy="2771246"/>
            </a:xfrm>
          </p:grpSpPr>
          <p:sp>
            <p:nvSpPr>
              <p:cNvPr id="54" name="TextBox 15"/>
              <p:cNvSpPr txBox="1">
                <a:spLocks noChangeArrowheads="1"/>
              </p:cNvSpPr>
              <p:nvPr/>
            </p:nvSpPr>
            <p:spPr bwMode="auto">
              <a:xfrm>
                <a:off x="6523989" y="3039362"/>
                <a:ext cx="2759710" cy="373677"/>
              </a:xfrm>
              <a:prstGeom prst="rect">
                <a:avLst/>
              </a:prstGeom>
              <a:noFill/>
              <a:ln w="9525">
                <a:noFill/>
                <a:miter lim="800000"/>
              </a:ln>
            </p:spPr>
            <p:txBody>
              <a:bodyPr wrap="square">
                <a:spAutoFit/>
              </a:bodyPr>
              <a:p>
                <a:pPr algn="ctr" eaLnBrk="1" hangingPunct="1"/>
                <a:r>
                  <a:rPr lang="en-US" altLang="zh-CN" sz="1400" b="1" dirty="0" smtClean="0">
                    <a:latin typeface="Calibri" panose="020F0502020204030204" pitchFamily="34" charset="0"/>
                    <a:ea typeface="Calibri" panose="020F0502020204030204" pitchFamily="34" charset="0"/>
                  </a:rPr>
                  <a:t>4. DataStream API In details</a:t>
                </a:r>
                <a:endParaRPr lang="en-US" altLang="zh-CN" sz="1400" b="1" dirty="0" smtClean="0">
                  <a:latin typeface="Calibri" panose="020F0502020204030204" pitchFamily="34" charset="0"/>
                  <a:ea typeface="Calibri" panose="020F0502020204030204" pitchFamily="34" charset="0"/>
                </a:endParaRPr>
              </a:p>
            </p:txBody>
          </p:sp>
          <p:sp>
            <p:nvSpPr>
              <p:cNvPr id="55" name="Rectangle 16"/>
              <p:cNvSpPr>
                <a:spLocks noChangeArrowheads="1"/>
              </p:cNvSpPr>
              <p:nvPr/>
            </p:nvSpPr>
            <p:spPr bwMode="auto">
              <a:xfrm>
                <a:off x="6386856" y="3449401"/>
                <a:ext cx="2827114" cy="2361207"/>
              </a:xfrm>
              <a:prstGeom prst="rect">
                <a:avLst/>
              </a:prstGeom>
              <a:noFill/>
              <a:ln w="9525">
                <a:noFill/>
                <a:miter lim="800000"/>
              </a:ln>
            </p:spPr>
            <p:txBody>
              <a:bodyPr wrap="square">
                <a:spAutoFit/>
              </a:bodyPr>
              <a:p>
                <a:pPr marL="285750" indent="-285750" algn="just" eaLnBrk="1" hangingPunct="1">
                  <a:buFont typeface="Arial" panose="020B0604020202020204" pitchFamily="34" charset="0"/>
                  <a:buChar char="•"/>
                </a:pPr>
                <a:r>
                  <a:rPr lang="en-US" sz="1200">
                    <a:sym typeface="+mn-ea"/>
                  </a:rPr>
                  <a:t>Build DataStreamSource</a:t>
                </a:r>
                <a:endParaRPr lang="en-US" sz="1200">
                  <a:sym typeface="+mn-ea"/>
                </a:endParaRPr>
              </a:p>
              <a:p>
                <a:pPr marL="285750" indent="-285750" algn="just" eaLnBrk="1" hangingPunct="1">
                  <a:buFont typeface="Arial" panose="020B0604020202020204" pitchFamily="34" charset="0"/>
                  <a:buChar char="•"/>
                </a:pPr>
                <a:r>
                  <a:rPr lang="en-US" sz="1200">
                    <a:sym typeface="+mn-ea"/>
                  </a:rPr>
                  <a:t>Flink TypeInformation</a:t>
                </a:r>
                <a:endParaRPr lang="en-US" sz="1200">
                  <a:sym typeface="+mn-ea"/>
                </a:endParaRPr>
              </a:p>
              <a:p>
                <a:pPr marL="285750" indent="-285750" algn="just" eaLnBrk="1" hangingPunct="1">
                  <a:buFont typeface="Arial" panose="020B0604020202020204" pitchFamily="34" charset="0"/>
                  <a:buChar char="•"/>
                </a:pPr>
                <a:r>
                  <a:rPr lang="en-US" sz="1200">
                    <a:sym typeface="+mn-ea"/>
                  </a:rPr>
                  <a:t>Basic Operator and UDF</a:t>
                </a:r>
                <a:endParaRPr lang="en-US" sz="1200">
                  <a:sym typeface="+mn-ea"/>
                </a:endParaRPr>
              </a:p>
              <a:p>
                <a:pPr marL="285750" indent="-285750" algn="just" eaLnBrk="1" hangingPunct="1">
                  <a:buFont typeface="Arial" panose="020B0604020202020204" pitchFamily="34" charset="0"/>
                  <a:buChar char="•"/>
                </a:pPr>
                <a:r>
                  <a:rPr lang="en-US" sz="1200">
                    <a:sym typeface="+mn-ea"/>
                  </a:rPr>
                  <a:t>keyBy and aggregation</a:t>
                </a:r>
                <a:endParaRPr lang="en-US" sz="1200">
                  <a:sym typeface="+mn-ea"/>
                </a:endParaRPr>
              </a:p>
              <a:p>
                <a:pPr marL="285750" indent="-285750" algn="just" eaLnBrk="1" hangingPunct="1">
                  <a:buFont typeface="Arial" panose="020B0604020202020204" pitchFamily="34" charset="0"/>
                  <a:buChar char="•"/>
                </a:pPr>
                <a:r>
                  <a:rPr lang="en-US" sz="1200">
                    <a:sym typeface="+mn-ea"/>
                  </a:rPr>
                  <a:t>partitioning</a:t>
                </a:r>
                <a:endParaRPr lang="en-US" sz="1200">
                  <a:sym typeface="+mn-ea"/>
                </a:endParaRPr>
              </a:p>
              <a:p>
                <a:pPr marL="285750" indent="-285750" algn="just" eaLnBrk="1" hangingPunct="1">
                  <a:buFont typeface="Arial" panose="020B0604020202020204" pitchFamily="34" charset="0"/>
                  <a:buChar char="•"/>
                </a:pPr>
                <a:r>
                  <a:rPr lang="en-US" sz="1200">
                    <a:sym typeface="+mn-ea"/>
                  </a:rPr>
                  <a:t>Side Outputs</a:t>
                </a:r>
                <a:endParaRPr lang="en-US" sz="1200">
                  <a:sym typeface="+mn-ea"/>
                </a:endParaRPr>
              </a:p>
              <a:p>
                <a:pPr marL="285750" indent="-285750" algn="just" eaLnBrk="1" hangingPunct="1">
                  <a:buFont typeface="Arial" panose="020B0604020202020204" pitchFamily="34" charset="0"/>
                  <a:buChar char="•"/>
                </a:pPr>
                <a:r>
                  <a:rPr lang="en-US" sz="1200">
                    <a:sym typeface="+mn-ea"/>
                  </a:rPr>
                  <a:t>Union another DataStream</a:t>
                </a:r>
                <a:endParaRPr lang="en-US" sz="1200">
                  <a:sym typeface="+mn-ea"/>
                </a:endParaRPr>
              </a:p>
              <a:p>
                <a:pPr marL="285750" indent="-285750" algn="just" eaLnBrk="1" hangingPunct="1">
                  <a:buFont typeface="Arial" panose="020B0604020202020204" pitchFamily="34" charset="0"/>
                  <a:buChar char="•"/>
                </a:pPr>
                <a:r>
                  <a:rPr lang="en-US" sz="1200">
                    <a:sym typeface="+mn-ea"/>
                  </a:rPr>
                  <a:t>Connect another DataStream</a:t>
                </a:r>
                <a:endParaRPr lang="en-US" sz="1200">
                  <a:sym typeface="+mn-ea"/>
                </a:endParaRPr>
              </a:p>
              <a:p>
                <a:pPr marL="285750" indent="-285750" algn="just" eaLnBrk="1" hangingPunct="1">
                  <a:buFont typeface="Arial" panose="020B0604020202020204" pitchFamily="34" charset="0"/>
                  <a:buChar char="•"/>
                </a:pPr>
                <a:r>
                  <a:rPr lang="en-US" sz="1200">
                    <a:sym typeface="+mn-ea"/>
                  </a:rPr>
                  <a:t>Custom DataStream Source</a:t>
                </a:r>
                <a:endParaRPr lang="en-US" sz="1200">
                  <a:sym typeface="+mn-ea"/>
                </a:endParaRPr>
              </a:p>
              <a:p>
                <a:pPr marL="285750" indent="-285750" algn="just" eaLnBrk="1" hangingPunct="1">
                  <a:buFont typeface="Arial" panose="020B0604020202020204" pitchFamily="34" charset="0"/>
                  <a:buChar char="•"/>
                </a:pPr>
                <a:r>
                  <a:rPr lang="en-US" sz="1200">
                    <a:sym typeface="+mn-ea"/>
                  </a:rPr>
                  <a:t>Flink Sink</a:t>
                </a:r>
                <a:endParaRPr lang="en-US" sz="1200">
                  <a:sym typeface="+mn-ea"/>
                </a:endParaRPr>
              </a:p>
            </p:txBody>
          </p:sp>
        </p:grpSp>
      </p:grpSp>
      <p:pic>
        <p:nvPicPr>
          <p:cNvPr id="56" name="图片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3255" y="2541270"/>
            <a:ext cx="723265" cy="633095"/>
          </a:xfrm>
          <a:prstGeom prst="rect">
            <a:avLst/>
          </a:prstGeom>
        </p:spPr>
      </p:pic>
      <p:pic>
        <p:nvPicPr>
          <p:cNvPr id="57" name="图片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2895" y="2351405"/>
            <a:ext cx="1108710" cy="850265"/>
          </a:xfrm>
          <a:prstGeom prst="rect">
            <a:avLst/>
          </a:prstGeom>
        </p:spPr>
      </p:pic>
      <p:pic>
        <p:nvPicPr>
          <p:cNvPr id="58" name="图片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39250" y="2559050"/>
            <a:ext cx="682625" cy="5975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
                                        </p:tgtEl>
                                        <p:attrNameLst>
                                          <p:attrName>style.visibility</p:attrName>
                                        </p:attrNameLst>
                                      </p:cBhvr>
                                      <p:to>
                                        <p:strVal val="visible"/>
                                      </p:to>
                                    </p:set>
                                    <p:anim calcmode="lin" valueType="num">
                                      <p:cBhvr additive="base">
                                        <p:cTn id="13" dur="500" fill="hold"/>
                                        <p:tgtEl>
                                          <p:spTgt spid="41"/>
                                        </p:tgtEl>
                                        <p:attrNameLst>
                                          <p:attrName>ppt_x</p:attrName>
                                        </p:attrNameLst>
                                      </p:cBhvr>
                                      <p:tavLst>
                                        <p:tav tm="0">
                                          <p:val>
                                            <p:strVal val="#ppt_x"/>
                                          </p:val>
                                        </p:tav>
                                        <p:tav tm="100000">
                                          <p:val>
                                            <p:strVal val="#ppt_x"/>
                                          </p:val>
                                        </p:tav>
                                      </p:tavLst>
                                    </p:anim>
                                    <p:anim calcmode="lin" valueType="num">
                                      <p:cBhvr additive="base">
                                        <p:cTn id="14" dur="500" fill="hold"/>
                                        <p:tgtEl>
                                          <p:spTgt spid="4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6"/>
                                        </p:tgtEl>
                                        <p:attrNameLst>
                                          <p:attrName>style.visibility</p:attrName>
                                        </p:attrNameLst>
                                      </p:cBhvr>
                                      <p:to>
                                        <p:strVal val="visible"/>
                                      </p:to>
                                    </p:set>
                                    <p:anim calcmode="lin" valueType="num">
                                      <p:cBhvr additive="base">
                                        <p:cTn id="17" dur="500" fill="hold"/>
                                        <p:tgtEl>
                                          <p:spTgt spid="56"/>
                                        </p:tgtEl>
                                        <p:attrNameLst>
                                          <p:attrName>ppt_x</p:attrName>
                                        </p:attrNameLst>
                                      </p:cBhvr>
                                      <p:tavLst>
                                        <p:tav tm="0">
                                          <p:val>
                                            <p:strVal val="#ppt_x"/>
                                          </p:val>
                                        </p:tav>
                                        <p:tav tm="100000">
                                          <p:val>
                                            <p:strVal val="#ppt_x"/>
                                          </p:val>
                                        </p:tav>
                                      </p:tavLst>
                                    </p:anim>
                                    <p:anim calcmode="lin" valueType="num">
                                      <p:cBhvr additive="base">
                                        <p:cTn id="1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500" fill="hold"/>
                                        <p:tgtEl>
                                          <p:spTgt spid="46"/>
                                        </p:tgtEl>
                                        <p:attrNameLst>
                                          <p:attrName>ppt_x</p:attrName>
                                        </p:attrNameLst>
                                      </p:cBhvr>
                                      <p:tavLst>
                                        <p:tav tm="0">
                                          <p:val>
                                            <p:strVal val="#ppt_x"/>
                                          </p:val>
                                        </p:tav>
                                        <p:tav tm="100000">
                                          <p:val>
                                            <p:strVal val="#ppt_x"/>
                                          </p:val>
                                        </p:tav>
                                      </p:tavLst>
                                    </p:anim>
                                    <p:anim calcmode="lin" valueType="num">
                                      <p:cBhvr additive="base">
                                        <p:cTn id="24" dur="500" fill="hold"/>
                                        <p:tgtEl>
                                          <p:spTgt spid="4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anim calcmode="lin" valueType="num">
                                      <p:cBhvr additive="base">
                                        <p:cTn id="27" dur="500" fill="hold"/>
                                        <p:tgtEl>
                                          <p:spTgt spid="57"/>
                                        </p:tgtEl>
                                        <p:attrNameLst>
                                          <p:attrName>ppt_x</p:attrName>
                                        </p:attrNameLst>
                                      </p:cBhvr>
                                      <p:tavLst>
                                        <p:tav tm="0">
                                          <p:val>
                                            <p:strVal val="#ppt_x"/>
                                          </p:val>
                                        </p:tav>
                                        <p:tav tm="100000">
                                          <p:val>
                                            <p:strVal val="#ppt_x"/>
                                          </p:val>
                                        </p:tav>
                                      </p:tavLst>
                                    </p:anim>
                                    <p:anim calcmode="lin" valueType="num">
                                      <p:cBhvr additive="base">
                                        <p:cTn id="2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51"/>
                                        </p:tgtEl>
                                        <p:attrNameLst>
                                          <p:attrName>style.visibility</p:attrName>
                                        </p:attrNameLst>
                                      </p:cBhvr>
                                      <p:to>
                                        <p:strVal val="visible"/>
                                      </p:to>
                                    </p:set>
                                    <p:anim calcmode="lin" valueType="num">
                                      <p:cBhvr additive="base">
                                        <p:cTn id="33" dur="500" fill="hold"/>
                                        <p:tgtEl>
                                          <p:spTgt spid="51"/>
                                        </p:tgtEl>
                                        <p:attrNameLst>
                                          <p:attrName>ppt_x</p:attrName>
                                        </p:attrNameLst>
                                      </p:cBhvr>
                                      <p:tavLst>
                                        <p:tav tm="0">
                                          <p:val>
                                            <p:strVal val="#ppt_x"/>
                                          </p:val>
                                        </p:tav>
                                        <p:tav tm="100000">
                                          <p:val>
                                            <p:strVal val="#ppt_x"/>
                                          </p:val>
                                        </p:tav>
                                      </p:tavLst>
                                    </p:anim>
                                    <p:anim calcmode="lin" valueType="num">
                                      <p:cBhvr additive="base">
                                        <p:cTn id="34" dur="500" fill="hold"/>
                                        <p:tgtEl>
                                          <p:spTgt spid="51"/>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58"/>
                                        </p:tgtEl>
                                        <p:attrNameLst>
                                          <p:attrName>style.visibility</p:attrName>
                                        </p:attrNameLst>
                                      </p:cBhvr>
                                      <p:to>
                                        <p:strVal val="visible"/>
                                      </p:to>
                                    </p:set>
                                    <p:anim calcmode="lin" valueType="num">
                                      <p:cBhvr additive="base">
                                        <p:cTn id="37" dur="500" fill="hold"/>
                                        <p:tgtEl>
                                          <p:spTgt spid="58"/>
                                        </p:tgtEl>
                                        <p:attrNameLst>
                                          <p:attrName>ppt_x</p:attrName>
                                        </p:attrNameLst>
                                      </p:cBhvr>
                                      <p:tavLst>
                                        <p:tav tm="0">
                                          <p:val>
                                            <p:strVal val="#ppt_x"/>
                                          </p:val>
                                        </p:tav>
                                        <p:tav tm="100000">
                                          <p:val>
                                            <p:strVal val="#ppt_x"/>
                                          </p:val>
                                        </p:tav>
                                      </p:tavLst>
                                    </p:anim>
                                    <p:anim calcmode="lin" valueType="num">
                                      <p:cBhvr additive="base">
                                        <p:cTn id="38"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a:bodyPr>
          <a:p>
            <a:r>
              <a:rPr lang="en-US" sz="4000">
                <a:sym typeface="+mn-ea"/>
              </a:rPr>
              <a:t>Flink on YARN Session Execution workflow</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6" name="Text Box 5"/>
          <p:cNvSpPr txBox="1"/>
          <p:nvPr/>
        </p:nvSpPr>
        <p:spPr>
          <a:xfrm>
            <a:off x="9420225" y="1691005"/>
            <a:ext cx="2437765" cy="4351655"/>
          </a:xfrm>
          <a:prstGeom prst="rect">
            <a:avLst/>
          </a:prstGeom>
          <a:solidFill>
            <a:schemeClr val="accent1">
              <a:lumMod val="40000"/>
              <a:lumOff val="60000"/>
            </a:schemeClr>
          </a:solidFill>
          <a:ln>
            <a:solidFill>
              <a:schemeClr val="tx1"/>
            </a:solidFill>
            <a:prstDash val="sysDot"/>
          </a:ln>
        </p:spPr>
        <p:txBody>
          <a:bodyPr wrap="square" rtlCol="0">
            <a:noAutofit/>
          </a:bodyPr>
          <a:p>
            <a:pPr marL="342900" indent="-342900">
              <a:buFont typeface="+mj-lt"/>
              <a:buAutoNum type="arabicPeriod"/>
            </a:pPr>
            <a:r>
              <a:rPr lang="en-US" sz="1400"/>
              <a:t>Start yarn session cluster</a:t>
            </a:r>
            <a:endParaRPr lang="en-US" sz="1400"/>
          </a:p>
          <a:p>
            <a:pPr marL="342900" indent="-342900">
              <a:buFont typeface="+mj-lt"/>
              <a:buAutoNum type="arabicPeriod"/>
            </a:pPr>
            <a:r>
              <a:rPr lang="en-US" sz="1400"/>
              <a:t>In Session mode, after receiving a request, the Dispatcher starts Job Manager, which starts the TaskManager. </a:t>
            </a:r>
            <a:endParaRPr lang="en-US" sz="1400"/>
          </a:p>
          <a:p>
            <a:pPr marL="342900" indent="-342900">
              <a:buFont typeface="+mj-lt"/>
              <a:buAutoNum type="arabicPeriod"/>
            </a:pPr>
            <a:r>
              <a:rPr lang="en-US" sz="1400"/>
              <a:t>The job manager of flink applies for resources from the yarn resource manager through the flink yarn resource manager.</a:t>
            </a:r>
            <a:endParaRPr lang="en-US" sz="1400"/>
          </a:p>
          <a:p>
            <a:pPr marL="342900" indent="-342900">
              <a:buFont typeface="+mj-lt"/>
              <a:buAutoNum type="arabicPeriod"/>
            </a:pPr>
            <a:r>
              <a:rPr lang="en-US" sz="1400"/>
              <a:t>According to the Job runtime requirements, start the TaskManager container.</a:t>
            </a:r>
            <a:endParaRPr lang="en-US" sz="1400"/>
          </a:p>
          <a:p>
            <a:pPr marL="342900" indent="-342900">
              <a:buFont typeface="+mj-lt"/>
              <a:buAutoNum type="arabicPeriod"/>
            </a:pPr>
            <a:r>
              <a:rPr lang="en-US" sz="1400"/>
              <a:t>at last the jobmanager distributed job tasks to TM for execution.</a:t>
            </a:r>
            <a:endParaRPr lang="en-US" sz="1400"/>
          </a:p>
        </p:txBody>
      </p:sp>
      <p:pic>
        <p:nvPicPr>
          <p:cNvPr id="5" name="Content Placeholder 4" descr="Flink-flink on session job.drawio"/>
          <p:cNvPicPr>
            <a:picLocks noChangeAspect="1"/>
          </p:cNvPicPr>
          <p:nvPr>
            <p:ph idx="1"/>
          </p:nvPr>
        </p:nvPicPr>
        <p:blipFill>
          <a:blip r:embed="rId2"/>
          <a:stretch>
            <a:fillRect/>
          </a:stretch>
        </p:blipFill>
        <p:spPr>
          <a:xfrm>
            <a:off x="614045" y="1691005"/>
            <a:ext cx="8500745" cy="43516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a:bodyPr>
          <a:p>
            <a:r>
              <a:rPr lang="en-US" sz="4000">
                <a:sym typeface="+mn-ea"/>
              </a:rPr>
              <a:t>Dataflow Graphs</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2" name="Content Placeholder 1"/>
          <p:cNvSpPr/>
          <p:nvPr>
            <p:ph sz="half" idx="1"/>
          </p:nvPr>
        </p:nvSpPr>
        <p:spPr>
          <a:xfrm>
            <a:off x="838200" y="1825625"/>
            <a:ext cx="10856595" cy="4351655"/>
          </a:xfrm>
        </p:spPr>
        <p:txBody>
          <a:bodyPr/>
          <a:p>
            <a:pPr marL="342900" indent="-342900" algn="l" fontAlgn="base">
              <a:lnSpc>
                <a:spcPct val="100000"/>
              </a:lnSpc>
              <a:spcBef>
                <a:spcPct val="20000"/>
              </a:spcBef>
              <a:buClrTx/>
              <a:buSzTx/>
              <a:buFont typeface="Wingdings" panose="05000000000000000000" charset="0"/>
              <a:buChar char="q"/>
            </a:pPr>
            <a:r>
              <a:rPr lang="en-US" sz="1600">
                <a:effectLst/>
                <a:ea typeface="+mn-ea"/>
              </a:rPr>
              <a:t>As the name suggests, a dataflow program describes how data flows between operations. Dataflow programs are commonly represented as directed graphs, where nodes are called operators and represent computations and edges represent data dependencies. Operators are the basic functional units of a dataflow application. They consume data from inputs, perform a computation on them, and produce data to outputs for further processing. Operators without input ports are called data sources and operators without output ports are called data sinks. A dataflow graph must have at least one data source and one data sink.</a:t>
            </a:r>
            <a:endParaRPr lang="en-US" sz="1600">
              <a:effectLst/>
              <a:ea typeface="+mn-ea"/>
            </a:endParaRPr>
          </a:p>
          <a:p>
            <a:pPr marL="0" indent="0" algn="l" fontAlgn="base">
              <a:lnSpc>
                <a:spcPct val="100000"/>
              </a:lnSpc>
              <a:spcBef>
                <a:spcPct val="20000"/>
              </a:spcBef>
              <a:buClrTx/>
              <a:buSzTx/>
              <a:buFont typeface="Wingdings" panose="05000000000000000000" charset="0"/>
              <a:buNone/>
            </a:pPr>
            <a:endParaRPr lang="en-US" sz="1600">
              <a:effectLst/>
              <a:ea typeface="+mn-ea"/>
            </a:endParaRPr>
          </a:p>
        </p:txBody>
      </p:sp>
      <p:pic>
        <p:nvPicPr>
          <p:cNvPr id="8" name="Content Placeholder 7"/>
          <p:cNvPicPr>
            <a:picLocks noChangeAspect="1"/>
          </p:cNvPicPr>
          <p:nvPr>
            <p:ph sz="half" idx="2"/>
          </p:nvPr>
        </p:nvPicPr>
        <p:blipFill>
          <a:blip r:embed="rId2"/>
          <a:stretch>
            <a:fillRect/>
          </a:stretch>
        </p:blipFill>
        <p:spPr>
          <a:xfrm>
            <a:off x="1762125" y="3986530"/>
            <a:ext cx="8870950" cy="17449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8479155" cy="746125"/>
          </a:xfrm>
        </p:spPr>
        <p:txBody>
          <a:bodyPr>
            <a:normAutofit/>
          </a:bodyPr>
          <a:p>
            <a:r>
              <a:rPr lang="en-US" sz="4000">
                <a:sym typeface="+mn-ea"/>
              </a:rPr>
              <a:t>Flink Graphs Transformation </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pic>
        <p:nvPicPr>
          <p:cNvPr id="6" name="Content Placeholder 5" descr="Flink-Graph.drawio"/>
          <p:cNvPicPr>
            <a:picLocks noChangeAspect="1"/>
          </p:cNvPicPr>
          <p:nvPr>
            <p:ph idx="1"/>
          </p:nvPr>
        </p:nvPicPr>
        <p:blipFill>
          <a:blip r:embed="rId2"/>
          <a:stretch>
            <a:fillRect/>
          </a:stretch>
        </p:blipFill>
        <p:spPr>
          <a:xfrm>
            <a:off x="1015365" y="1290955"/>
            <a:ext cx="6452870" cy="5204460"/>
          </a:xfrm>
          <a:prstGeom prst="rect">
            <a:avLst/>
          </a:prstGeom>
        </p:spPr>
      </p:pic>
      <p:sp>
        <p:nvSpPr>
          <p:cNvPr id="7" name="Text Box 6"/>
          <p:cNvSpPr txBox="1"/>
          <p:nvPr/>
        </p:nvSpPr>
        <p:spPr>
          <a:xfrm>
            <a:off x="7743190" y="1654810"/>
            <a:ext cx="4387850" cy="5046345"/>
          </a:xfrm>
          <a:prstGeom prst="rect">
            <a:avLst/>
          </a:prstGeom>
          <a:noFill/>
        </p:spPr>
        <p:txBody>
          <a:bodyPr wrap="square" rtlCol="0">
            <a:spAutoFit/>
          </a:bodyPr>
          <a:p>
            <a:pPr marL="285750" indent="-285750">
              <a:buFont typeface="Wingdings" panose="05000000000000000000" charset="0"/>
              <a:buChar char="q"/>
            </a:pPr>
            <a:r>
              <a:rPr lang="en-US" sz="1400"/>
              <a:t>The first-level transformation from a program to a StreamGraph starts with source nodes. Each transform operation generates one StreamNode. Two StreamNodes are connected by a StreamEdge to form a DAG.</a:t>
            </a:r>
            <a:endParaRPr lang="en-US" sz="1400"/>
          </a:p>
          <a:p>
            <a:pPr marL="285750" indent="-285750">
              <a:buFont typeface="Wingdings" panose="05000000000000000000" charset="0"/>
              <a:buChar char="q"/>
            </a:pPr>
            <a:r>
              <a:rPr lang="en-US" sz="1400"/>
              <a:t>The second-level transformation from the StreamGraph to a JobGraph also starts with source nodes. Operators are traversed to find the operators that can be chained. If any operators cannot be chained, a separate JobVertex is created for each of them. Upstream and downstream JobVertexes are connected by a JobEdge to form a DAG at the JobVertex level.</a:t>
            </a:r>
            <a:endParaRPr lang="en-US" sz="1400"/>
          </a:p>
          <a:p>
            <a:pPr marL="285750" indent="-285750">
              <a:buFont typeface="Wingdings" panose="05000000000000000000" charset="0"/>
              <a:buChar char="q"/>
            </a:pPr>
            <a:r>
              <a:rPr lang="en-US" sz="1400"/>
              <a:t>After the JobVertex DAG is submitted to a task, nodes are sorted starting from source nodes. An ExecutionJobVertex is created based on each JobVertex, and an IntermediateResult is created based on the IntermediateDataSet of each JobVertex. The IntermediateResult is used to create an upstream-downstream dependency to form a DAG at the ExecutionJobVertex level, namely, the ExecutionGraph.</a:t>
            </a:r>
            <a:endParaRPr lang="en-US" sz="1400"/>
          </a:p>
          <a:p>
            <a:pPr marL="285750" indent="-285750">
              <a:buFont typeface="Wingdings" panose="05000000000000000000" charset="0"/>
              <a:buChar char="q"/>
            </a:pPr>
            <a:r>
              <a:rPr lang="en-US" sz="1400"/>
              <a:t>Finally, the ExecutionGraph is transformed into a physical execution plan.</a:t>
            </a:r>
            <a:endParaRPr lang="en-US" sz="1400"/>
          </a:p>
        </p:txBody>
      </p:sp>
      <p:sp>
        <p:nvSpPr>
          <p:cNvPr id="9" name="Rectangles 8"/>
          <p:cNvSpPr/>
          <p:nvPr/>
        </p:nvSpPr>
        <p:spPr>
          <a:xfrm>
            <a:off x="967740" y="1654810"/>
            <a:ext cx="6572885" cy="923290"/>
          </a:xfrm>
          <a:prstGeom prst="rect">
            <a:avLst/>
          </a:prstGeom>
          <a:solidFill>
            <a:schemeClr val="bg1">
              <a:lumMod val="95000"/>
            </a:schemeClr>
          </a:solidFill>
        </p:spPr>
        <p:style>
          <a:lnRef idx="0">
            <a:srgbClr val="FFFFFF"/>
          </a:lnRef>
          <a:fillRef idx="2">
            <a:schemeClr val="accent1"/>
          </a:fillRef>
          <a:effectRef idx="1">
            <a:schemeClr val="accent1"/>
          </a:effectRef>
          <a:fontRef idx="minor">
            <a:schemeClr val="lt1"/>
          </a:fontRef>
        </p:style>
        <p:txBody>
          <a:bodyPr rtlCol="0" anchor="ctr"/>
          <a:p>
            <a:pPr algn="ctr"/>
            <a:endParaRPr lang="en-US"/>
          </a:p>
        </p:txBody>
      </p:sp>
      <p:sp>
        <p:nvSpPr>
          <p:cNvPr id="10" name="Rectangles 9"/>
          <p:cNvSpPr/>
          <p:nvPr/>
        </p:nvSpPr>
        <p:spPr>
          <a:xfrm>
            <a:off x="967740" y="2578100"/>
            <a:ext cx="6572885" cy="991870"/>
          </a:xfrm>
          <a:prstGeom prst="rect">
            <a:avLst/>
          </a:prstGeom>
          <a:solidFill>
            <a:schemeClr val="bg1">
              <a:lumMod val="95000"/>
            </a:schemeClr>
          </a:solidFill>
        </p:spPr>
        <p:style>
          <a:lnRef idx="0">
            <a:srgbClr val="FFFFFF"/>
          </a:lnRef>
          <a:fillRef idx="2">
            <a:schemeClr val="accent1"/>
          </a:fillRef>
          <a:effectRef idx="1">
            <a:schemeClr val="accent1"/>
          </a:effectRef>
          <a:fontRef idx="minor">
            <a:schemeClr val="lt1"/>
          </a:fontRef>
        </p:style>
        <p:txBody>
          <a:bodyPr rtlCol="0" anchor="ctr"/>
          <a:p>
            <a:pPr algn="ctr"/>
            <a:endParaRPr lang="en-US"/>
          </a:p>
        </p:txBody>
      </p:sp>
      <p:sp>
        <p:nvSpPr>
          <p:cNvPr id="11" name="Rectangles 10"/>
          <p:cNvSpPr/>
          <p:nvPr/>
        </p:nvSpPr>
        <p:spPr>
          <a:xfrm>
            <a:off x="967740" y="3569970"/>
            <a:ext cx="6572885" cy="1529080"/>
          </a:xfrm>
          <a:prstGeom prst="rect">
            <a:avLst/>
          </a:prstGeom>
          <a:solidFill>
            <a:schemeClr val="bg1">
              <a:lumMod val="95000"/>
            </a:schemeClr>
          </a:solidFill>
        </p:spPr>
        <p:style>
          <a:lnRef idx="0">
            <a:srgbClr val="FFFFFF"/>
          </a:lnRef>
          <a:fillRef idx="2">
            <a:schemeClr val="accent1"/>
          </a:fillRef>
          <a:effectRef idx="1">
            <a:schemeClr val="accent1"/>
          </a:effectRef>
          <a:fontRef idx="minor">
            <a:schemeClr val="lt1"/>
          </a:fontRef>
        </p:style>
        <p:txBody>
          <a:bodyPr rtlCol="0" anchor="ctr"/>
          <a:p>
            <a:pPr algn="ctr"/>
            <a:endParaRPr lang="en-US"/>
          </a:p>
        </p:txBody>
      </p:sp>
      <p:sp>
        <p:nvSpPr>
          <p:cNvPr id="12" name="Rectangles 11"/>
          <p:cNvSpPr/>
          <p:nvPr/>
        </p:nvSpPr>
        <p:spPr>
          <a:xfrm>
            <a:off x="967740" y="5099050"/>
            <a:ext cx="6572885" cy="1396365"/>
          </a:xfrm>
          <a:prstGeom prst="rect">
            <a:avLst/>
          </a:prstGeom>
          <a:solidFill>
            <a:schemeClr val="bg1">
              <a:lumMod val="95000"/>
            </a:schemeClr>
          </a:solidFill>
        </p:spPr>
        <p:style>
          <a:lnRef idx="0">
            <a:srgbClr val="FFFFFF"/>
          </a:lnRef>
          <a:fillRef idx="2">
            <a:schemeClr val="accent1"/>
          </a:fillRef>
          <a:effectRef idx="1">
            <a:schemeClr val="accent1"/>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10"/>
                                        </p:tgtEl>
                                        <p:attrNameLst>
                                          <p:attrName>style.visibility</p:attrName>
                                        </p:attrNameLst>
                                      </p:cBhvr>
                                      <p:to>
                                        <p:strVal val="hidden"/>
                                      </p:to>
                                    </p:set>
                                  </p:childTnLst>
                                </p:cTn>
                              </p:par>
                            </p:childTnLst>
                          </p:cTn>
                        </p:par>
                        <p:par>
                          <p:cTn id="26" fill="hold">
                            <p:stCondLst>
                              <p:cond delay="0"/>
                            </p:stCondLst>
                            <p:childTnLst>
                              <p:par>
                                <p:cTn id="27" presetID="1" presetClass="entr" presetSubtype="0" fill="hold" nodeType="after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1"/>
                                        </p:tgtEl>
                                        <p:attrNameLst>
                                          <p:attrName>style.visibility</p:attrName>
                                        </p:attrNameLst>
                                      </p:cBhvr>
                                      <p:to>
                                        <p:strVal val="hidden"/>
                                      </p:to>
                                    </p:set>
                                  </p:childTnLst>
                                </p:cTn>
                              </p:par>
                            </p:childTnLst>
                          </p:cTn>
                        </p:par>
                        <p:par>
                          <p:cTn id="33" fill="hold">
                            <p:stCondLst>
                              <p:cond delay="0"/>
                            </p:stCondLst>
                            <p:childTnLst>
                              <p:par>
                                <p:cTn id="34" presetID="1" presetClass="entr" presetSubtype="0" fill="hold" nodeType="afterEffect">
                                  <p:stCondLst>
                                    <p:cond delay="0"/>
                                  </p:stCondLst>
                                  <p:childTnLst>
                                    <p:set>
                                      <p:cBhvr>
                                        <p:cTn id="35"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12"/>
                                        </p:tgtEl>
                                        <p:attrNameLst>
                                          <p:attrName>style.visibility</p:attrName>
                                        </p:attrNameLst>
                                      </p:cBhvr>
                                      <p:to>
                                        <p:strVal val="hidden"/>
                                      </p:to>
                                    </p:set>
                                  </p:childTnLst>
                                </p:cTn>
                              </p:par>
                            </p:childTnLst>
                          </p:cTn>
                        </p:par>
                        <p:par>
                          <p:cTn id="40" fill="hold">
                            <p:stCondLst>
                              <p:cond delay="0"/>
                            </p:stCondLst>
                            <p:childTnLst>
                              <p:par>
                                <p:cTn id="41" presetID="1" presetClass="entr" presetSubtype="0" fill="hold" nodeType="afterEffect">
                                  <p:stCondLst>
                                    <p:cond delay="0"/>
                                  </p:stCondLst>
                                  <p:childTnLst>
                                    <p:set>
                                      <p:cBhvr>
                                        <p:cTn id="4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9" grpId="1" animBg="1"/>
      <p:bldP spid="10" grpId="1" animBg="1"/>
      <p:bldP spid="11" grpId="1" animBg="1"/>
      <p:bldP spid="12"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62A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pitchFamily="34" charset="0"/>
            </a:endParaRPr>
          </a:p>
        </p:txBody>
      </p:sp>
      <p:sp>
        <p:nvSpPr>
          <p:cNvPr id="3" name="椭圆 2"/>
          <p:cNvSpPr/>
          <p:nvPr/>
        </p:nvSpPr>
        <p:spPr>
          <a:xfrm>
            <a:off x="3016156" y="1108882"/>
            <a:ext cx="4804011" cy="4804011"/>
          </a:xfrm>
          <a:prstGeom prst="ellipse">
            <a:avLst/>
          </a:prstGeom>
          <a:gradFill flip="none" rotWithShape="1">
            <a:gsLst>
              <a:gs pos="0">
                <a:srgbClr val="A02A7D"/>
              </a:gs>
              <a:gs pos="41000">
                <a:srgbClr val="553058"/>
              </a:gs>
              <a:gs pos="83000">
                <a:srgbClr val="221B56"/>
              </a:gs>
              <a:gs pos="100000">
                <a:srgbClr val="221B56"/>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pitchFamily="34" charset="0"/>
            </a:endParaRPr>
          </a:p>
        </p:txBody>
      </p:sp>
      <p:sp>
        <p:nvSpPr>
          <p:cNvPr id="4" name="椭圆 3"/>
          <p:cNvSpPr/>
          <p:nvPr/>
        </p:nvSpPr>
        <p:spPr>
          <a:xfrm>
            <a:off x="982637" y="673856"/>
            <a:ext cx="3475063" cy="3475063"/>
          </a:xfrm>
          <a:prstGeom prst="ellipse">
            <a:avLst/>
          </a:prstGeom>
          <a:no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pitchFamily="34" charset="0"/>
            </a:endParaRPr>
          </a:p>
        </p:txBody>
      </p:sp>
      <p:sp>
        <p:nvSpPr>
          <p:cNvPr id="5" name="矩形 4"/>
          <p:cNvSpPr/>
          <p:nvPr/>
        </p:nvSpPr>
        <p:spPr>
          <a:xfrm>
            <a:off x="1792822" y="1696843"/>
            <a:ext cx="955040" cy="1014730"/>
          </a:xfrm>
          <a:prstGeom prst="rect">
            <a:avLst/>
          </a:prstGeom>
          <a:noFill/>
        </p:spPr>
        <p:txBody>
          <a:bodyPr wrap="none">
            <a:spAutoFit/>
          </a:bodyPr>
          <a:lstStyle/>
          <a:p>
            <a:r>
              <a:rPr lang="en-US" altLang="zh-CN" sz="6000" b="1" dirty="0" smtClean="0">
                <a:solidFill>
                  <a:schemeClr val="bg1"/>
                </a:solidFill>
                <a:latin typeface="Calibri" panose="020F0502020204030204" pitchFamily="34" charset="0"/>
                <a:ea typeface="Calibri" panose="020F0502020204030204" pitchFamily="34" charset="0"/>
              </a:rPr>
              <a:t>04</a:t>
            </a:r>
            <a:endParaRPr lang="zh-CN" altLang="en-US" sz="6000" b="1" dirty="0">
              <a:solidFill>
                <a:schemeClr val="bg1"/>
              </a:solidFill>
              <a:ea typeface="Calibri" panose="020F0502020204030204" pitchFamily="34" charset="0"/>
            </a:endParaRPr>
          </a:p>
        </p:txBody>
      </p:sp>
      <p:sp>
        <p:nvSpPr>
          <p:cNvPr id="6" name="矩形 5"/>
          <p:cNvSpPr/>
          <p:nvPr/>
        </p:nvSpPr>
        <p:spPr>
          <a:xfrm>
            <a:off x="4999990" y="3429000"/>
            <a:ext cx="6444615" cy="521970"/>
          </a:xfrm>
          <a:prstGeom prst="rect">
            <a:avLst/>
          </a:prstGeom>
        </p:spPr>
        <p:txBody>
          <a:bodyPr wrap="square">
            <a:spAutoFit/>
          </a:bodyPr>
          <a:lstStyle/>
          <a:p>
            <a:pPr algn="ctr"/>
            <a:r>
              <a:rPr lang="en-US" altLang="zh-CN" sz="2800" b="1" dirty="0" smtClean="0">
                <a:solidFill>
                  <a:schemeClr val="bg1"/>
                </a:solidFill>
                <a:latin typeface="Calibri" panose="020F0502020204030204" pitchFamily="34" charset="0"/>
                <a:ea typeface="Calibri" panose="020F0502020204030204" pitchFamily="34" charset="0"/>
                <a:sym typeface="+mn-ea"/>
              </a:rPr>
              <a:t>Flink </a:t>
            </a:r>
            <a:r>
              <a:rPr lang="en-US" altLang="zh-CN" sz="2800" b="1" dirty="0" smtClean="0">
                <a:solidFill>
                  <a:schemeClr val="bg1"/>
                </a:solidFill>
                <a:latin typeface="Calibri" panose="020F0502020204030204" pitchFamily="34" charset="0"/>
                <a:ea typeface="Calibri" panose="020F0502020204030204" pitchFamily="34" charset="0"/>
                <a:sym typeface="+mn-ea"/>
              </a:rPr>
              <a:t>DataStream API and Program</a:t>
            </a:r>
            <a:endParaRPr lang="en-US" altLang="zh-CN" sz="2800" b="1" dirty="0" smtClean="0">
              <a:solidFill>
                <a:schemeClr val="bg1"/>
              </a:solidFill>
              <a:latin typeface="Calibri" panose="020F0502020204030204" pitchFamily="34" charset="0"/>
              <a:ea typeface="Calibri" panose="020F0502020204030204" pitchFamily="34" charset="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2988945" y="262890"/>
            <a:ext cx="67691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2800" b="1" dirty="0" smtClean="0">
                <a:latin typeface="Calibri" panose="020F0502020204030204" pitchFamily="34" charset="0"/>
                <a:ea typeface="Calibri" panose="020F0502020204030204" pitchFamily="34" charset="0"/>
                <a:sym typeface="+mn-ea"/>
              </a:rPr>
              <a:t>Flink Data Stream API and Program</a:t>
            </a:r>
            <a:endParaRPr lang="en-US" altLang="zh-CN" sz="2800" b="1" dirty="0" smtClean="0">
              <a:latin typeface="Calibri" panose="020F0502020204030204" pitchFamily="34" charset="0"/>
              <a:ea typeface="Calibri" panose="020F0502020204030204" pitchFamily="34" charset="0"/>
              <a:sym typeface="+mn-ea"/>
            </a:endParaRPr>
          </a:p>
        </p:txBody>
      </p:sp>
      <p:pic>
        <p:nvPicPr>
          <p:cNvPr id="34" name="Picture 33"/>
          <p:cNvPicPr>
            <a:picLocks noChangeAspect="1"/>
          </p:cNvPicPr>
          <p:nvPr/>
        </p:nvPicPr>
        <p:blipFill>
          <a:blip r:embed="rId1"/>
          <a:stretch>
            <a:fillRect/>
          </a:stretch>
        </p:blipFill>
        <p:spPr>
          <a:xfrm>
            <a:off x="133985" y="-12700"/>
            <a:ext cx="2771775" cy="1428750"/>
          </a:xfrm>
          <a:prstGeom prst="rect">
            <a:avLst/>
          </a:prstGeom>
        </p:spPr>
      </p:pic>
      <p:grpSp>
        <p:nvGrpSpPr>
          <p:cNvPr id="35" name="组合 7"/>
          <p:cNvGrpSpPr/>
          <p:nvPr/>
        </p:nvGrpSpPr>
        <p:grpSpPr>
          <a:xfrm>
            <a:off x="1113790" y="1976755"/>
            <a:ext cx="2486025" cy="4018247"/>
            <a:chOff x="518989" y="2033518"/>
            <a:chExt cx="2894431" cy="4892914"/>
          </a:xfrm>
        </p:grpSpPr>
        <p:sp>
          <p:nvSpPr>
            <p:cNvPr id="36" name="椭圆 2"/>
            <p:cNvSpPr/>
            <p:nvPr/>
          </p:nvSpPr>
          <p:spPr>
            <a:xfrm>
              <a:off x="982542" y="2033518"/>
              <a:ext cx="2059741" cy="2073783"/>
            </a:xfrm>
            <a:prstGeom prst="ellipse">
              <a:avLst/>
            </a:prstGeom>
            <a:gradFill flip="none" rotWithShape="1">
              <a:gsLst>
                <a:gs pos="0">
                  <a:srgbClr val="A02A7D"/>
                </a:gs>
                <a:gs pos="41000">
                  <a:srgbClr val="553058"/>
                </a:gs>
                <a:gs pos="83000">
                  <a:srgbClr val="221B56"/>
                </a:gs>
                <a:gs pos="100000">
                  <a:srgbClr val="221B56"/>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pitchFamily="34" charset="0"/>
              </a:endParaRPr>
            </a:p>
          </p:txBody>
        </p:sp>
        <p:grpSp>
          <p:nvGrpSpPr>
            <p:cNvPr id="37" name="组合 3"/>
            <p:cNvGrpSpPr/>
            <p:nvPr/>
          </p:nvGrpSpPr>
          <p:grpSpPr>
            <a:xfrm>
              <a:off x="518989" y="4379436"/>
              <a:ext cx="2894431" cy="2546996"/>
              <a:chOff x="6140347" y="3037816"/>
              <a:chExt cx="2894431" cy="2546996"/>
            </a:xfrm>
          </p:grpSpPr>
          <p:sp>
            <p:nvSpPr>
              <p:cNvPr id="38" name="TextBox 15"/>
              <p:cNvSpPr txBox="1">
                <a:spLocks noChangeArrowheads="1"/>
              </p:cNvSpPr>
              <p:nvPr/>
            </p:nvSpPr>
            <p:spPr bwMode="auto">
              <a:xfrm>
                <a:off x="6225369" y="3037816"/>
                <a:ext cx="2633452" cy="373467"/>
              </a:xfrm>
              <a:prstGeom prst="rect">
                <a:avLst/>
              </a:prstGeom>
              <a:noFill/>
              <a:ln w="9525">
                <a:noFill/>
                <a:miter lim="800000"/>
              </a:ln>
            </p:spPr>
            <p:txBody>
              <a:bodyPr wrap="square">
                <a:spAutoFit/>
              </a:bodyPr>
              <a:p>
                <a:pPr algn="ctr" eaLnBrk="1" hangingPunct="1"/>
                <a:r>
                  <a:rPr lang="en-US" altLang="zh-CN" sz="1400" b="1" dirty="0" smtClean="0">
                    <a:latin typeface="Calibri" panose="020F0502020204030204" pitchFamily="34" charset="0"/>
                    <a:ea typeface="Calibri" panose="020F0502020204030204" pitchFamily="34" charset="0"/>
                  </a:rPr>
                  <a:t>Source Connector</a:t>
                </a:r>
                <a:endParaRPr lang="en-US" altLang="zh-CN" sz="1400" b="1" dirty="0" smtClean="0">
                  <a:latin typeface="Calibri" panose="020F0502020204030204" pitchFamily="34" charset="0"/>
                  <a:ea typeface="Calibri" panose="020F0502020204030204" pitchFamily="34" charset="0"/>
                </a:endParaRPr>
              </a:p>
            </p:txBody>
          </p:sp>
          <p:sp>
            <p:nvSpPr>
              <p:cNvPr id="39" name="Rectangle 16"/>
              <p:cNvSpPr>
                <a:spLocks noChangeArrowheads="1"/>
              </p:cNvSpPr>
              <p:nvPr/>
            </p:nvSpPr>
            <p:spPr bwMode="auto">
              <a:xfrm>
                <a:off x="6140347" y="3449944"/>
                <a:ext cx="2894431" cy="2134868"/>
              </a:xfrm>
              <a:prstGeom prst="rect">
                <a:avLst/>
              </a:prstGeom>
              <a:noFill/>
              <a:ln w="9525">
                <a:noFill/>
                <a:miter lim="800000"/>
              </a:ln>
            </p:spPr>
            <p:txBody>
              <a:bodyPr wrap="square">
                <a:spAutoFit/>
              </a:bodyPr>
              <a:p>
                <a:pPr marL="285750" indent="-285750" algn="just" eaLnBrk="1" hangingPunct="1">
                  <a:buFont typeface="Arial" panose="020B0604020202020204" pitchFamily="34" charset="0"/>
                  <a:buChar char="•"/>
                </a:pPr>
                <a:r>
                  <a:rPr lang="en-US" altLang="zh-CN" sz="1200" dirty="0" smtClean="0">
                    <a:latin typeface="Calibri" panose="020F0502020204030204" pitchFamily="34" charset="0"/>
                    <a:ea typeface="Calibri" panose="020F0502020204030204" pitchFamily="34" charset="0"/>
                  </a:rPr>
                  <a:t>Collections Source</a:t>
                </a:r>
                <a:endParaRPr lang="en-US" altLang="zh-CN" sz="12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altLang="zh-CN" sz="1200" dirty="0" smtClean="0">
                    <a:latin typeface="Calibri" panose="020F0502020204030204" pitchFamily="34" charset="0"/>
                    <a:ea typeface="Calibri" panose="020F0502020204030204" pitchFamily="34" charset="0"/>
                  </a:rPr>
                  <a:t>DataGen Source</a:t>
                </a:r>
                <a:endParaRPr lang="en-US" altLang="zh-CN" sz="12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altLang="zh-CN" sz="1200" dirty="0" smtClean="0">
                    <a:latin typeface="Calibri" panose="020F0502020204030204" pitchFamily="34" charset="0"/>
                    <a:ea typeface="Calibri" panose="020F0502020204030204" pitchFamily="34" charset="0"/>
                  </a:rPr>
                  <a:t>Socket Source</a:t>
                </a:r>
                <a:endParaRPr lang="en-US" altLang="zh-CN" sz="12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altLang="zh-CN" sz="1200" dirty="0" smtClean="0">
                    <a:latin typeface="Calibri" panose="020F0502020204030204" pitchFamily="34" charset="0"/>
                    <a:ea typeface="Calibri" panose="020F0502020204030204" pitchFamily="34" charset="0"/>
                  </a:rPr>
                  <a:t>Local File Source</a:t>
                </a:r>
                <a:endParaRPr lang="en-US" altLang="zh-CN" sz="12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altLang="zh-CN" sz="1200" dirty="0" smtClean="0">
                    <a:latin typeface="Calibri" panose="020F0502020204030204" pitchFamily="34" charset="0"/>
                    <a:ea typeface="Calibri" panose="020F0502020204030204" pitchFamily="34" charset="0"/>
                  </a:rPr>
                  <a:t>HDFS Source</a:t>
                </a:r>
                <a:endParaRPr lang="en-US" altLang="zh-CN" sz="12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altLang="zh-CN" sz="1200" dirty="0" smtClean="0">
                    <a:latin typeface="Calibri" panose="020F0502020204030204" pitchFamily="34" charset="0"/>
                    <a:ea typeface="Calibri" panose="020F0502020204030204" pitchFamily="34" charset="0"/>
                  </a:rPr>
                  <a:t>Mongodb Source</a:t>
                </a:r>
                <a:endParaRPr lang="en-US" altLang="zh-CN" sz="12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altLang="zh-CN" sz="1200" dirty="0" smtClean="0">
                    <a:latin typeface="Calibri" panose="020F0502020204030204" pitchFamily="34" charset="0"/>
                    <a:ea typeface="Calibri" panose="020F0502020204030204" pitchFamily="34" charset="0"/>
                  </a:rPr>
                  <a:t>Apache Kafka Source</a:t>
                </a:r>
                <a:endParaRPr lang="en-US" altLang="zh-CN" sz="12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altLang="zh-CN" sz="1200" dirty="0" smtClean="0">
                    <a:latin typeface="Calibri" panose="020F0502020204030204" pitchFamily="34" charset="0"/>
                    <a:ea typeface="Calibri" panose="020F0502020204030204" pitchFamily="34" charset="0"/>
                  </a:rPr>
                  <a:t>Custom Source</a:t>
                </a:r>
                <a:endParaRPr lang="en-US" altLang="zh-CN" sz="12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endParaRPr lang="en-US" altLang="zh-CN" sz="1200" dirty="0" smtClean="0">
                  <a:latin typeface="Calibri" panose="020F0502020204030204" pitchFamily="34" charset="0"/>
                  <a:ea typeface="Calibri" panose="020F0502020204030204" pitchFamily="34" charset="0"/>
                </a:endParaRPr>
              </a:p>
            </p:txBody>
          </p:sp>
        </p:grpSp>
        <p:pic>
          <p:nvPicPr>
            <p:cNvPr id="40"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9618" y="2615492"/>
              <a:ext cx="910512" cy="910512"/>
            </a:xfrm>
            <a:prstGeom prst="rect">
              <a:avLst/>
            </a:prstGeom>
          </p:spPr>
        </p:pic>
      </p:grpSp>
      <p:grpSp>
        <p:nvGrpSpPr>
          <p:cNvPr id="41" name="组合 8"/>
          <p:cNvGrpSpPr/>
          <p:nvPr/>
        </p:nvGrpSpPr>
        <p:grpSpPr>
          <a:xfrm>
            <a:off x="3719830" y="1977390"/>
            <a:ext cx="2228850" cy="4076810"/>
            <a:chOff x="982641" y="2035065"/>
            <a:chExt cx="2429510" cy="4967421"/>
          </a:xfrm>
        </p:grpSpPr>
        <p:sp>
          <p:nvSpPr>
            <p:cNvPr id="42" name="椭圆 9"/>
            <p:cNvSpPr/>
            <p:nvPr/>
          </p:nvSpPr>
          <p:spPr>
            <a:xfrm>
              <a:off x="1132149" y="2035065"/>
              <a:ext cx="2074460" cy="2074460"/>
            </a:xfrm>
            <a:prstGeom prst="ellipse">
              <a:avLst/>
            </a:prstGeom>
            <a:gradFill flip="none" rotWithShape="1">
              <a:gsLst>
                <a:gs pos="0">
                  <a:srgbClr val="A02A7D"/>
                </a:gs>
                <a:gs pos="41000">
                  <a:srgbClr val="553058"/>
                </a:gs>
                <a:gs pos="83000">
                  <a:srgbClr val="221B56"/>
                </a:gs>
                <a:gs pos="100000">
                  <a:srgbClr val="221B56"/>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pitchFamily="34" charset="0"/>
              </a:endParaRPr>
            </a:p>
          </p:txBody>
        </p:sp>
        <p:grpSp>
          <p:nvGrpSpPr>
            <p:cNvPr id="43" name="组合 10"/>
            <p:cNvGrpSpPr/>
            <p:nvPr/>
          </p:nvGrpSpPr>
          <p:grpSpPr>
            <a:xfrm>
              <a:off x="982641" y="4380982"/>
              <a:ext cx="2429510" cy="2621504"/>
              <a:chOff x="6603999" y="3039362"/>
              <a:chExt cx="2429510" cy="2621504"/>
            </a:xfrm>
          </p:grpSpPr>
          <p:sp>
            <p:nvSpPr>
              <p:cNvPr id="44" name="TextBox 15"/>
              <p:cNvSpPr txBox="1">
                <a:spLocks noChangeArrowheads="1"/>
              </p:cNvSpPr>
              <p:nvPr/>
            </p:nvSpPr>
            <p:spPr bwMode="auto">
              <a:xfrm>
                <a:off x="6653143" y="3039362"/>
                <a:ext cx="2330530" cy="355138"/>
              </a:xfrm>
              <a:prstGeom prst="rect">
                <a:avLst/>
              </a:prstGeom>
              <a:noFill/>
              <a:ln w="9525">
                <a:noFill/>
                <a:miter lim="800000"/>
              </a:ln>
            </p:spPr>
            <p:txBody>
              <a:bodyPr wrap="square">
                <a:spAutoFit/>
              </a:bodyPr>
              <a:p>
                <a:pPr algn="ctr" eaLnBrk="1" hangingPunct="1"/>
                <a:r>
                  <a:rPr lang="en-US" altLang="zh-CN" sz="1300" b="1" dirty="0" smtClean="0">
                    <a:latin typeface="Calibri" panose="020F0502020204030204" pitchFamily="34" charset="0"/>
                    <a:ea typeface="Calibri" panose="020F0502020204030204" pitchFamily="34" charset="0"/>
                  </a:rPr>
                  <a:t>Stream Data Transformation</a:t>
                </a:r>
                <a:endParaRPr lang="en-US" altLang="zh-CN" sz="1300" b="1" dirty="0" smtClean="0">
                  <a:latin typeface="Calibri" panose="020F0502020204030204" pitchFamily="34" charset="0"/>
                  <a:ea typeface="Calibri" panose="020F0502020204030204" pitchFamily="34" charset="0"/>
                </a:endParaRPr>
              </a:p>
            </p:txBody>
          </p:sp>
          <p:sp>
            <p:nvSpPr>
              <p:cNvPr id="45" name="Rectangle 16"/>
              <p:cNvSpPr>
                <a:spLocks noChangeArrowheads="1"/>
              </p:cNvSpPr>
              <p:nvPr/>
            </p:nvSpPr>
            <p:spPr bwMode="auto">
              <a:xfrm>
                <a:off x="6603999" y="3449572"/>
                <a:ext cx="2429510" cy="2211294"/>
              </a:xfrm>
              <a:prstGeom prst="rect">
                <a:avLst/>
              </a:prstGeom>
              <a:noFill/>
              <a:ln w="9525">
                <a:noFill/>
                <a:miter lim="800000"/>
              </a:ln>
            </p:spPr>
            <p:txBody>
              <a:bodyPr wrap="square">
                <a:spAutoFit/>
              </a:bodyPr>
              <a:p>
                <a:pPr marL="285750" indent="-285750" algn="just" eaLnBrk="1" hangingPunct="1">
                  <a:buFont typeface="Arial" panose="020B0604020202020204" pitchFamily="34" charset="0"/>
                  <a:buChar char="•"/>
                </a:pPr>
                <a:r>
                  <a:rPr lang="en-US" sz="1400" dirty="0" smtClean="0">
                    <a:latin typeface="Calibri" panose="020F0502020204030204" pitchFamily="34" charset="0"/>
                    <a:ea typeface="Calibri" panose="020F0502020204030204" pitchFamily="34" charset="0"/>
                  </a:rPr>
                  <a:t>map/flatmap</a:t>
                </a:r>
                <a:endParaRPr lang="en-US" sz="14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sz="1400" dirty="0" smtClean="0">
                    <a:latin typeface="Calibri" panose="020F0502020204030204" pitchFamily="34" charset="0"/>
                    <a:ea typeface="Calibri" panose="020F0502020204030204" pitchFamily="34" charset="0"/>
                  </a:rPr>
                  <a:t>filtering</a:t>
                </a:r>
                <a:endParaRPr lang="en-US" sz="14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sz="1400" dirty="0" smtClean="0">
                    <a:latin typeface="Calibri" panose="020F0502020204030204" pitchFamily="34" charset="0"/>
                    <a:ea typeface="Calibri" panose="020F0502020204030204" pitchFamily="34" charset="0"/>
                  </a:rPr>
                  <a:t>TypeInformation</a:t>
                </a:r>
                <a:endParaRPr lang="en-US" sz="14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sz="1400" dirty="0" smtClean="0">
                    <a:latin typeface="Calibri" panose="020F0502020204030204" pitchFamily="34" charset="0"/>
                    <a:ea typeface="Calibri" panose="020F0502020204030204" pitchFamily="34" charset="0"/>
                  </a:rPr>
                  <a:t>keyby and grouping</a:t>
                </a:r>
                <a:endParaRPr lang="en-US" sz="14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sz="1400" dirty="0" smtClean="0">
                    <a:latin typeface="Calibri" panose="020F0502020204030204" pitchFamily="34" charset="0"/>
                    <a:ea typeface="Calibri" panose="020F0502020204030204" pitchFamily="34" charset="0"/>
                  </a:rPr>
                  <a:t>aggregation</a:t>
                </a:r>
                <a:endParaRPr lang="en-US" sz="14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sz="1400" dirty="0" smtClean="0">
                    <a:latin typeface="Calibri" panose="020F0502020204030204" pitchFamily="34" charset="0"/>
                    <a:ea typeface="Calibri" panose="020F0502020204030204" pitchFamily="34" charset="0"/>
                  </a:rPr>
                  <a:t>union</a:t>
                </a:r>
                <a:endParaRPr lang="en-US" sz="14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sz="1400" dirty="0" smtClean="0">
                    <a:latin typeface="Calibri" panose="020F0502020204030204" pitchFamily="34" charset="0"/>
                    <a:ea typeface="Calibri" panose="020F0502020204030204" pitchFamily="34" charset="0"/>
                  </a:rPr>
                  <a:t>connect</a:t>
                </a:r>
                <a:endParaRPr lang="en-US" sz="14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sz="1400" dirty="0" smtClean="0">
                    <a:latin typeface="Calibri" panose="020F0502020204030204" pitchFamily="34" charset="0"/>
                    <a:ea typeface="Calibri" panose="020F0502020204030204" pitchFamily="34" charset="0"/>
                  </a:rPr>
                  <a:t>SideOutput</a:t>
                </a:r>
                <a:endParaRPr lang="en-US" sz="1400" dirty="0" smtClean="0">
                  <a:latin typeface="Calibri" panose="020F0502020204030204" pitchFamily="34" charset="0"/>
                  <a:ea typeface="Calibri" panose="020F0502020204030204" pitchFamily="34" charset="0"/>
                </a:endParaRPr>
              </a:p>
            </p:txBody>
          </p:sp>
        </p:grpSp>
      </p:grpSp>
      <p:grpSp>
        <p:nvGrpSpPr>
          <p:cNvPr id="46" name="组合 14"/>
          <p:cNvGrpSpPr/>
          <p:nvPr/>
        </p:nvGrpSpPr>
        <p:grpSpPr>
          <a:xfrm>
            <a:off x="6012815" y="1974850"/>
            <a:ext cx="2400300" cy="3955946"/>
            <a:chOff x="902928" y="2033518"/>
            <a:chExt cx="2566295" cy="4817277"/>
          </a:xfrm>
        </p:grpSpPr>
        <p:sp>
          <p:nvSpPr>
            <p:cNvPr id="47" name="椭圆 15"/>
            <p:cNvSpPr/>
            <p:nvPr/>
          </p:nvSpPr>
          <p:spPr>
            <a:xfrm>
              <a:off x="1109702" y="2033518"/>
              <a:ext cx="2074460" cy="2074460"/>
            </a:xfrm>
            <a:prstGeom prst="ellipse">
              <a:avLst/>
            </a:prstGeom>
            <a:gradFill flip="none" rotWithShape="1">
              <a:gsLst>
                <a:gs pos="0">
                  <a:srgbClr val="A02A7D"/>
                </a:gs>
                <a:gs pos="41000">
                  <a:srgbClr val="553058"/>
                </a:gs>
                <a:gs pos="83000">
                  <a:srgbClr val="221B56"/>
                </a:gs>
                <a:gs pos="100000">
                  <a:srgbClr val="221B56"/>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pitchFamily="34" charset="0"/>
              </a:endParaRPr>
            </a:p>
          </p:txBody>
        </p:sp>
        <p:grpSp>
          <p:nvGrpSpPr>
            <p:cNvPr id="48" name="组合 16"/>
            <p:cNvGrpSpPr/>
            <p:nvPr/>
          </p:nvGrpSpPr>
          <p:grpSpPr>
            <a:xfrm>
              <a:off x="902928" y="4380982"/>
              <a:ext cx="2566295" cy="2469813"/>
              <a:chOff x="6524286" y="3039362"/>
              <a:chExt cx="2566295" cy="2469813"/>
            </a:xfrm>
          </p:grpSpPr>
          <p:sp>
            <p:nvSpPr>
              <p:cNvPr id="49" name="TextBox 15"/>
              <p:cNvSpPr txBox="1">
                <a:spLocks noChangeArrowheads="1"/>
              </p:cNvSpPr>
              <p:nvPr/>
            </p:nvSpPr>
            <p:spPr bwMode="auto">
              <a:xfrm>
                <a:off x="6524286" y="3039362"/>
                <a:ext cx="2566295" cy="354926"/>
              </a:xfrm>
              <a:prstGeom prst="rect">
                <a:avLst/>
              </a:prstGeom>
              <a:noFill/>
              <a:ln w="9525">
                <a:noFill/>
                <a:miter lim="800000"/>
              </a:ln>
            </p:spPr>
            <p:txBody>
              <a:bodyPr wrap="square">
                <a:spAutoFit/>
              </a:bodyPr>
              <a:p>
                <a:pPr algn="ctr" eaLnBrk="1" hangingPunct="1"/>
                <a:r>
                  <a:rPr lang="en-US" altLang="zh-CN" sz="1300" b="1" dirty="0" smtClean="0">
                    <a:latin typeface="Calibri" panose="020F0502020204030204" pitchFamily="34" charset="0"/>
                    <a:ea typeface="Calibri" panose="020F0502020204030204" pitchFamily="34" charset="0"/>
                  </a:rPr>
                  <a:t>Data Redistributing</a:t>
                </a:r>
                <a:endParaRPr lang="en-US" altLang="zh-CN" sz="1300" b="1" dirty="0" smtClean="0">
                  <a:latin typeface="Calibri" panose="020F0502020204030204" pitchFamily="34" charset="0"/>
                  <a:ea typeface="Calibri" panose="020F0502020204030204" pitchFamily="34" charset="0"/>
                </a:endParaRPr>
              </a:p>
            </p:txBody>
          </p:sp>
          <p:sp>
            <p:nvSpPr>
              <p:cNvPr id="50" name="Rectangle 16"/>
              <p:cNvSpPr>
                <a:spLocks noChangeArrowheads="1"/>
              </p:cNvSpPr>
              <p:nvPr/>
            </p:nvSpPr>
            <p:spPr bwMode="auto">
              <a:xfrm>
                <a:off x="6530396" y="3449213"/>
                <a:ext cx="2502477" cy="2059962"/>
              </a:xfrm>
              <a:prstGeom prst="rect">
                <a:avLst/>
              </a:prstGeom>
              <a:noFill/>
              <a:ln w="9525">
                <a:noFill/>
                <a:miter lim="800000"/>
              </a:ln>
            </p:spPr>
            <p:txBody>
              <a:bodyPr wrap="square">
                <a:spAutoFit/>
              </a:bodyPr>
              <a:p>
                <a:pPr marL="285750" indent="-285750" algn="just" eaLnBrk="1" hangingPunct="1">
                  <a:buClrTx/>
                  <a:buSzTx/>
                  <a:buFont typeface="Arial" panose="020B0604020202020204" pitchFamily="34" charset="0"/>
                  <a:buChar char="•"/>
                </a:pPr>
                <a:r>
                  <a:rPr lang="en-US" sz="1300" dirty="0" smtClean="0">
                    <a:latin typeface="Calibri" panose="020F0502020204030204" pitchFamily="34" charset="0"/>
                    <a:ea typeface="Calibri" panose="020F0502020204030204" pitchFamily="34" charset="0"/>
                  </a:rPr>
                  <a:t>shuffle</a:t>
                </a:r>
                <a:endParaRPr lang="en-US" sz="1300" dirty="0" smtClean="0">
                  <a:latin typeface="Calibri" panose="020F0502020204030204" pitchFamily="34" charset="0"/>
                  <a:ea typeface="Calibri" panose="020F0502020204030204" pitchFamily="34" charset="0"/>
                </a:endParaRPr>
              </a:p>
              <a:p>
                <a:pPr marL="285750" indent="-285750" algn="just" eaLnBrk="1" hangingPunct="1">
                  <a:buClrTx/>
                  <a:buSzTx/>
                  <a:buFont typeface="Arial" panose="020B0604020202020204" pitchFamily="34" charset="0"/>
                  <a:buChar char="•"/>
                </a:pPr>
                <a:r>
                  <a:rPr lang="en-US" sz="1300" dirty="0" smtClean="0">
                    <a:latin typeface="Calibri" panose="020F0502020204030204" pitchFamily="34" charset="0"/>
                    <a:ea typeface="Calibri" panose="020F0502020204030204" pitchFamily="34" charset="0"/>
                  </a:rPr>
                  <a:t>rebalance</a:t>
                </a:r>
                <a:endParaRPr lang="en-US" sz="1300" dirty="0" smtClean="0">
                  <a:latin typeface="Calibri" panose="020F0502020204030204" pitchFamily="34" charset="0"/>
                  <a:ea typeface="Calibri" panose="020F0502020204030204" pitchFamily="34" charset="0"/>
                </a:endParaRPr>
              </a:p>
              <a:p>
                <a:pPr marL="285750" indent="-285750" algn="just" eaLnBrk="1" hangingPunct="1">
                  <a:buClrTx/>
                  <a:buSzTx/>
                  <a:buFont typeface="Arial" panose="020B0604020202020204" pitchFamily="34" charset="0"/>
                  <a:buChar char="•"/>
                </a:pPr>
                <a:r>
                  <a:rPr lang="en-US" sz="1300" dirty="0" smtClean="0">
                    <a:latin typeface="Calibri" panose="020F0502020204030204" pitchFamily="34" charset="0"/>
                    <a:ea typeface="Calibri" panose="020F0502020204030204" pitchFamily="34" charset="0"/>
                  </a:rPr>
                  <a:t>forward</a:t>
                </a:r>
                <a:endParaRPr lang="en-US" sz="1300" dirty="0" smtClean="0">
                  <a:latin typeface="Calibri" panose="020F0502020204030204" pitchFamily="34" charset="0"/>
                  <a:ea typeface="Calibri" panose="020F0502020204030204" pitchFamily="34" charset="0"/>
                </a:endParaRPr>
              </a:p>
              <a:p>
                <a:pPr marL="285750" indent="-285750" algn="just" eaLnBrk="1" hangingPunct="1">
                  <a:buClrTx/>
                  <a:buSzTx/>
                  <a:buFont typeface="Arial" panose="020B0604020202020204" pitchFamily="34" charset="0"/>
                  <a:buChar char="•"/>
                </a:pPr>
                <a:r>
                  <a:rPr lang="en-US" sz="1300" dirty="0" smtClean="0">
                    <a:latin typeface="Calibri" panose="020F0502020204030204" pitchFamily="34" charset="0"/>
                    <a:ea typeface="Calibri" panose="020F0502020204030204" pitchFamily="34" charset="0"/>
                  </a:rPr>
                  <a:t>broadcast</a:t>
                </a:r>
                <a:endParaRPr lang="en-US" sz="1300" dirty="0" smtClean="0">
                  <a:latin typeface="Calibri" panose="020F0502020204030204" pitchFamily="34" charset="0"/>
                  <a:ea typeface="Calibri" panose="020F0502020204030204" pitchFamily="34" charset="0"/>
                </a:endParaRPr>
              </a:p>
              <a:p>
                <a:pPr marL="285750" indent="-285750" algn="just" eaLnBrk="1" hangingPunct="1">
                  <a:buClrTx/>
                  <a:buSzTx/>
                  <a:buFont typeface="Arial" panose="020B0604020202020204" pitchFamily="34" charset="0"/>
                  <a:buChar char="•"/>
                </a:pPr>
                <a:r>
                  <a:rPr lang="en-US" sz="1300" dirty="0" smtClean="0">
                    <a:latin typeface="Calibri" panose="020F0502020204030204" pitchFamily="34" charset="0"/>
                    <a:ea typeface="Calibri" panose="020F0502020204030204" pitchFamily="34" charset="0"/>
                  </a:rPr>
                  <a:t>hash(group)</a:t>
                </a:r>
                <a:endParaRPr lang="en-US" sz="1300" dirty="0" smtClean="0">
                  <a:latin typeface="Calibri" panose="020F0502020204030204" pitchFamily="34" charset="0"/>
                  <a:ea typeface="Calibri" panose="020F0502020204030204" pitchFamily="34" charset="0"/>
                </a:endParaRPr>
              </a:p>
              <a:p>
                <a:pPr marL="285750" indent="-285750" algn="just" eaLnBrk="1" hangingPunct="1">
                  <a:buClrTx/>
                  <a:buSzTx/>
                  <a:buFont typeface="Arial" panose="020B0604020202020204" pitchFamily="34" charset="0"/>
                  <a:buChar char="•"/>
                </a:pPr>
                <a:r>
                  <a:rPr lang="en-US" sz="1300" dirty="0" smtClean="0">
                    <a:latin typeface="Calibri" panose="020F0502020204030204" pitchFamily="34" charset="0"/>
                    <a:ea typeface="Calibri" panose="020F0502020204030204" pitchFamily="34" charset="0"/>
                  </a:rPr>
                  <a:t>rescale</a:t>
                </a:r>
                <a:endParaRPr lang="en-US" sz="1300" dirty="0" smtClean="0">
                  <a:latin typeface="Calibri" panose="020F0502020204030204" pitchFamily="34" charset="0"/>
                  <a:ea typeface="Calibri" panose="020F0502020204030204" pitchFamily="34" charset="0"/>
                </a:endParaRPr>
              </a:p>
              <a:p>
                <a:pPr marL="285750" indent="-285750" algn="just" eaLnBrk="1" hangingPunct="1">
                  <a:buClrTx/>
                  <a:buSzTx/>
                  <a:buFont typeface="Arial" panose="020B0604020202020204" pitchFamily="34" charset="0"/>
                  <a:buChar char="•"/>
                </a:pPr>
                <a:r>
                  <a:rPr lang="en-US" sz="1300" dirty="0" smtClean="0">
                    <a:latin typeface="Calibri" panose="020F0502020204030204" pitchFamily="34" charset="0"/>
                    <a:ea typeface="Calibri" panose="020F0502020204030204" pitchFamily="34" charset="0"/>
                  </a:rPr>
                  <a:t>global</a:t>
                </a:r>
                <a:endParaRPr lang="en-US" sz="1300" dirty="0" smtClean="0">
                  <a:latin typeface="Calibri" panose="020F0502020204030204" pitchFamily="34" charset="0"/>
                  <a:ea typeface="Calibri" panose="020F0502020204030204" pitchFamily="34" charset="0"/>
                </a:endParaRPr>
              </a:p>
              <a:p>
                <a:pPr marL="285750" indent="-285750" algn="just" eaLnBrk="1" hangingPunct="1">
                  <a:buClrTx/>
                  <a:buSzTx/>
                  <a:buFont typeface="Arial" panose="020B0604020202020204" pitchFamily="34" charset="0"/>
                  <a:buChar char="•"/>
                </a:pPr>
                <a:r>
                  <a:rPr lang="en-US" sz="1300" dirty="0" smtClean="0">
                    <a:latin typeface="Calibri" panose="020F0502020204030204" pitchFamily="34" charset="0"/>
                    <a:ea typeface="Calibri" panose="020F0502020204030204" pitchFamily="34" charset="0"/>
                  </a:rPr>
                  <a:t>custom StreamPartitioner</a:t>
                </a:r>
                <a:endParaRPr lang="en-US" sz="1300" dirty="0" smtClean="0">
                  <a:latin typeface="Calibri" panose="020F0502020204030204" pitchFamily="34" charset="0"/>
                  <a:ea typeface="Calibri" panose="020F0502020204030204" pitchFamily="34" charset="0"/>
                </a:endParaRPr>
              </a:p>
            </p:txBody>
          </p:sp>
        </p:grpSp>
      </p:grpSp>
      <p:grpSp>
        <p:nvGrpSpPr>
          <p:cNvPr id="51" name="组合 20"/>
          <p:cNvGrpSpPr/>
          <p:nvPr/>
        </p:nvGrpSpPr>
        <p:grpSpPr>
          <a:xfrm>
            <a:off x="8412480" y="2006600"/>
            <a:ext cx="2372360" cy="3646955"/>
            <a:chOff x="765498" y="2033518"/>
            <a:chExt cx="2894519" cy="4443306"/>
          </a:xfrm>
        </p:grpSpPr>
        <p:sp>
          <p:nvSpPr>
            <p:cNvPr id="52" name="椭圆 21"/>
            <p:cNvSpPr/>
            <p:nvPr/>
          </p:nvSpPr>
          <p:spPr>
            <a:xfrm>
              <a:off x="1185420" y="2033518"/>
              <a:ext cx="2201105" cy="2074179"/>
            </a:xfrm>
            <a:prstGeom prst="ellipse">
              <a:avLst/>
            </a:prstGeom>
            <a:gradFill flip="none" rotWithShape="1">
              <a:gsLst>
                <a:gs pos="0">
                  <a:srgbClr val="A02A7D"/>
                </a:gs>
                <a:gs pos="41000">
                  <a:srgbClr val="553058"/>
                </a:gs>
                <a:gs pos="83000">
                  <a:srgbClr val="221B56"/>
                </a:gs>
                <a:gs pos="100000">
                  <a:srgbClr val="221B56"/>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pitchFamily="34" charset="0"/>
              </a:endParaRPr>
            </a:p>
          </p:txBody>
        </p:sp>
        <p:grpSp>
          <p:nvGrpSpPr>
            <p:cNvPr id="53" name="组合 22"/>
            <p:cNvGrpSpPr/>
            <p:nvPr/>
          </p:nvGrpSpPr>
          <p:grpSpPr>
            <a:xfrm>
              <a:off x="765498" y="4343846"/>
              <a:ext cx="2894519" cy="2132978"/>
              <a:chOff x="6386856" y="3002226"/>
              <a:chExt cx="2894519" cy="2132978"/>
            </a:xfrm>
          </p:grpSpPr>
          <p:sp>
            <p:nvSpPr>
              <p:cNvPr id="54" name="TextBox 15"/>
              <p:cNvSpPr txBox="1">
                <a:spLocks noChangeArrowheads="1"/>
              </p:cNvSpPr>
              <p:nvPr/>
            </p:nvSpPr>
            <p:spPr bwMode="auto">
              <a:xfrm>
                <a:off x="6521665" y="3002226"/>
                <a:ext cx="2759710" cy="355109"/>
              </a:xfrm>
              <a:prstGeom prst="rect">
                <a:avLst/>
              </a:prstGeom>
              <a:noFill/>
              <a:ln w="9525">
                <a:noFill/>
                <a:miter lim="800000"/>
              </a:ln>
            </p:spPr>
            <p:txBody>
              <a:bodyPr wrap="square">
                <a:spAutoFit/>
              </a:bodyPr>
              <a:p>
                <a:pPr algn="ctr" eaLnBrk="1" hangingPunct="1"/>
                <a:r>
                  <a:rPr lang="en-US" altLang="zh-CN" sz="1300" b="1" dirty="0" smtClean="0">
                    <a:latin typeface="Calibri" panose="020F0502020204030204" pitchFamily="34" charset="0"/>
                    <a:ea typeface="Calibri" panose="020F0502020204030204" pitchFamily="34" charset="0"/>
                  </a:rPr>
                  <a:t>Sink Connector</a:t>
                </a:r>
                <a:endParaRPr lang="en-US" altLang="zh-CN" sz="1300" b="1" dirty="0" smtClean="0">
                  <a:latin typeface="Calibri" panose="020F0502020204030204" pitchFamily="34" charset="0"/>
                  <a:ea typeface="Calibri" panose="020F0502020204030204" pitchFamily="34" charset="0"/>
                </a:endParaRPr>
              </a:p>
            </p:txBody>
          </p:sp>
          <p:sp>
            <p:nvSpPr>
              <p:cNvPr id="55" name="Rectangle 16"/>
              <p:cNvSpPr>
                <a:spLocks noChangeArrowheads="1"/>
              </p:cNvSpPr>
              <p:nvPr/>
            </p:nvSpPr>
            <p:spPr bwMode="auto">
              <a:xfrm>
                <a:off x="6386856" y="3449401"/>
                <a:ext cx="2827114" cy="1685803"/>
              </a:xfrm>
              <a:prstGeom prst="rect">
                <a:avLst/>
              </a:prstGeom>
              <a:noFill/>
              <a:ln w="9525">
                <a:noFill/>
                <a:miter lim="800000"/>
              </a:ln>
            </p:spPr>
            <p:txBody>
              <a:bodyPr wrap="square">
                <a:spAutoFit/>
              </a:bodyPr>
              <a:p>
                <a:pPr marL="285750" indent="-285750" algn="just" eaLnBrk="1" hangingPunct="1">
                  <a:buFont typeface="Arial" panose="020B0604020202020204" pitchFamily="34" charset="0"/>
                  <a:buChar char="•"/>
                </a:pPr>
                <a:r>
                  <a:rPr lang="en-US" sz="1200">
                    <a:sym typeface="+mn-ea"/>
                  </a:rPr>
                  <a:t>Socket Sink</a:t>
                </a:r>
                <a:endParaRPr lang="en-US" sz="1200">
                  <a:sym typeface="+mn-ea"/>
                </a:endParaRPr>
              </a:p>
              <a:p>
                <a:pPr marL="285750" indent="-285750" algn="just" eaLnBrk="1" hangingPunct="1">
                  <a:buFont typeface="Arial" panose="020B0604020202020204" pitchFamily="34" charset="0"/>
                  <a:buChar char="•"/>
                </a:pPr>
                <a:r>
                  <a:rPr lang="en-US" sz="1200">
                    <a:sym typeface="+mn-ea"/>
                  </a:rPr>
                  <a:t>Local File System Sink</a:t>
                </a:r>
                <a:endParaRPr lang="en-US" sz="1200">
                  <a:sym typeface="+mn-ea"/>
                </a:endParaRPr>
              </a:p>
              <a:p>
                <a:pPr marL="285750" indent="-285750" algn="just" eaLnBrk="1" hangingPunct="1">
                  <a:buFont typeface="Arial" panose="020B0604020202020204" pitchFamily="34" charset="0"/>
                  <a:buChar char="•"/>
                </a:pPr>
                <a:r>
                  <a:rPr lang="en-US" sz="1200">
                    <a:sym typeface="+mn-ea"/>
                  </a:rPr>
                  <a:t>HDFS Sink</a:t>
                </a:r>
                <a:endParaRPr lang="en-US" sz="1200">
                  <a:sym typeface="+mn-ea"/>
                </a:endParaRPr>
              </a:p>
              <a:p>
                <a:pPr marL="285750" indent="-285750" algn="just" eaLnBrk="1" hangingPunct="1">
                  <a:buFont typeface="Arial" panose="020B0604020202020204" pitchFamily="34" charset="0"/>
                  <a:buChar char="•"/>
                </a:pPr>
                <a:r>
                  <a:rPr lang="en-US" sz="1200">
                    <a:sym typeface="+mn-ea"/>
                  </a:rPr>
                  <a:t>JDBC Sink</a:t>
                </a:r>
                <a:endParaRPr lang="en-US" sz="1200">
                  <a:sym typeface="+mn-ea"/>
                </a:endParaRPr>
              </a:p>
              <a:p>
                <a:pPr marL="285750" indent="-285750" algn="just" eaLnBrk="1" hangingPunct="1">
                  <a:buFont typeface="Arial" panose="020B0604020202020204" pitchFamily="34" charset="0"/>
                  <a:buChar char="•"/>
                </a:pPr>
                <a:r>
                  <a:rPr lang="en-US" sz="1200">
                    <a:sym typeface="+mn-ea"/>
                  </a:rPr>
                  <a:t>Apache Kafka Sink</a:t>
                </a:r>
                <a:endParaRPr lang="en-US" sz="1200">
                  <a:sym typeface="+mn-ea"/>
                </a:endParaRPr>
              </a:p>
              <a:p>
                <a:pPr marL="285750" indent="-285750" algn="just" eaLnBrk="1" hangingPunct="1">
                  <a:buFont typeface="Arial" panose="020B0604020202020204" pitchFamily="34" charset="0"/>
                  <a:buChar char="•"/>
                </a:pPr>
                <a:r>
                  <a:rPr lang="en-US" sz="1200">
                    <a:sym typeface="+mn-ea"/>
                  </a:rPr>
                  <a:t>Mongodb Sink</a:t>
                </a:r>
                <a:endParaRPr lang="en-US" sz="1200">
                  <a:sym typeface="+mn-ea"/>
                </a:endParaRPr>
              </a:p>
              <a:p>
                <a:pPr marL="285750" indent="-285750" algn="just" eaLnBrk="1" hangingPunct="1">
                  <a:buFont typeface="Arial" panose="020B0604020202020204" pitchFamily="34" charset="0"/>
                  <a:buChar char="•"/>
                </a:pPr>
                <a:r>
                  <a:rPr lang="en-US" sz="1200">
                    <a:sym typeface="+mn-ea"/>
                  </a:rPr>
                  <a:t>Custom Sink</a:t>
                </a:r>
                <a:endParaRPr lang="en-US" sz="1200">
                  <a:sym typeface="+mn-ea"/>
                </a:endParaRPr>
              </a:p>
            </p:txBody>
          </p:sp>
        </p:grpSp>
      </p:grpSp>
      <p:pic>
        <p:nvPicPr>
          <p:cNvPr id="56" name="图片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3255" y="2541270"/>
            <a:ext cx="723265" cy="633095"/>
          </a:xfrm>
          <a:prstGeom prst="rect">
            <a:avLst/>
          </a:prstGeom>
        </p:spPr>
      </p:pic>
      <p:pic>
        <p:nvPicPr>
          <p:cNvPr id="57" name="图片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2895" y="2351405"/>
            <a:ext cx="1108710" cy="850265"/>
          </a:xfrm>
          <a:prstGeom prst="rect">
            <a:avLst/>
          </a:prstGeom>
        </p:spPr>
      </p:pic>
      <p:pic>
        <p:nvPicPr>
          <p:cNvPr id="58" name="图片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17355" y="2559050"/>
            <a:ext cx="682625" cy="5975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
                                        </p:tgtEl>
                                        <p:attrNameLst>
                                          <p:attrName>style.visibility</p:attrName>
                                        </p:attrNameLst>
                                      </p:cBhvr>
                                      <p:to>
                                        <p:strVal val="visible"/>
                                      </p:to>
                                    </p:set>
                                    <p:anim calcmode="lin" valueType="num">
                                      <p:cBhvr additive="base">
                                        <p:cTn id="13" dur="500" fill="hold"/>
                                        <p:tgtEl>
                                          <p:spTgt spid="41"/>
                                        </p:tgtEl>
                                        <p:attrNameLst>
                                          <p:attrName>ppt_x</p:attrName>
                                        </p:attrNameLst>
                                      </p:cBhvr>
                                      <p:tavLst>
                                        <p:tav tm="0">
                                          <p:val>
                                            <p:strVal val="#ppt_x"/>
                                          </p:val>
                                        </p:tav>
                                        <p:tav tm="100000">
                                          <p:val>
                                            <p:strVal val="#ppt_x"/>
                                          </p:val>
                                        </p:tav>
                                      </p:tavLst>
                                    </p:anim>
                                    <p:anim calcmode="lin" valueType="num">
                                      <p:cBhvr additive="base">
                                        <p:cTn id="14" dur="500" fill="hold"/>
                                        <p:tgtEl>
                                          <p:spTgt spid="4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6"/>
                                        </p:tgtEl>
                                        <p:attrNameLst>
                                          <p:attrName>style.visibility</p:attrName>
                                        </p:attrNameLst>
                                      </p:cBhvr>
                                      <p:to>
                                        <p:strVal val="visible"/>
                                      </p:to>
                                    </p:set>
                                    <p:anim calcmode="lin" valueType="num">
                                      <p:cBhvr additive="base">
                                        <p:cTn id="17" dur="500" fill="hold"/>
                                        <p:tgtEl>
                                          <p:spTgt spid="56"/>
                                        </p:tgtEl>
                                        <p:attrNameLst>
                                          <p:attrName>ppt_x</p:attrName>
                                        </p:attrNameLst>
                                      </p:cBhvr>
                                      <p:tavLst>
                                        <p:tav tm="0">
                                          <p:val>
                                            <p:strVal val="#ppt_x"/>
                                          </p:val>
                                        </p:tav>
                                        <p:tav tm="100000">
                                          <p:val>
                                            <p:strVal val="#ppt_x"/>
                                          </p:val>
                                        </p:tav>
                                      </p:tavLst>
                                    </p:anim>
                                    <p:anim calcmode="lin" valueType="num">
                                      <p:cBhvr additive="base">
                                        <p:cTn id="1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500" fill="hold"/>
                                        <p:tgtEl>
                                          <p:spTgt spid="46"/>
                                        </p:tgtEl>
                                        <p:attrNameLst>
                                          <p:attrName>ppt_x</p:attrName>
                                        </p:attrNameLst>
                                      </p:cBhvr>
                                      <p:tavLst>
                                        <p:tav tm="0">
                                          <p:val>
                                            <p:strVal val="#ppt_x"/>
                                          </p:val>
                                        </p:tav>
                                        <p:tav tm="100000">
                                          <p:val>
                                            <p:strVal val="#ppt_x"/>
                                          </p:val>
                                        </p:tav>
                                      </p:tavLst>
                                    </p:anim>
                                    <p:anim calcmode="lin" valueType="num">
                                      <p:cBhvr additive="base">
                                        <p:cTn id="24" dur="500" fill="hold"/>
                                        <p:tgtEl>
                                          <p:spTgt spid="4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anim calcmode="lin" valueType="num">
                                      <p:cBhvr additive="base">
                                        <p:cTn id="27" dur="500" fill="hold"/>
                                        <p:tgtEl>
                                          <p:spTgt spid="57"/>
                                        </p:tgtEl>
                                        <p:attrNameLst>
                                          <p:attrName>ppt_x</p:attrName>
                                        </p:attrNameLst>
                                      </p:cBhvr>
                                      <p:tavLst>
                                        <p:tav tm="0">
                                          <p:val>
                                            <p:strVal val="#ppt_x"/>
                                          </p:val>
                                        </p:tav>
                                        <p:tav tm="100000">
                                          <p:val>
                                            <p:strVal val="#ppt_x"/>
                                          </p:val>
                                        </p:tav>
                                      </p:tavLst>
                                    </p:anim>
                                    <p:anim calcmode="lin" valueType="num">
                                      <p:cBhvr additive="base">
                                        <p:cTn id="2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51"/>
                                        </p:tgtEl>
                                        <p:attrNameLst>
                                          <p:attrName>style.visibility</p:attrName>
                                        </p:attrNameLst>
                                      </p:cBhvr>
                                      <p:to>
                                        <p:strVal val="visible"/>
                                      </p:to>
                                    </p:set>
                                    <p:anim calcmode="lin" valueType="num">
                                      <p:cBhvr additive="base">
                                        <p:cTn id="33" dur="500" fill="hold"/>
                                        <p:tgtEl>
                                          <p:spTgt spid="51"/>
                                        </p:tgtEl>
                                        <p:attrNameLst>
                                          <p:attrName>ppt_x</p:attrName>
                                        </p:attrNameLst>
                                      </p:cBhvr>
                                      <p:tavLst>
                                        <p:tav tm="0">
                                          <p:val>
                                            <p:strVal val="#ppt_x"/>
                                          </p:val>
                                        </p:tav>
                                        <p:tav tm="100000">
                                          <p:val>
                                            <p:strVal val="#ppt_x"/>
                                          </p:val>
                                        </p:tav>
                                      </p:tavLst>
                                    </p:anim>
                                    <p:anim calcmode="lin" valueType="num">
                                      <p:cBhvr additive="base">
                                        <p:cTn id="34" dur="500" fill="hold"/>
                                        <p:tgtEl>
                                          <p:spTgt spid="51"/>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58"/>
                                        </p:tgtEl>
                                        <p:attrNameLst>
                                          <p:attrName>style.visibility</p:attrName>
                                        </p:attrNameLst>
                                      </p:cBhvr>
                                      <p:to>
                                        <p:strVal val="visible"/>
                                      </p:to>
                                    </p:set>
                                    <p:anim calcmode="lin" valueType="num">
                                      <p:cBhvr additive="base">
                                        <p:cTn id="37" dur="500" fill="hold"/>
                                        <p:tgtEl>
                                          <p:spTgt spid="58"/>
                                        </p:tgtEl>
                                        <p:attrNameLst>
                                          <p:attrName>ppt_x</p:attrName>
                                        </p:attrNameLst>
                                      </p:cBhvr>
                                      <p:tavLst>
                                        <p:tav tm="0">
                                          <p:val>
                                            <p:strVal val="#ppt_x"/>
                                          </p:val>
                                        </p:tav>
                                        <p:tav tm="100000">
                                          <p:val>
                                            <p:strVal val="#ppt_x"/>
                                          </p:val>
                                        </p:tav>
                                      </p:tavLst>
                                    </p:anim>
                                    <p:anim calcmode="lin" valueType="num">
                                      <p:cBhvr additive="base">
                                        <p:cTn id="38"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8533130" cy="1063625"/>
          </a:xfrm>
        </p:spPr>
        <p:txBody>
          <a:bodyPr>
            <a:normAutofit/>
          </a:bodyPr>
          <a:p>
            <a:r>
              <a:rPr lang="en-US" sz="4000">
                <a:sym typeface="+mn-ea"/>
              </a:rPr>
              <a:t>Flink Source Connector</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2" name="Content Placeholder 1"/>
          <p:cNvSpPr/>
          <p:nvPr>
            <p:ph sz="half" idx="1"/>
          </p:nvPr>
        </p:nvSpPr>
        <p:spPr>
          <a:xfrm>
            <a:off x="838200" y="1825625"/>
            <a:ext cx="10856595" cy="3648710"/>
          </a:xfrm>
        </p:spPr>
        <p:txBody>
          <a:bodyPr>
            <a:normAutofit lnSpcReduction="20000"/>
          </a:bodyPr>
          <a:p>
            <a:pPr marL="342900" indent="-342900" algn="l" fontAlgn="base">
              <a:lnSpc>
                <a:spcPct val="100000"/>
              </a:lnSpc>
              <a:spcBef>
                <a:spcPct val="20000"/>
              </a:spcBef>
              <a:buClrTx/>
              <a:buSzTx/>
              <a:buFont typeface="Wingdings" panose="05000000000000000000" charset="0"/>
              <a:buChar char="q"/>
            </a:pPr>
            <a:r>
              <a:rPr lang="en-US" sz="1600">
                <a:effectLst/>
                <a:ea typeface="+mn-ea"/>
              </a:rPr>
              <a:t>A few basic data sources and sinks are built into Flink and are always available. The predefined data sources include reading from files, directories, and sockets, and ingesting data from collections and iterators. The predefined data sinks support writing to files, to stdout and stderr, and to sockets.</a:t>
            </a:r>
            <a:endParaRPr lang="en-US" sz="1600">
              <a:effectLst/>
              <a:ea typeface="+mn-ea"/>
            </a:endParaRPr>
          </a:p>
          <a:p>
            <a:pPr lvl="1" algn="l" fontAlgn="base">
              <a:lnSpc>
                <a:spcPct val="100000"/>
              </a:lnSpc>
              <a:spcBef>
                <a:spcPct val="20000"/>
              </a:spcBef>
              <a:buClrTx/>
              <a:buSzTx/>
              <a:buFont typeface="Wingdings" panose="05000000000000000000" charset="0"/>
              <a:buChar char="ü"/>
            </a:pPr>
            <a:r>
              <a:rPr lang="en-US" sz="1370">
                <a:effectLst/>
                <a:ea typeface="+mn-ea"/>
              </a:rPr>
              <a:t>https://nightlies.apache.org/flink/flink-docs-release-1.17/docs/connectors/datastream/overview/</a:t>
            </a:r>
            <a:endParaRPr lang="en-US" sz="1370">
              <a:effectLst/>
              <a:ea typeface="+mn-ea"/>
            </a:endParaRPr>
          </a:p>
          <a:p>
            <a:pPr lvl="1" algn="l" fontAlgn="base">
              <a:lnSpc>
                <a:spcPct val="100000"/>
              </a:lnSpc>
              <a:spcBef>
                <a:spcPct val="20000"/>
              </a:spcBef>
              <a:buClrTx/>
              <a:buSzTx/>
              <a:buFont typeface="Wingdings" panose="05000000000000000000" charset="0"/>
              <a:buChar char="ü"/>
            </a:pPr>
            <a:r>
              <a:rPr lang="en-US" sz="1370">
                <a:effectLst/>
                <a:ea typeface="+mn-ea"/>
              </a:rPr>
              <a:t>https://bahir.apache.org/docs/flink/current/documentation/</a:t>
            </a:r>
            <a:endParaRPr lang="en-US" sz="137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a:effectLst/>
                <a:ea typeface="+mn-ea"/>
              </a:rPr>
              <a:t>Java Collection Source</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a:effectLst/>
                <a:ea typeface="+mn-ea"/>
              </a:rPr>
              <a:t>DataGeneratorSource</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a:effectLst/>
                <a:ea typeface="+mn-ea"/>
              </a:rPr>
              <a:t>Socket Source</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a:effectLst/>
                <a:ea typeface="+mn-ea"/>
              </a:rPr>
              <a:t>LocalFile Source</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a:effectLst/>
                <a:ea typeface="+mn-ea"/>
              </a:rPr>
              <a:t>HdfsFile System Source</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a:effectLst/>
                <a:ea typeface="+mn-ea"/>
              </a:rPr>
              <a:t>Mongodb Source</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a:effectLst/>
                <a:ea typeface="+mn-ea"/>
              </a:rPr>
              <a:t>Apache Kafka topic Source</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a:effectLst/>
                <a:ea typeface="+mn-ea"/>
              </a:rPr>
              <a:t>Customize Source</a:t>
            </a:r>
            <a:endParaRPr lang="en-US" sz="1600">
              <a:effectLst/>
              <a:ea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8533130" cy="1063625"/>
          </a:xfrm>
        </p:spPr>
        <p:txBody>
          <a:bodyPr>
            <a:normAutofit/>
          </a:bodyPr>
          <a:p>
            <a:r>
              <a:rPr lang="en-US" sz="4000">
                <a:sym typeface="+mn-ea"/>
              </a:rPr>
              <a:t>Java Collection Source Connector</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2" name="Content Placeholder 1"/>
          <p:cNvSpPr/>
          <p:nvPr>
            <p:ph sz="half" idx="1"/>
          </p:nvPr>
        </p:nvSpPr>
        <p:spPr>
          <a:xfrm>
            <a:off x="838200" y="1825625"/>
            <a:ext cx="10856595" cy="3648710"/>
          </a:xfrm>
        </p:spPr>
        <p:txBody>
          <a:bodyPr>
            <a:normAutofit lnSpcReduction="20000"/>
          </a:bodyPr>
          <a:p>
            <a:pPr marL="0" indent="0" algn="l" fontAlgn="base">
              <a:lnSpc>
                <a:spcPct val="100000"/>
              </a:lnSpc>
              <a:spcBef>
                <a:spcPct val="20000"/>
              </a:spcBef>
              <a:buClrTx/>
              <a:buSzTx/>
              <a:buFont typeface="Wingdings" panose="05000000000000000000" charset="0"/>
              <a:buNone/>
            </a:pPr>
            <a:endParaRPr lang="en-US" sz="137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a:effectLst/>
                <a:ea typeface="+mn-ea"/>
              </a:rPr>
              <a:t>fromCollection: Creates a data stream from the given non-empty collection. The type of the data stream is that of the elements in the collection.</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a:effectLst/>
                <a:ea typeface="+mn-ea"/>
              </a:rPr>
              <a:t>fromElements: Creates a new data stream that contains the given elements. The elements must all be of the same type, for example, all of the String or Integer.</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a:effectLst/>
                <a:ea typeface="+mn-ea"/>
              </a:rPr>
              <a:t> fromSequence: Creates a new data stream that contains a sequence of numbers (longs) and is useful for testing and for cases that just need a stream of N events of any kind. The generated source splits the sequence into as many parallel sub-sequences as there are parallel source readers. Each sub-sequence will be produced in order. If the parallelism is limited to one, the source will produce one sequence in order.</a:t>
            </a:r>
            <a:endParaRPr lang="en-US" sz="1600">
              <a:effectLst/>
              <a:ea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8533130" cy="1063625"/>
          </a:xfrm>
        </p:spPr>
        <p:txBody>
          <a:bodyPr>
            <a:normAutofit/>
          </a:bodyPr>
          <a:p>
            <a:r>
              <a:rPr lang="en-US" sz="4000">
                <a:sym typeface="+mn-ea"/>
              </a:rPr>
              <a:t>DataGen Source Connector</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2" name="Content Placeholder 1"/>
          <p:cNvSpPr/>
          <p:nvPr>
            <p:ph sz="half" idx="1"/>
          </p:nvPr>
        </p:nvSpPr>
        <p:spPr>
          <a:xfrm>
            <a:off x="838200" y="1825625"/>
            <a:ext cx="10856595" cy="2572385"/>
          </a:xfrm>
        </p:spPr>
        <p:txBody>
          <a:bodyPr>
            <a:normAutofit lnSpcReduction="20000"/>
          </a:bodyPr>
          <a:p>
            <a:pPr marL="0" indent="0" algn="l" fontAlgn="base">
              <a:lnSpc>
                <a:spcPct val="100000"/>
              </a:lnSpc>
              <a:spcBef>
                <a:spcPct val="20000"/>
              </a:spcBef>
              <a:buClrTx/>
              <a:buSzTx/>
              <a:buFont typeface="Wingdings" panose="05000000000000000000" charset="0"/>
              <a:buNone/>
            </a:pPr>
            <a:endParaRPr lang="en-US" sz="137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a:effectLst/>
                <a:ea typeface="+mn-ea"/>
              </a:rPr>
              <a:t>The DataGen connector provides a Source implementation that allows for generating input data for Flink pipelines. It is useful when developing locally or demoing without access to external systems such as Kafka. </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a:effectLst/>
                <a:ea typeface="+mn-ea"/>
              </a:rPr>
              <a:t>The DataGeneratorSource produces N data points in parallel. The source splits the sequence into as many parallel sub-sequences as there are parallel source subtasks. It drives the data generation process by supplying “index” values of type Long to the user-provided GeneratorFunction .</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a:effectLst/>
                <a:ea typeface="+mn-ea"/>
              </a:rPr>
              <a:t>This source is always bounded. From a practical perspective, however, setting the number of records to Long.MAX_VALUE turns it into an effectively unbounded source.</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a:effectLst/>
                <a:ea typeface="+mn-ea"/>
              </a:rPr>
              <a:t>DataGeneratorSource has built-in support for rate limiting. The following code will produce a stream of Long values at the overall source rate (across all source subtasks) not exceeding 100 events per second.</a:t>
            </a:r>
            <a:endParaRPr lang="en-US" sz="1600">
              <a:effectLst/>
              <a:ea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8533130" cy="1063625"/>
          </a:xfrm>
        </p:spPr>
        <p:txBody>
          <a:bodyPr>
            <a:normAutofit/>
          </a:bodyPr>
          <a:p>
            <a:r>
              <a:rPr lang="en-US" sz="4000">
                <a:sym typeface="+mn-ea"/>
              </a:rPr>
              <a:t>FileSystem Connector</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2" name="Content Placeholder 1"/>
          <p:cNvSpPr/>
          <p:nvPr>
            <p:ph sz="half" idx="1"/>
          </p:nvPr>
        </p:nvSpPr>
        <p:spPr>
          <a:xfrm>
            <a:off x="1353820" y="1695450"/>
            <a:ext cx="4737100" cy="4531360"/>
          </a:xfrm>
          <a:ln>
            <a:solidFill>
              <a:schemeClr val="tx1"/>
            </a:solidFill>
            <a:prstDash val="sysDot"/>
          </a:ln>
        </p:spPr>
        <p:txBody>
          <a:bodyPr>
            <a:normAutofit/>
          </a:bodyPr>
          <a:p>
            <a:pPr marL="0" indent="0" algn="l" fontAlgn="base">
              <a:lnSpc>
                <a:spcPct val="100000"/>
              </a:lnSpc>
              <a:spcBef>
                <a:spcPct val="20000"/>
              </a:spcBef>
              <a:buClrTx/>
              <a:buSzTx/>
              <a:buFont typeface="Wingdings" panose="05000000000000000000" charset="0"/>
              <a:buNone/>
            </a:pPr>
            <a:endParaRPr lang="en-US" sz="137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a:effectLst/>
                <a:ea typeface="+mn-ea"/>
              </a:rPr>
              <a:t>This connector provides a unified Source and Sink for BATCH and STREAMING that reads or writes (partitioned) files to file systems supported by the Flink FileSystem abstraction. This filesystem connector provides the same guarantees for both BATCH and STREAMING and is designed to provide exactly-once semantics for STREAMING execution.</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a:effectLst/>
                <a:ea typeface="+mn-ea"/>
              </a:rPr>
              <a:t>The connector supports reading and writing a set of files from any (distributed) file system (e.g. POSIX, S3, HDFS) with a format (e.g., Avro, CSV, Parquet), and produces a stream or records.</a:t>
            </a:r>
            <a:endParaRPr lang="en-US" sz="1600">
              <a:effectLst/>
              <a:ea typeface="+mn-ea"/>
            </a:endParaRPr>
          </a:p>
        </p:txBody>
      </p:sp>
      <p:sp>
        <p:nvSpPr>
          <p:cNvPr id="3" name="Content Placeholder 1"/>
          <p:cNvSpPr/>
          <p:nvPr/>
        </p:nvSpPr>
        <p:spPr>
          <a:xfrm>
            <a:off x="6692265" y="1695450"/>
            <a:ext cx="4652645" cy="4531360"/>
          </a:xfrm>
          <a:prstGeom prst="rect">
            <a:avLst/>
          </a:prstGeom>
          <a:ln>
            <a:solidFill>
              <a:schemeClr val="tx1"/>
            </a:solidFill>
            <a:prstDash val="sysDash"/>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fontAlgn="base">
              <a:lnSpc>
                <a:spcPct val="100000"/>
              </a:lnSpc>
              <a:spcBef>
                <a:spcPct val="20000"/>
              </a:spcBef>
              <a:buClrTx/>
              <a:buSzTx/>
              <a:buFont typeface="Wingdings" panose="05000000000000000000" charset="0"/>
              <a:buNone/>
            </a:pPr>
            <a:endParaRPr lang="en-US" sz="137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a:effectLst/>
                <a:ea typeface="+mn-ea"/>
              </a:rPr>
              <a:t>A StreamFormat reader formats text lines from a file. The reader uses Java’s built-in InputStreamReader to decode the byte stream using various supported charset encodings. This format does not support optimized recovery from checkpoints. On recovery, it will re-read and discard the number of lines that were processed before the last checkpoint.</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a:effectLst/>
                <a:ea typeface="+mn-ea"/>
              </a:rPr>
              <a:t>The BulkFormat reads and decodes batches of records at a time. Examples of bulk formats are formats like ORC or Parquet. The outer BulkFormat class acts mainly as a configuration holder and factory for the reader.</a:t>
            </a:r>
            <a:endParaRPr lang="en-US" sz="1600">
              <a:effectLst/>
              <a:ea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8533130" cy="1063625"/>
          </a:xfrm>
        </p:spPr>
        <p:txBody>
          <a:bodyPr>
            <a:normAutofit/>
          </a:bodyPr>
          <a:p>
            <a:r>
              <a:rPr lang="en-US" sz="4000">
                <a:sym typeface="+mn-ea"/>
              </a:rPr>
              <a:t>Custom Source Connector</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2" name="Content Placeholder 1"/>
          <p:cNvSpPr/>
          <p:nvPr>
            <p:ph sz="half" idx="1"/>
          </p:nvPr>
        </p:nvSpPr>
        <p:spPr>
          <a:xfrm>
            <a:off x="838200" y="1825625"/>
            <a:ext cx="10856595" cy="2572385"/>
          </a:xfrm>
        </p:spPr>
        <p:txBody>
          <a:bodyPr>
            <a:normAutofit lnSpcReduction="20000"/>
          </a:bodyPr>
          <a:p>
            <a:pPr marL="0" indent="0" algn="l" fontAlgn="base">
              <a:lnSpc>
                <a:spcPct val="100000"/>
              </a:lnSpc>
              <a:spcBef>
                <a:spcPct val="20000"/>
              </a:spcBef>
              <a:buClrTx/>
              <a:buSzTx/>
              <a:buFont typeface="Wingdings" panose="05000000000000000000" charset="0"/>
              <a:buNone/>
            </a:pPr>
            <a:endParaRPr lang="en-US" sz="137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a:effectLst/>
                <a:ea typeface="+mn-ea"/>
              </a:rPr>
              <a:t>Implement SourceFunction or RichSourceFunction with Runtime</a:t>
            </a:r>
            <a:r>
              <a:rPr lang="en-US" sz="1600">
                <a:effectLst/>
                <a:ea typeface="+mn-ea"/>
              </a:rPr>
              <a:t>Context. </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a:effectLst/>
                <a:ea typeface="+mn-ea"/>
              </a:rPr>
              <a:t>Implement ParallelSourceFunction or RichParallelSourceFunction with RuntimeContext.</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a:effectLst/>
                <a:ea typeface="+mn-ea"/>
              </a:rPr>
              <a:t>Flink new Source API</a:t>
            </a:r>
            <a:endParaRPr lang="en-US" sz="1600">
              <a:effectLst/>
              <a:ea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 presetClass="emph" presetSubtype="5" nodeType="clickEffect">
                                  <p:stCondLst>
                                    <p:cond delay="0"/>
                                  </p:stCondLst>
                                  <p:childTnLst>
                                    <p:set>
                                      <p:cBhvr override="childStyle">
                                        <p:cTn id="18" dur="indefinite"/>
                                        <p:tgtEl>
                                          <p:spTgt spid="2">
                                            <p:txEl>
                                              <p:pRg st="1" end="1"/>
                                            </p:txEl>
                                          </p:spTgt>
                                        </p:tgtEl>
                                        <p:attrNameLst>
                                          <p:attrName>style.fontStyle</p:attrName>
                                        </p:attrNameLst>
                                      </p:cBhvr>
                                      <p:to>
                                        <p:strVal val="normal"/>
                                      </p:to>
                                    </p:set>
                                    <p:set>
                                      <p:cBhvr override="childStyle">
                                        <p:cTn id="19" dur="indefinite"/>
                                        <p:tgtEl>
                                          <p:spTgt spid="2">
                                            <p:txEl>
                                              <p:pRg st="1" end="1"/>
                                            </p:txEl>
                                          </p:spTgt>
                                        </p:tgtEl>
                                        <p:attrNameLst>
                                          <p:attrName>style.fontWeight</p:attrName>
                                        </p:attrNameLst>
                                      </p:cBhvr>
                                      <p:to>
                                        <p:strVal val="bold"/>
                                      </p:to>
                                    </p:set>
                                    <p:set>
                                      <p:cBhvr override="childStyle">
                                        <p:cTn id="20" dur="indefinite"/>
                                        <p:tgtEl>
                                          <p:spTgt spid="2">
                                            <p:txEl>
                                              <p:pRg st="1" end="1"/>
                                            </p:txEl>
                                          </p:spTgt>
                                        </p:tgtEl>
                                        <p:attrNameLst>
                                          <p:attrName>style.textDecorationUnderline</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5" presetClass="emph" presetSubtype="5" nodeType="clickEffect">
                                  <p:stCondLst>
                                    <p:cond delay="0"/>
                                  </p:stCondLst>
                                  <p:childTnLst>
                                    <p:set>
                                      <p:cBhvr override="childStyle">
                                        <p:cTn id="24" dur="indefinite"/>
                                        <p:tgtEl>
                                          <p:spTgt spid="2">
                                            <p:txEl>
                                              <p:pRg st="2" end="2"/>
                                            </p:txEl>
                                          </p:spTgt>
                                        </p:tgtEl>
                                        <p:attrNameLst>
                                          <p:attrName>style.fontStyle</p:attrName>
                                        </p:attrNameLst>
                                      </p:cBhvr>
                                      <p:to>
                                        <p:strVal val="normal"/>
                                      </p:to>
                                    </p:set>
                                    <p:set>
                                      <p:cBhvr override="childStyle">
                                        <p:cTn id="25" dur="indefinite"/>
                                        <p:tgtEl>
                                          <p:spTgt spid="2">
                                            <p:txEl>
                                              <p:pRg st="2" end="2"/>
                                            </p:txEl>
                                          </p:spTgt>
                                        </p:tgtEl>
                                        <p:attrNameLst>
                                          <p:attrName>style.fontWeight</p:attrName>
                                        </p:attrNameLst>
                                      </p:cBhvr>
                                      <p:to>
                                        <p:strVal val="bold"/>
                                      </p:to>
                                    </p:set>
                                    <p:set>
                                      <p:cBhvr override="childStyle">
                                        <p:cTn id="26" dur="indefinite"/>
                                        <p:tgtEl>
                                          <p:spTgt spid="2">
                                            <p:txEl>
                                              <p:pRg st="2" end="2"/>
                                            </p:txEl>
                                          </p:spTgt>
                                        </p:tgtEl>
                                        <p:attrNameLst>
                                          <p:attrName>style.textDecorationUnderline</p:attrName>
                                        </p:attrNameLst>
                                      </p:cBhvr>
                                      <p:to>
                                        <p:strVal val="true"/>
                                      </p:to>
                                    </p:set>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nodeType="clickEffect">
                                  <p:stCondLst>
                                    <p:cond delay="0"/>
                                  </p:stCondLst>
                                  <p:childTnLst>
                                    <p:animClr clrSpc="rgb" dir="cw">
                                      <p:cBhvr override="childStyle">
                                        <p:cTn id="30" dur="2000" fill="hold"/>
                                        <p:tgtEl>
                                          <p:spTgt spid="2">
                                            <p:txEl>
                                              <p:pRg st="3" end="3"/>
                                            </p:txEl>
                                          </p:spTgt>
                                        </p:tgtEl>
                                        <p:attrNameLst>
                                          <p:attrName>style.color</p:attrName>
                                        </p:attrNameLst>
                                      </p:cBhvr>
                                      <p:to>
                                        <a:srgbClr val="bb120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2988945" y="262890"/>
            <a:ext cx="67691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2800" b="1" dirty="0" smtClean="0">
                <a:latin typeface="Calibri" panose="020F0502020204030204" pitchFamily="34" charset="0"/>
                <a:ea typeface="Calibri" panose="020F0502020204030204" pitchFamily="34" charset="0"/>
                <a:sym typeface="黑体" panose="02010609060101010101" pitchFamily="49" charset="-122"/>
              </a:rPr>
              <a:t>Course Outline(II)</a:t>
            </a:r>
            <a:endParaRPr lang="en-US" altLang="zh-CN" sz="2800" b="1" dirty="0" smtClean="0">
              <a:latin typeface="Calibri" panose="020F0502020204030204" pitchFamily="34" charset="0"/>
              <a:ea typeface="Calibri" panose="020F0502020204030204" pitchFamily="34" charset="0"/>
              <a:sym typeface="黑体" panose="02010609060101010101" pitchFamily="49" charset="-122"/>
            </a:endParaRPr>
          </a:p>
        </p:txBody>
      </p:sp>
      <p:pic>
        <p:nvPicPr>
          <p:cNvPr id="34" name="Picture 33"/>
          <p:cNvPicPr>
            <a:picLocks noChangeAspect="1"/>
          </p:cNvPicPr>
          <p:nvPr/>
        </p:nvPicPr>
        <p:blipFill>
          <a:blip r:embed="rId1"/>
          <a:stretch>
            <a:fillRect/>
          </a:stretch>
        </p:blipFill>
        <p:spPr>
          <a:xfrm>
            <a:off x="133985" y="-12700"/>
            <a:ext cx="2771775" cy="1428750"/>
          </a:xfrm>
          <a:prstGeom prst="rect">
            <a:avLst/>
          </a:prstGeom>
        </p:spPr>
      </p:pic>
      <p:grpSp>
        <p:nvGrpSpPr>
          <p:cNvPr id="35" name="组合 7"/>
          <p:cNvGrpSpPr/>
          <p:nvPr/>
        </p:nvGrpSpPr>
        <p:grpSpPr>
          <a:xfrm>
            <a:off x="1113790" y="1976755"/>
            <a:ext cx="2486025" cy="3279742"/>
            <a:chOff x="518989" y="2033518"/>
            <a:chExt cx="2894431" cy="3993656"/>
          </a:xfrm>
        </p:grpSpPr>
        <p:sp>
          <p:nvSpPr>
            <p:cNvPr id="36" name="椭圆 2"/>
            <p:cNvSpPr/>
            <p:nvPr/>
          </p:nvSpPr>
          <p:spPr>
            <a:xfrm>
              <a:off x="982542" y="2033518"/>
              <a:ext cx="2059741" cy="2073783"/>
            </a:xfrm>
            <a:prstGeom prst="ellipse">
              <a:avLst/>
            </a:prstGeom>
            <a:gradFill flip="none" rotWithShape="1">
              <a:gsLst>
                <a:gs pos="0">
                  <a:srgbClr val="A02A7D"/>
                </a:gs>
                <a:gs pos="41000">
                  <a:srgbClr val="553058"/>
                </a:gs>
                <a:gs pos="83000">
                  <a:srgbClr val="221B56"/>
                </a:gs>
                <a:gs pos="100000">
                  <a:srgbClr val="221B56"/>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pitchFamily="34" charset="0"/>
              </a:endParaRPr>
            </a:p>
          </p:txBody>
        </p:sp>
        <p:grpSp>
          <p:nvGrpSpPr>
            <p:cNvPr id="37" name="组合 3"/>
            <p:cNvGrpSpPr/>
            <p:nvPr/>
          </p:nvGrpSpPr>
          <p:grpSpPr>
            <a:xfrm>
              <a:off x="518989" y="4379436"/>
              <a:ext cx="2894431" cy="1647738"/>
              <a:chOff x="6140347" y="3037816"/>
              <a:chExt cx="2894431" cy="1647738"/>
            </a:xfrm>
          </p:grpSpPr>
          <p:sp>
            <p:nvSpPr>
              <p:cNvPr id="38" name="TextBox 15"/>
              <p:cNvSpPr txBox="1">
                <a:spLocks noChangeArrowheads="1"/>
              </p:cNvSpPr>
              <p:nvPr/>
            </p:nvSpPr>
            <p:spPr bwMode="auto">
              <a:xfrm>
                <a:off x="6225369" y="3037816"/>
                <a:ext cx="2633452" cy="373467"/>
              </a:xfrm>
              <a:prstGeom prst="rect">
                <a:avLst/>
              </a:prstGeom>
              <a:noFill/>
              <a:ln w="9525">
                <a:noFill/>
                <a:miter lim="800000"/>
              </a:ln>
            </p:spPr>
            <p:txBody>
              <a:bodyPr wrap="square">
                <a:spAutoFit/>
              </a:bodyPr>
              <a:p>
                <a:pPr algn="ctr" eaLnBrk="1" hangingPunct="1"/>
                <a:r>
                  <a:rPr lang="en-US" altLang="zh-CN" sz="1400" b="1" dirty="0" smtClean="0">
                    <a:latin typeface="Calibri" panose="020F0502020204030204" pitchFamily="34" charset="0"/>
                    <a:ea typeface="Calibri" panose="020F0502020204030204" pitchFamily="34" charset="0"/>
                  </a:rPr>
                  <a:t>5. Flink Windows</a:t>
                </a:r>
                <a:endParaRPr lang="en-US" altLang="zh-CN" sz="1400" b="1" dirty="0" smtClean="0">
                  <a:latin typeface="Calibri" panose="020F0502020204030204" pitchFamily="34" charset="0"/>
                  <a:ea typeface="Calibri" panose="020F0502020204030204" pitchFamily="34" charset="0"/>
                </a:endParaRPr>
              </a:p>
            </p:txBody>
          </p:sp>
          <p:sp>
            <p:nvSpPr>
              <p:cNvPr id="39" name="Rectangle 16"/>
              <p:cNvSpPr>
                <a:spLocks noChangeArrowheads="1"/>
              </p:cNvSpPr>
              <p:nvPr/>
            </p:nvSpPr>
            <p:spPr bwMode="auto">
              <a:xfrm>
                <a:off x="6140347" y="3449944"/>
                <a:ext cx="2894431" cy="1235610"/>
              </a:xfrm>
              <a:prstGeom prst="rect">
                <a:avLst/>
              </a:prstGeom>
              <a:noFill/>
              <a:ln w="9525">
                <a:noFill/>
                <a:miter lim="800000"/>
              </a:ln>
            </p:spPr>
            <p:txBody>
              <a:bodyPr wrap="square">
                <a:spAutoFit/>
              </a:bodyPr>
              <a:p>
                <a:pPr marL="285750" indent="-285750" algn="just" eaLnBrk="1" hangingPunct="1">
                  <a:buFont typeface="Arial" panose="020B0604020202020204" pitchFamily="34" charset="0"/>
                  <a:buChar char="•"/>
                </a:pPr>
                <a:r>
                  <a:rPr lang="en-US" altLang="zh-CN" sz="1200" dirty="0" smtClean="0">
                    <a:latin typeface="Calibri" panose="020F0502020204030204" pitchFamily="34" charset="0"/>
                    <a:ea typeface="Calibri" panose="020F0502020204030204" pitchFamily="34" charset="0"/>
                  </a:rPr>
                  <a:t>Window Assigners</a:t>
                </a:r>
                <a:endParaRPr lang="en-US" altLang="zh-CN" sz="12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altLang="zh-CN" sz="1200" dirty="0" smtClean="0">
                    <a:latin typeface="Calibri" panose="020F0502020204030204" pitchFamily="34" charset="0"/>
                    <a:ea typeface="Calibri" panose="020F0502020204030204" pitchFamily="34" charset="0"/>
                  </a:rPr>
                  <a:t>Window aggregation function</a:t>
                </a:r>
                <a:endParaRPr lang="en-US" altLang="zh-CN" sz="12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altLang="zh-CN" sz="1200" dirty="0" smtClean="0">
                    <a:latin typeface="Calibri" panose="020F0502020204030204" pitchFamily="34" charset="0"/>
                    <a:ea typeface="Calibri" panose="020F0502020204030204" pitchFamily="34" charset="0"/>
                  </a:rPr>
                  <a:t>Window Triggers</a:t>
                </a:r>
                <a:endParaRPr lang="en-US" altLang="zh-CN" sz="12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altLang="zh-CN" sz="1200" dirty="0" smtClean="0">
                    <a:latin typeface="Calibri" panose="020F0502020204030204" pitchFamily="34" charset="0"/>
                    <a:ea typeface="Calibri" panose="020F0502020204030204" pitchFamily="34" charset="0"/>
                  </a:rPr>
                  <a:t>Window Evictors</a:t>
                </a:r>
                <a:endParaRPr lang="en-US" altLang="zh-CN" sz="12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altLang="zh-CN" sz="1200" dirty="0" smtClean="0">
                    <a:latin typeface="Calibri" panose="020F0502020204030204" pitchFamily="34" charset="0"/>
                    <a:ea typeface="Calibri" panose="020F0502020204030204" pitchFamily="34" charset="0"/>
                  </a:rPr>
                  <a:t>Working with window results</a:t>
                </a:r>
                <a:endParaRPr lang="en-US" altLang="zh-CN" sz="1200" dirty="0" smtClean="0">
                  <a:latin typeface="Calibri" panose="020F0502020204030204" pitchFamily="34" charset="0"/>
                  <a:ea typeface="Calibri" panose="020F0502020204030204" pitchFamily="34" charset="0"/>
                </a:endParaRPr>
              </a:p>
            </p:txBody>
          </p:sp>
        </p:grpSp>
        <p:pic>
          <p:nvPicPr>
            <p:cNvPr id="40"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9618" y="2615492"/>
              <a:ext cx="910512" cy="910512"/>
            </a:xfrm>
            <a:prstGeom prst="rect">
              <a:avLst/>
            </a:prstGeom>
          </p:spPr>
        </p:pic>
      </p:grpSp>
      <p:grpSp>
        <p:nvGrpSpPr>
          <p:cNvPr id="41" name="组合 8"/>
          <p:cNvGrpSpPr/>
          <p:nvPr/>
        </p:nvGrpSpPr>
        <p:grpSpPr>
          <a:xfrm>
            <a:off x="3719830" y="1977390"/>
            <a:ext cx="2286000" cy="3414392"/>
            <a:chOff x="982641" y="2035065"/>
            <a:chExt cx="2491805" cy="4160292"/>
          </a:xfrm>
        </p:grpSpPr>
        <p:sp>
          <p:nvSpPr>
            <p:cNvPr id="42" name="椭圆 9"/>
            <p:cNvSpPr/>
            <p:nvPr/>
          </p:nvSpPr>
          <p:spPr>
            <a:xfrm>
              <a:off x="1132149" y="2035065"/>
              <a:ext cx="2074460" cy="2074460"/>
            </a:xfrm>
            <a:prstGeom prst="ellipse">
              <a:avLst/>
            </a:prstGeom>
            <a:gradFill flip="none" rotWithShape="1">
              <a:gsLst>
                <a:gs pos="0">
                  <a:srgbClr val="A02A7D"/>
                </a:gs>
                <a:gs pos="41000">
                  <a:srgbClr val="553058"/>
                </a:gs>
                <a:gs pos="83000">
                  <a:srgbClr val="221B56"/>
                </a:gs>
                <a:gs pos="100000">
                  <a:srgbClr val="221B56"/>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pitchFamily="34" charset="0"/>
              </a:endParaRPr>
            </a:p>
          </p:txBody>
        </p:sp>
        <p:grpSp>
          <p:nvGrpSpPr>
            <p:cNvPr id="43" name="组合 10"/>
            <p:cNvGrpSpPr/>
            <p:nvPr/>
          </p:nvGrpSpPr>
          <p:grpSpPr>
            <a:xfrm>
              <a:off x="982641" y="4380982"/>
              <a:ext cx="2491805" cy="1814375"/>
              <a:chOff x="6603999" y="3039362"/>
              <a:chExt cx="2491805" cy="1814375"/>
            </a:xfrm>
          </p:grpSpPr>
          <p:sp>
            <p:nvSpPr>
              <p:cNvPr id="44" name="TextBox 15"/>
              <p:cNvSpPr txBox="1">
                <a:spLocks noChangeArrowheads="1"/>
              </p:cNvSpPr>
              <p:nvPr/>
            </p:nvSpPr>
            <p:spPr bwMode="auto">
              <a:xfrm>
                <a:off x="6753445" y="3039362"/>
                <a:ext cx="2230120" cy="373707"/>
              </a:xfrm>
              <a:prstGeom prst="rect">
                <a:avLst/>
              </a:prstGeom>
              <a:noFill/>
              <a:ln w="9525">
                <a:noFill/>
                <a:miter lim="800000"/>
              </a:ln>
            </p:spPr>
            <p:txBody>
              <a:bodyPr wrap="square">
                <a:spAutoFit/>
              </a:bodyPr>
              <a:p>
                <a:pPr algn="ctr" eaLnBrk="1" hangingPunct="1"/>
                <a:r>
                  <a:rPr lang="en-US" altLang="zh-CN" sz="1400" b="1" dirty="0" smtClean="0">
                    <a:latin typeface="Calibri" panose="020F0502020204030204" pitchFamily="34" charset="0"/>
                    <a:ea typeface="Calibri" panose="020F0502020204030204" pitchFamily="34" charset="0"/>
                  </a:rPr>
                  <a:t>6. Watermarks</a:t>
                </a:r>
                <a:endParaRPr lang="en-US" altLang="zh-CN" sz="1400" b="1" dirty="0" smtClean="0">
                  <a:latin typeface="Calibri" panose="020F0502020204030204" pitchFamily="34" charset="0"/>
                  <a:ea typeface="Calibri" panose="020F0502020204030204" pitchFamily="34" charset="0"/>
                </a:endParaRPr>
              </a:p>
            </p:txBody>
          </p:sp>
          <p:sp>
            <p:nvSpPr>
              <p:cNvPr id="45" name="Rectangle 16"/>
              <p:cNvSpPr>
                <a:spLocks noChangeArrowheads="1"/>
              </p:cNvSpPr>
              <p:nvPr/>
            </p:nvSpPr>
            <p:spPr bwMode="auto">
              <a:xfrm>
                <a:off x="6603999" y="3449434"/>
                <a:ext cx="2491805" cy="1404303"/>
              </a:xfrm>
              <a:prstGeom prst="rect">
                <a:avLst/>
              </a:prstGeom>
              <a:noFill/>
              <a:ln w="9525">
                <a:noFill/>
                <a:miter lim="800000"/>
              </a:ln>
            </p:spPr>
            <p:txBody>
              <a:bodyPr wrap="square">
                <a:noAutofit/>
              </a:bodyPr>
              <a:p>
                <a:pPr marL="285750" indent="-285750" algn="just" eaLnBrk="1" hangingPunct="1">
                  <a:buFont typeface="Arial" panose="020B0604020202020204" pitchFamily="34" charset="0"/>
                  <a:buChar char="•"/>
                </a:pPr>
                <a:r>
                  <a:rPr lang="en-US" sz="1200" dirty="0" smtClean="0">
                    <a:latin typeface="Calibri" panose="020F0502020204030204" pitchFamily="34" charset="0"/>
                    <a:ea typeface="Calibri" panose="020F0502020204030204" pitchFamily="34" charset="0"/>
                  </a:rPr>
                  <a:t>What is watermark</a:t>
                </a:r>
                <a:endParaRPr lang="en-US" sz="12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sz="1200" dirty="0" smtClean="0">
                    <a:latin typeface="Calibri" panose="020F0502020204030204" pitchFamily="34" charset="0"/>
                    <a:ea typeface="Calibri" panose="020F0502020204030204" pitchFamily="34" charset="0"/>
                  </a:rPr>
                  <a:t>Watermark and windows</a:t>
                </a:r>
                <a:endParaRPr lang="en-US" sz="12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sz="1200" dirty="0" smtClean="0">
                    <a:latin typeface="Calibri" panose="020F0502020204030204" pitchFamily="34" charset="0"/>
                    <a:ea typeface="Calibri" panose="020F0502020204030204" pitchFamily="34" charset="0"/>
                  </a:rPr>
                  <a:t>Watermark Strategies</a:t>
                </a:r>
                <a:endParaRPr lang="en-US" sz="12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sz="1200" dirty="0" smtClean="0">
                    <a:latin typeface="Calibri" panose="020F0502020204030204" pitchFamily="34" charset="0"/>
                    <a:ea typeface="Calibri" panose="020F0502020204030204" pitchFamily="34" charset="0"/>
                  </a:rPr>
                  <a:t>Handling late data</a:t>
                </a:r>
                <a:endParaRPr lang="en-US" sz="12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sz="1200" dirty="0" smtClean="0">
                    <a:latin typeface="Calibri" panose="020F0502020204030204" pitchFamily="34" charset="0"/>
                    <a:ea typeface="Calibri" panose="020F0502020204030204" pitchFamily="34" charset="0"/>
                  </a:rPr>
                  <a:t>Handling out-of-order data</a:t>
                </a:r>
                <a:endParaRPr lang="en-US" sz="12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sz="1200" dirty="0" smtClean="0">
                    <a:latin typeface="Calibri" panose="020F0502020204030204" pitchFamily="34" charset="0"/>
                    <a:ea typeface="Calibri" panose="020F0502020204030204" pitchFamily="34" charset="0"/>
                  </a:rPr>
                  <a:t>DataStream Joining</a:t>
                </a:r>
                <a:endParaRPr lang="en-US" sz="1200" dirty="0" smtClean="0">
                  <a:latin typeface="Calibri" panose="020F0502020204030204" pitchFamily="34" charset="0"/>
                  <a:ea typeface="Calibri" panose="020F0502020204030204" pitchFamily="34" charset="0"/>
                </a:endParaRPr>
              </a:p>
            </p:txBody>
          </p:sp>
        </p:grpSp>
      </p:grpSp>
      <p:grpSp>
        <p:nvGrpSpPr>
          <p:cNvPr id="46" name="组合 14"/>
          <p:cNvGrpSpPr/>
          <p:nvPr/>
        </p:nvGrpSpPr>
        <p:grpSpPr>
          <a:xfrm>
            <a:off x="6012815" y="1974850"/>
            <a:ext cx="2400300" cy="3416811"/>
            <a:chOff x="902928" y="2033518"/>
            <a:chExt cx="2566295" cy="4160756"/>
          </a:xfrm>
        </p:grpSpPr>
        <p:sp>
          <p:nvSpPr>
            <p:cNvPr id="47" name="椭圆 15"/>
            <p:cNvSpPr/>
            <p:nvPr/>
          </p:nvSpPr>
          <p:spPr>
            <a:xfrm>
              <a:off x="1109702" y="2033518"/>
              <a:ext cx="2074460" cy="2074460"/>
            </a:xfrm>
            <a:prstGeom prst="ellipse">
              <a:avLst/>
            </a:prstGeom>
            <a:gradFill flip="none" rotWithShape="1">
              <a:gsLst>
                <a:gs pos="0">
                  <a:srgbClr val="A02A7D"/>
                </a:gs>
                <a:gs pos="41000">
                  <a:srgbClr val="553058"/>
                </a:gs>
                <a:gs pos="83000">
                  <a:srgbClr val="221B56"/>
                </a:gs>
                <a:gs pos="100000">
                  <a:srgbClr val="221B56"/>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pitchFamily="34" charset="0"/>
              </a:endParaRPr>
            </a:p>
          </p:txBody>
        </p:sp>
        <p:grpSp>
          <p:nvGrpSpPr>
            <p:cNvPr id="48" name="组合 16"/>
            <p:cNvGrpSpPr/>
            <p:nvPr/>
          </p:nvGrpSpPr>
          <p:grpSpPr>
            <a:xfrm>
              <a:off x="902928" y="4380982"/>
              <a:ext cx="2566295" cy="1813292"/>
              <a:chOff x="6524286" y="3039362"/>
              <a:chExt cx="2566295" cy="1813292"/>
            </a:xfrm>
          </p:grpSpPr>
          <p:sp>
            <p:nvSpPr>
              <p:cNvPr id="49" name="TextBox 15"/>
              <p:cNvSpPr txBox="1">
                <a:spLocks noChangeArrowheads="1"/>
              </p:cNvSpPr>
              <p:nvPr/>
            </p:nvSpPr>
            <p:spPr bwMode="auto">
              <a:xfrm>
                <a:off x="6524286" y="3039362"/>
                <a:ext cx="2566295" cy="373484"/>
              </a:xfrm>
              <a:prstGeom prst="rect">
                <a:avLst/>
              </a:prstGeom>
              <a:noFill/>
              <a:ln w="9525">
                <a:noFill/>
                <a:miter lim="800000"/>
              </a:ln>
            </p:spPr>
            <p:txBody>
              <a:bodyPr wrap="square">
                <a:spAutoFit/>
              </a:bodyPr>
              <a:p>
                <a:pPr algn="ctr" eaLnBrk="1" hangingPunct="1"/>
                <a:r>
                  <a:rPr lang="en-US" altLang="zh-CN" sz="1400" b="1" dirty="0" smtClean="0">
                    <a:latin typeface="Calibri" panose="020F0502020204030204" pitchFamily="34" charset="0"/>
                    <a:ea typeface="Calibri" panose="020F0502020204030204" pitchFamily="34" charset="0"/>
                  </a:rPr>
                  <a:t>7. State &amp; Fault Tolerance</a:t>
                </a:r>
                <a:endParaRPr lang="en-US" altLang="zh-CN" sz="1400" b="1" dirty="0" smtClean="0">
                  <a:latin typeface="Calibri" panose="020F0502020204030204" pitchFamily="34" charset="0"/>
                  <a:ea typeface="Calibri" panose="020F0502020204030204" pitchFamily="34" charset="0"/>
                </a:endParaRPr>
              </a:p>
            </p:txBody>
          </p:sp>
          <p:sp>
            <p:nvSpPr>
              <p:cNvPr id="50" name="Rectangle 16"/>
              <p:cNvSpPr>
                <a:spLocks noChangeArrowheads="1"/>
              </p:cNvSpPr>
              <p:nvPr/>
            </p:nvSpPr>
            <p:spPr bwMode="auto">
              <a:xfrm>
                <a:off x="6530396" y="3449189"/>
                <a:ext cx="2502477" cy="1403465"/>
              </a:xfrm>
              <a:prstGeom prst="rect">
                <a:avLst/>
              </a:prstGeom>
              <a:noFill/>
              <a:ln w="9525">
                <a:noFill/>
                <a:miter lim="800000"/>
              </a:ln>
            </p:spPr>
            <p:txBody>
              <a:bodyPr wrap="square">
                <a:noAutofit/>
              </a:bodyPr>
              <a:p>
                <a:pPr marL="285750" indent="-285750" algn="just" eaLnBrk="1" hangingPunct="1">
                  <a:buFont typeface="Arial" panose="020B0604020202020204" pitchFamily="34" charset="0"/>
                  <a:buChar char="•"/>
                </a:pPr>
                <a:r>
                  <a:rPr lang="en-US" altLang="zh-CN" sz="1200" dirty="0" smtClean="0">
                    <a:latin typeface="Calibri" panose="020F0502020204030204" pitchFamily="34" charset="0"/>
                    <a:ea typeface="Calibri" panose="020F0502020204030204" pitchFamily="34" charset="0"/>
                  </a:rPr>
                  <a:t>Checkpoints</a:t>
                </a:r>
                <a:endParaRPr lang="en-US" altLang="zh-CN" sz="12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altLang="zh-CN" sz="1200" dirty="0" smtClean="0">
                    <a:latin typeface="Calibri" panose="020F0502020204030204" pitchFamily="34" charset="0"/>
                    <a:ea typeface="Calibri" panose="020F0502020204030204" pitchFamily="34" charset="0"/>
                  </a:rPr>
                  <a:t>Savepoints</a:t>
                </a:r>
                <a:endParaRPr lang="en-US" altLang="zh-CN" sz="12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altLang="zh-CN" sz="1200" dirty="0" smtClean="0">
                    <a:latin typeface="Calibri" panose="020F0502020204030204" pitchFamily="34" charset="0"/>
                    <a:ea typeface="Calibri" panose="020F0502020204030204" pitchFamily="34" charset="0"/>
                  </a:rPr>
                  <a:t>Keyed state</a:t>
                </a:r>
                <a:endParaRPr lang="en-US" altLang="zh-CN" sz="12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altLang="zh-CN" sz="1200" dirty="0" smtClean="0">
                    <a:latin typeface="Calibri" panose="020F0502020204030204" pitchFamily="34" charset="0"/>
                    <a:ea typeface="Calibri" panose="020F0502020204030204" pitchFamily="34" charset="0"/>
                  </a:rPr>
                  <a:t>Operator state</a:t>
                </a:r>
                <a:endParaRPr lang="en-US" altLang="zh-CN" sz="12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altLang="zh-CN" sz="1200" dirty="0" smtClean="0">
                    <a:latin typeface="Calibri" panose="020F0502020204030204" pitchFamily="34" charset="0"/>
                    <a:ea typeface="Calibri" panose="020F0502020204030204" pitchFamily="34" charset="0"/>
                  </a:rPr>
                  <a:t>State Backends</a:t>
                </a:r>
                <a:endParaRPr lang="en-US" altLang="zh-CN" sz="12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altLang="zh-CN" sz="1200" dirty="0" smtClean="0">
                    <a:latin typeface="Calibri" panose="020F0502020204030204" pitchFamily="34" charset="0"/>
                    <a:ea typeface="Calibri" panose="020F0502020204030204" pitchFamily="34" charset="0"/>
                  </a:rPr>
                  <a:t>Task Failure Recovery</a:t>
                </a:r>
                <a:endParaRPr lang="en-US" altLang="zh-CN" sz="1200" dirty="0" smtClean="0">
                  <a:latin typeface="Calibri" panose="020F0502020204030204" pitchFamily="34" charset="0"/>
                  <a:ea typeface="Calibri" panose="020F0502020204030204" pitchFamily="34" charset="0"/>
                </a:endParaRPr>
              </a:p>
            </p:txBody>
          </p:sp>
        </p:grpSp>
      </p:grpSp>
      <p:grpSp>
        <p:nvGrpSpPr>
          <p:cNvPr id="51" name="组合 20"/>
          <p:cNvGrpSpPr/>
          <p:nvPr/>
        </p:nvGrpSpPr>
        <p:grpSpPr>
          <a:xfrm>
            <a:off x="8412480" y="2006600"/>
            <a:ext cx="2374265" cy="3385970"/>
            <a:chOff x="765498" y="2033518"/>
            <a:chExt cx="2896843" cy="4125332"/>
          </a:xfrm>
        </p:grpSpPr>
        <p:sp>
          <p:nvSpPr>
            <p:cNvPr id="52" name="椭圆 21"/>
            <p:cNvSpPr/>
            <p:nvPr/>
          </p:nvSpPr>
          <p:spPr>
            <a:xfrm>
              <a:off x="1185420" y="2033518"/>
              <a:ext cx="2201105" cy="2074179"/>
            </a:xfrm>
            <a:prstGeom prst="ellipse">
              <a:avLst/>
            </a:prstGeom>
            <a:gradFill flip="none" rotWithShape="1">
              <a:gsLst>
                <a:gs pos="0">
                  <a:srgbClr val="A02A7D"/>
                </a:gs>
                <a:gs pos="41000">
                  <a:srgbClr val="553058"/>
                </a:gs>
                <a:gs pos="83000">
                  <a:srgbClr val="221B56"/>
                </a:gs>
                <a:gs pos="100000">
                  <a:srgbClr val="221B56"/>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pitchFamily="34" charset="0"/>
              </a:endParaRPr>
            </a:p>
          </p:txBody>
        </p:sp>
        <p:grpSp>
          <p:nvGrpSpPr>
            <p:cNvPr id="53" name="组合 22"/>
            <p:cNvGrpSpPr/>
            <p:nvPr/>
          </p:nvGrpSpPr>
          <p:grpSpPr>
            <a:xfrm>
              <a:off x="765498" y="4380982"/>
              <a:ext cx="2896843" cy="1777868"/>
              <a:chOff x="6386856" y="3039362"/>
              <a:chExt cx="2896843" cy="1777868"/>
            </a:xfrm>
          </p:grpSpPr>
          <p:sp>
            <p:nvSpPr>
              <p:cNvPr id="54" name="TextBox 15"/>
              <p:cNvSpPr txBox="1">
                <a:spLocks noChangeArrowheads="1"/>
              </p:cNvSpPr>
              <p:nvPr/>
            </p:nvSpPr>
            <p:spPr bwMode="auto">
              <a:xfrm>
                <a:off x="6523989" y="3039362"/>
                <a:ext cx="2759710" cy="373677"/>
              </a:xfrm>
              <a:prstGeom prst="rect">
                <a:avLst/>
              </a:prstGeom>
              <a:noFill/>
              <a:ln w="9525">
                <a:noFill/>
                <a:miter lim="800000"/>
              </a:ln>
            </p:spPr>
            <p:txBody>
              <a:bodyPr wrap="square">
                <a:spAutoFit/>
              </a:bodyPr>
              <a:p>
                <a:pPr algn="ctr" eaLnBrk="1" hangingPunct="1"/>
                <a:r>
                  <a:rPr lang="en-US" altLang="zh-CN" sz="1400" b="1" dirty="0" smtClean="0">
                    <a:latin typeface="Calibri" panose="020F0502020204030204" pitchFamily="34" charset="0"/>
                    <a:ea typeface="Calibri" panose="020F0502020204030204" pitchFamily="34" charset="0"/>
                  </a:rPr>
                  <a:t>8. Flink state consistency</a:t>
                </a:r>
                <a:endParaRPr lang="en-US" altLang="zh-CN" sz="1400" b="1" dirty="0" smtClean="0">
                  <a:latin typeface="Calibri" panose="020F0502020204030204" pitchFamily="34" charset="0"/>
                  <a:ea typeface="Calibri" panose="020F0502020204030204" pitchFamily="34" charset="0"/>
                </a:endParaRPr>
              </a:p>
            </p:txBody>
          </p:sp>
          <p:sp>
            <p:nvSpPr>
              <p:cNvPr id="55" name="Rectangle 16"/>
              <p:cNvSpPr>
                <a:spLocks noChangeArrowheads="1"/>
              </p:cNvSpPr>
              <p:nvPr/>
            </p:nvSpPr>
            <p:spPr bwMode="auto">
              <a:xfrm>
                <a:off x="6386856" y="3449401"/>
                <a:ext cx="2827114" cy="1367829"/>
              </a:xfrm>
              <a:prstGeom prst="rect">
                <a:avLst/>
              </a:prstGeom>
              <a:noFill/>
              <a:ln w="9525">
                <a:noFill/>
                <a:miter lim="800000"/>
              </a:ln>
            </p:spPr>
            <p:txBody>
              <a:bodyPr wrap="square">
                <a:noAutofit/>
              </a:bodyPr>
              <a:p>
                <a:pPr marL="285750" indent="-285750" algn="just" eaLnBrk="1" hangingPunct="1">
                  <a:buFont typeface="Arial" panose="020B0604020202020204" pitchFamily="34" charset="0"/>
                  <a:buChar char="•"/>
                </a:pPr>
                <a:r>
                  <a:rPr lang="en-US" sz="1200">
                    <a:sym typeface="+mn-ea"/>
                  </a:rPr>
                  <a:t>Source state consistency</a:t>
                </a:r>
                <a:endParaRPr lang="en-US" sz="1200">
                  <a:sym typeface="+mn-ea"/>
                </a:endParaRPr>
              </a:p>
              <a:p>
                <a:pPr marL="285750" indent="-285750" algn="just" eaLnBrk="1" hangingPunct="1">
                  <a:buFont typeface="Arial" panose="020B0604020202020204" pitchFamily="34" charset="0"/>
                  <a:buChar char="•"/>
                </a:pPr>
                <a:r>
                  <a:rPr lang="en-US" sz="1200">
                    <a:sym typeface="+mn-ea"/>
                  </a:rPr>
                  <a:t>Operator state consistency</a:t>
                </a:r>
                <a:endParaRPr lang="en-US" sz="1200">
                  <a:sym typeface="+mn-ea"/>
                </a:endParaRPr>
              </a:p>
              <a:p>
                <a:pPr marL="285750" indent="-285750" algn="just" eaLnBrk="1" hangingPunct="1">
                  <a:buFont typeface="Arial" panose="020B0604020202020204" pitchFamily="34" charset="0"/>
                  <a:buChar char="•"/>
                </a:pPr>
                <a:r>
                  <a:rPr lang="en-US" sz="1200">
                    <a:sym typeface="+mn-ea"/>
                  </a:rPr>
                  <a:t>Sink state consistency</a:t>
                </a:r>
                <a:endParaRPr lang="en-US" sz="1200">
                  <a:sym typeface="+mn-ea"/>
                </a:endParaRPr>
              </a:p>
              <a:p>
                <a:pPr marL="285750" indent="-285750" algn="just" eaLnBrk="1" hangingPunct="1">
                  <a:buFont typeface="Arial" panose="020B0604020202020204" pitchFamily="34" charset="0"/>
                  <a:buChar char="•"/>
                </a:pPr>
                <a:r>
                  <a:rPr lang="en-US" sz="1200">
                    <a:sym typeface="+mn-ea"/>
                  </a:rPr>
                  <a:t>End to End Exact consistency semantics</a:t>
                </a:r>
                <a:endParaRPr lang="en-US" sz="1200">
                  <a:sym typeface="+mn-ea"/>
                </a:endParaRPr>
              </a:p>
            </p:txBody>
          </p:sp>
        </p:grpSp>
      </p:grpSp>
      <p:pic>
        <p:nvPicPr>
          <p:cNvPr id="56" name="图片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3255" y="2541270"/>
            <a:ext cx="723265" cy="633095"/>
          </a:xfrm>
          <a:prstGeom prst="rect">
            <a:avLst/>
          </a:prstGeom>
        </p:spPr>
      </p:pic>
      <p:pic>
        <p:nvPicPr>
          <p:cNvPr id="57" name="图片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2895" y="2351405"/>
            <a:ext cx="1108710" cy="850265"/>
          </a:xfrm>
          <a:prstGeom prst="rect">
            <a:avLst/>
          </a:prstGeom>
        </p:spPr>
      </p:pic>
      <p:pic>
        <p:nvPicPr>
          <p:cNvPr id="58" name="图片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17355" y="2559050"/>
            <a:ext cx="682625" cy="5975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
                                        </p:tgtEl>
                                        <p:attrNameLst>
                                          <p:attrName>style.visibility</p:attrName>
                                        </p:attrNameLst>
                                      </p:cBhvr>
                                      <p:to>
                                        <p:strVal val="visible"/>
                                      </p:to>
                                    </p:set>
                                    <p:anim calcmode="lin" valueType="num">
                                      <p:cBhvr additive="base">
                                        <p:cTn id="13" dur="500" fill="hold"/>
                                        <p:tgtEl>
                                          <p:spTgt spid="41"/>
                                        </p:tgtEl>
                                        <p:attrNameLst>
                                          <p:attrName>ppt_x</p:attrName>
                                        </p:attrNameLst>
                                      </p:cBhvr>
                                      <p:tavLst>
                                        <p:tav tm="0">
                                          <p:val>
                                            <p:strVal val="#ppt_x"/>
                                          </p:val>
                                        </p:tav>
                                        <p:tav tm="100000">
                                          <p:val>
                                            <p:strVal val="#ppt_x"/>
                                          </p:val>
                                        </p:tav>
                                      </p:tavLst>
                                    </p:anim>
                                    <p:anim calcmode="lin" valueType="num">
                                      <p:cBhvr additive="base">
                                        <p:cTn id="14" dur="500" fill="hold"/>
                                        <p:tgtEl>
                                          <p:spTgt spid="4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6"/>
                                        </p:tgtEl>
                                        <p:attrNameLst>
                                          <p:attrName>style.visibility</p:attrName>
                                        </p:attrNameLst>
                                      </p:cBhvr>
                                      <p:to>
                                        <p:strVal val="visible"/>
                                      </p:to>
                                    </p:set>
                                    <p:anim calcmode="lin" valueType="num">
                                      <p:cBhvr additive="base">
                                        <p:cTn id="17" dur="500" fill="hold"/>
                                        <p:tgtEl>
                                          <p:spTgt spid="56"/>
                                        </p:tgtEl>
                                        <p:attrNameLst>
                                          <p:attrName>ppt_x</p:attrName>
                                        </p:attrNameLst>
                                      </p:cBhvr>
                                      <p:tavLst>
                                        <p:tav tm="0">
                                          <p:val>
                                            <p:strVal val="#ppt_x"/>
                                          </p:val>
                                        </p:tav>
                                        <p:tav tm="100000">
                                          <p:val>
                                            <p:strVal val="#ppt_x"/>
                                          </p:val>
                                        </p:tav>
                                      </p:tavLst>
                                    </p:anim>
                                    <p:anim calcmode="lin" valueType="num">
                                      <p:cBhvr additive="base">
                                        <p:cTn id="1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500" fill="hold"/>
                                        <p:tgtEl>
                                          <p:spTgt spid="46"/>
                                        </p:tgtEl>
                                        <p:attrNameLst>
                                          <p:attrName>ppt_x</p:attrName>
                                        </p:attrNameLst>
                                      </p:cBhvr>
                                      <p:tavLst>
                                        <p:tav tm="0">
                                          <p:val>
                                            <p:strVal val="#ppt_x"/>
                                          </p:val>
                                        </p:tav>
                                        <p:tav tm="100000">
                                          <p:val>
                                            <p:strVal val="#ppt_x"/>
                                          </p:val>
                                        </p:tav>
                                      </p:tavLst>
                                    </p:anim>
                                    <p:anim calcmode="lin" valueType="num">
                                      <p:cBhvr additive="base">
                                        <p:cTn id="24" dur="500" fill="hold"/>
                                        <p:tgtEl>
                                          <p:spTgt spid="4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anim calcmode="lin" valueType="num">
                                      <p:cBhvr additive="base">
                                        <p:cTn id="27" dur="500" fill="hold"/>
                                        <p:tgtEl>
                                          <p:spTgt spid="57"/>
                                        </p:tgtEl>
                                        <p:attrNameLst>
                                          <p:attrName>ppt_x</p:attrName>
                                        </p:attrNameLst>
                                      </p:cBhvr>
                                      <p:tavLst>
                                        <p:tav tm="0">
                                          <p:val>
                                            <p:strVal val="#ppt_x"/>
                                          </p:val>
                                        </p:tav>
                                        <p:tav tm="100000">
                                          <p:val>
                                            <p:strVal val="#ppt_x"/>
                                          </p:val>
                                        </p:tav>
                                      </p:tavLst>
                                    </p:anim>
                                    <p:anim calcmode="lin" valueType="num">
                                      <p:cBhvr additive="base">
                                        <p:cTn id="2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51"/>
                                        </p:tgtEl>
                                        <p:attrNameLst>
                                          <p:attrName>style.visibility</p:attrName>
                                        </p:attrNameLst>
                                      </p:cBhvr>
                                      <p:to>
                                        <p:strVal val="visible"/>
                                      </p:to>
                                    </p:set>
                                    <p:anim calcmode="lin" valueType="num">
                                      <p:cBhvr additive="base">
                                        <p:cTn id="33" dur="500" fill="hold"/>
                                        <p:tgtEl>
                                          <p:spTgt spid="51"/>
                                        </p:tgtEl>
                                        <p:attrNameLst>
                                          <p:attrName>ppt_x</p:attrName>
                                        </p:attrNameLst>
                                      </p:cBhvr>
                                      <p:tavLst>
                                        <p:tav tm="0">
                                          <p:val>
                                            <p:strVal val="#ppt_x"/>
                                          </p:val>
                                        </p:tav>
                                        <p:tav tm="100000">
                                          <p:val>
                                            <p:strVal val="#ppt_x"/>
                                          </p:val>
                                        </p:tav>
                                      </p:tavLst>
                                    </p:anim>
                                    <p:anim calcmode="lin" valueType="num">
                                      <p:cBhvr additive="base">
                                        <p:cTn id="34" dur="500" fill="hold"/>
                                        <p:tgtEl>
                                          <p:spTgt spid="51"/>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58"/>
                                        </p:tgtEl>
                                        <p:attrNameLst>
                                          <p:attrName>style.visibility</p:attrName>
                                        </p:attrNameLst>
                                      </p:cBhvr>
                                      <p:to>
                                        <p:strVal val="visible"/>
                                      </p:to>
                                    </p:set>
                                    <p:anim calcmode="lin" valueType="num">
                                      <p:cBhvr additive="base">
                                        <p:cTn id="37" dur="500" fill="hold"/>
                                        <p:tgtEl>
                                          <p:spTgt spid="58"/>
                                        </p:tgtEl>
                                        <p:attrNameLst>
                                          <p:attrName>ppt_x</p:attrName>
                                        </p:attrNameLst>
                                      </p:cBhvr>
                                      <p:tavLst>
                                        <p:tav tm="0">
                                          <p:val>
                                            <p:strVal val="#ppt_x"/>
                                          </p:val>
                                        </p:tav>
                                        <p:tav tm="100000">
                                          <p:val>
                                            <p:strVal val="#ppt_x"/>
                                          </p:val>
                                        </p:tav>
                                      </p:tavLst>
                                    </p:anim>
                                    <p:anim calcmode="lin" valueType="num">
                                      <p:cBhvr additive="base">
                                        <p:cTn id="38"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a:bodyPr>
          <a:p>
            <a:r>
              <a:rPr lang="en-US" sz="4000">
                <a:sym typeface="+mn-ea"/>
              </a:rPr>
              <a:t>Flink Data Types and TypeInformation</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2" name="Content Placeholder 1"/>
          <p:cNvSpPr/>
          <p:nvPr>
            <p:ph sz="half" idx="1"/>
          </p:nvPr>
        </p:nvSpPr>
        <p:spPr>
          <a:xfrm>
            <a:off x="838200" y="1576070"/>
            <a:ext cx="10690225" cy="4893310"/>
          </a:xfrm>
        </p:spPr>
        <p:txBody>
          <a:bodyPr>
            <a:normAutofit lnSpcReduction="20000"/>
          </a:bodyPr>
          <a:p>
            <a:pPr marL="342900" indent="-342900" algn="l" fontAlgn="base">
              <a:lnSpc>
                <a:spcPct val="100000"/>
              </a:lnSpc>
              <a:spcBef>
                <a:spcPct val="20000"/>
              </a:spcBef>
              <a:buClrTx/>
              <a:buSzTx/>
              <a:buFont typeface="Wingdings" panose="05000000000000000000" charset="0"/>
              <a:buChar char="q"/>
            </a:pPr>
            <a:r>
              <a:rPr lang="en-US" sz="1400">
                <a:effectLst/>
                <a:ea typeface="+mn-ea"/>
              </a:rPr>
              <a:t>Apache Flink handles data types and serialization in a unique way, containing its own type descriptors, generic type extraction, and type serialization framework.</a:t>
            </a:r>
            <a:endParaRPr lang="en-US" sz="14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400">
                <a:effectLst/>
                <a:ea typeface="+mn-ea"/>
              </a:rPr>
              <a:t>The central class in Flink’s type system is TypeInformation. It provides the system with the necessary information it needs to generate serialiazers and comparators. For instance, when you join or group by some key, TypeInformation allows Flink to perform the semantic check of whether the fields used as keys are valid. When an application is submitted for execution, Flink’s type system tries to automatically derive the TypeInformation for every data type that is processed by the framework. </a:t>
            </a:r>
            <a:endParaRPr lang="en-US" sz="14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400">
                <a:effectLst/>
                <a:ea typeface="+mn-ea"/>
              </a:rPr>
              <a:t>There are seven different categories of data types:</a:t>
            </a:r>
            <a:endParaRPr lang="en-US" sz="1400">
              <a:effectLst/>
              <a:ea typeface="+mn-ea"/>
            </a:endParaRPr>
          </a:p>
          <a:p>
            <a:pPr lvl="1" algn="l" fontAlgn="base">
              <a:lnSpc>
                <a:spcPct val="100000"/>
              </a:lnSpc>
              <a:spcBef>
                <a:spcPct val="20000"/>
              </a:spcBef>
              <a:buClrTx/>
              <a:buSzTx/>
              <a:buFont typeface="Wingdings" panose="05000000000000000000" charset="0"/>
              <a:buChar char="ü"/>
            </a:pPr>
            <a:r>
              <a:rPr lang="en-US" sz="1300" b="1" i="1" u="sng">
                <a:effectLst/>
                <a:ea typeface="+mn-ea"/>
              </a:rPr>
              <a:t>Java Tuples and Scala Case Classes</a:t>
            </a:r>
            <a:r>
              <a:rPr lang="en-US" sz="1300">
                <a:effectLst/>
                <a:ea typeface="+mn-ea"/>
              </a:rPr>
              <a:t>: Tuples are composite types that contain a fixed number of fields with various types. The Java API provides classes from Tuple1 up to Tuple25</a:t>
            </a:r>
            <a:endParaRPr lang="en-US" sz="1300">
              <a:effectLst/>
              <a:ea typeface="+mn-ea"/>
            </a:endParaRPr>
          </a:p>
          <a:p>
            <a:pPr lvl="1" algn="l" fontAlgn="base">
              <a:lnSpc>
                <a:spcPct val="100000"/>
              </a:lnSpc>
              <a:spcBef>
                <a:spcPct val="20000"/>
              </a:spcBef>
              <a:buClrTx/>
              <a:buSzTx/>
              <a:buFont typeface="Wingdings" panose="05000000000000000000" charset="0"/>
              <a:buChar char="ü"/>
            </a:pPr>
            <a:r>
              <a:rPr lang="en-US" sz="1300" b="1" i="1" u="sng">
                <a:effectLst/>
                <a:ea typeface="+mn-ea"/>
              </a:rPr>
              <a:t>Java POJOs</a:t>
            </a:r>
            <a:r>
              <a:rPr lang="en-US" sz="1300">
                <a:effectLst/>
                <a:ea typeface="+mn-ea"/>
              </a:rPr>
              <a:t>: Java and Scala classes are treated by Flink as a special POJO data type if they fulfill the following requirements: The class must be public, It must have a public constructor without arguments (default constructor). All fields are either public or must be accessible through getter and setter functions. The type of a field must be supported by a registered serializer.</a:t>
            </a:r>
            <a:endParaRPr lang="en-US" sz="1300">
              <a:effectLst/>
              <a:ea typeface="+mn-ea"/>
            </a:endParaRPr>
          </a:p>
          <a:p>
            <a:pPr lvl="1" algn="l" fontAlgn="base">
              <a:lnSpc>
                <a:spcPct val="100000"/>
              </a:lnSpc>
              <a:spcBef>
                <a:spcPct val="20000"/>
              </a:spcBef>
              <a:buClrTx/>
              <a:buSzTx/>
              <a:buFont typeface="Wingdings" panose="05000000000000000000" charset="0"/>
              <a:buChar char="ü"/>
            </a:pPr>
            <a:r>
              <a:rPr lang="en-US" sz="1300" b="1" i="1" u="sng">
                <a:effectLst/>
                <a:ea typeface="+mn-ea"/>
              </a:rPr>
              <a:t>Primitive Types:</a:t>
            </a:r>
            <a:r>
              <a:rPr lang="en-US" sz="1300">
                <a:effectLst/>
                <a:ea typeface="+mn-ea"/>
              </a:rPr>
              <a:t>  Flink supports all Java and Scala primitive types such as Integer, String, and Double</a:t>
            </a:r>
            <a:endParaRPr lang="en-US" sz="1300">
              <a:effectLst/>
              <a:ea typeface="+mn-ea"/>
            </a:endParaRPr>
          </a:p>
          <a:p>
            <a:pPr lvl="1" algn="l" fontAlgn="base">
              <a:lnSpc>
                <a:spcPct val="100000"/>
              </a:lnSpc>
              <a:spcBef>
                <a:spcPct val="20000"/>
              </a:spcBef>
              <a:buClrTx/>
              <a:buSzTx/>
              <a:buFont typeface="Wingdings" panose="05000000000000000000" charset="0"/>
              <a:buChar char="ü"/>
            </a:pPr>
            <a:r>
              <a:rPr lang="en-US" sz="1300" b="1" i="1" u="sng">
                <a:effectLst/>
                <a:ea typeface="+mn-ea"/>
              </a:rPr>
              <a:t>Regular Classes</a:t>
            </a:r>
            <a:r>
              <a:rPr lang="en-US" sz="1300">
                <a:effectLst/>
                <a:ea typeface="+mn-ea"/>
              </a:rPr>
              <a:t>: Flink supports most Java and Scala classes (API and custom). Restrictions apply to classes containing fields that cannot be serialized, like file pointers, I/O streams, or other native resources. Classes that follow the Java Beans conventions work well in general. Flink treats these data types as black boxes and is not able to access their content (e.g., for efficient sorting). General types are de/serialized using the serialization framework Kryo.</a:t>
            </a:r>
            <a:endParaRPr lang="en-US" sz="1300">
              <a:effectLst/>
              <a:ea typeface="+mn-ea"/>
            </a:endParaRPr>
          </a:p>
          <a:p>
            <a:pPr lvl="1" algn="l" fontAlgn="base">
              <a:lnSpc>
                <a:spcPct val="100000"/>
              </a:lnSpc>
              <a:spcBef>
                <a:spcPct val="20000"/>
              </a:spcBef>
              <a:buClrTx/>
              <a:buSzTx/>
              <a:buFont typeface="Wingdings" panose="05000000000000000000" charset="0"/>
              <a:buChar char="ü"/>
            </a:pPr>
            <a:r>
              <a:rPr lang="en-US" sz="1300" b="1" i="1" u="sng">
                <a:effectLst/>
                <a:ea typeface="+mn-ea"/>
              </a:rPr>
              <a:t>Values</a:t>
            </a:r>
            <a:r>
              <a:rPr lang="en-US" sz="1300">
                <a:effectLst/>
                <a:ea typeface="+mn-ea"/>
              </a:rPr>
              <a:t>: Value types describe their serialization and deserialization manually. Instead of going through a general purpose serialization framework, they provide custom code for those operations by means of implementing the org.apache.flink.types.Value interface with the methods read and write.</a:t>
            </a:r>
            <a:endParaRPr lang="en-US" sz="1300">
              <a:effectLst/>
              <a:ea typeface="+mn-ea"/>
            </a:endParaRPr>
          </a:p>
          <a:p>
            <a:pPr lvl="1" algn="l" fontAlgn="base">
              <a:lnSpc>
                <a:spcPct val="100000"/>
              </a:lnSpc>
              <a:spcBef>
                <a:spcPct val="20000"/>
              </a:spcBef>
              <a:buClrTx/>
              <a:buSzTx/>
              <a:buFont typeface="Wingdings" panose="05000000000000000000" charset="0"/>
              <a:buChar char="ü"/>
            </a:pPr>
            <a:r>
              <a:rPr lang="en-US" sz="1300" b="1" i="1" u="sng">
                <a:effectLst/>
                <a:ea typeface="+mn-ea"/>
              </a:rPr>
              <a:t>Hadoop Writables:</a:t>
            </a:r>
            <a:r>
              <a:rPr lang="en-US" sz="1300">
                <a:effectLst/>
                <a:ea typeface="+mn-ea"/>
              </a:rPr>
              <a:t> You can use types that implement the org.apache.hadoop.Writable interface. The serialization logic defined in the write()and readFields() methods will be used for serialization.</a:t>
            </a:r>
            <a:endParaRPr lang="en-US" sz="1300">
              <a:effectLst/>
              <a:ea typeface="+mn-ea"/>
            </a:endParaRPr>
          </a:p>
          <a:p>
            <a:pPr lvl="1" algn="l" fontAlgn="base">
              <a:lnSpc>
                <a:spcPct val="100000"/>
              </a:lnSpc>
              <a:spcBef>
                <a:spcPct val="20000"/>
              </a:spcBef>
              <a:buClrTx/>
              <a:buSzTx/>
              <a:buFont typeface="Wingdings" panose="05000000000000000000" charset="0"/>
              <a:buChar char="ü"/>
            </a:pPr>
            <a:r>
              <a:rPr lang="en-US" sz="1300" b="1" i="1" u="sng">
                <a:effectLst/>
                <a:ea typeface="+mn-ea"/>
              </a:rPr>
              <a:t>Special Types: </a:t>
            </a:r>
            <a:r>
              <a:rPr lang="en-US" sz="1300">
                <a:effectLst/>
                <a:ea typeface="+mn-ea"/>
              </a:rPr>
              <a:t>You can use special types, including Scala’s Either, Option, and Try. The Java API has its own custom implementation of Either. Similarly to Scala’s Either, it represents a value of two possible types, Left or Right. Either can be useful for error handling or operators that need to output two different types of records.</a:t>
            </a:r>
            <a:endParaRPr lang="en-US" sz="1300">
              <a:effectLst/>
              <a:ea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8533130" cy="1063625"/>
          </a:xfrm>
        </p:spPr>
        <p:txBody>
          <a:bodyPr>
            <a:normAutofit/>
          </a:bodyPr>
          <a:p>
            <a:r>
              <a:rPr lang="en-US" sz="4000">
                <a:sym typeface="+mn-ea"/>
              </a:rPr>
              <a:t>Stream data transformations</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2" name="Content Placeholder 1"/>
          <p:cNvSpPr/>
          <p:nvPr>
            <p:ph sz="half" idx="1"/>
          </p:nvPr>
        </p:nvSpPr>
        <p:spPr>
          <a:xfrm>
            <a:off x="838200" y="1825625"/>
            <a:ext cx="10856595" cy="3818255"/>
          </a:xfrm>
        </p:spPr>
        <p:txBody>
          <a:bodyPr>
            <a:normAutofit/>
          </a:bodyPr>
          <a:p>
            <a:pPr marL="342900" indent="-342900" algn="l" fontAlgn="base">
              <a:lnSpc>
                <a:spcPct val="100000"/>
              </a:lnSpc>
              <a:spcBef>
                <a:spcPct val="20000"/>
              </a:spcBef>
              <a:buClrTx/>
              <a:buSzTx/>
              <a:buFont typeface="Wingdings" panose="05000000000000000000" charset="0"/>
              <a:buChar char="q"/>
            </a:pPr>
            <a:r>
              <a:rPr lang="en-US" sz="1600">
                <a:effectLst/>
                <a:ea typeface="+mn-ea"/>
              </a:rPr>
              <a:t>A stream transformation is applied on one or more streams and converts them into one or more output streams. Writing a DataStream API program essentially boils down to combining such transformations to create a dataflow graph that implements the application logic.</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a:effectLst/>
                <a:ea typeface="+mn-ea"/>
              </a:rPr>
              <a:t>Most stream transformations are based on user-defined functions. The functions encapsulate the user application logic and define how the elements of the input stream are transformed into the elements of the output stream.</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a:effectLst/>
                <a:ea typeface="+mn-ea"/>
              </a:rPr>
              <a:t>Most function interfaces are designed as SAM (single abstract method) interfaces and they can be implemented as Java 8 lambda functions. The Scala DataStream API also has built-in support for lambda functions. </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a:effectLst/>
                <a:ea typeface="+mn-ea"/>
              </a:rPr>
              <a:t>The DataStream API provides transformations for the most common data transformation operations.  We present the transformations of the DataStream API in four categories:</a:t>
            </a:r>
            <a:endParaRPr lang="en-US" sz="1600">
              <a:effectLst/>
              <a:ea typeface="+mn-ea"/>
            </a:endParaRPr>
          </a:p>
          <a:p>
            <a:pPr lvl="1" algn="l" fontAlgn="base">
              <a:lnSpc>
                <a:spcPct val="100000"/>
              </a:lnSpc>
              <a:spcBef>
                <a:spcPct val="20000"/>
              </a:spcBef>
              <a:buClrTx/>
              <a:buSzTx/>
              <a:buFont typeface="Wingdings" panose="05000000000000000000" charset="0"/>
              <a:buChar char="ü"/>
            </a:pPr>
            <a:r>
              <a:rPr lang="en-US" sz="1370">
                <a:effectLst/>
                <a:ea typeface="+mn-ea"/>
              </a:rPr>
              <a:t>Basic transformations are transformations on individual events.</a:t>
            </a:r>
            <a:endParaRPr lang="en-US" sz="1370">
              <a:effectLst/>
              <a:ea typeface="+mn-ea"/>
            </a:endParaRPr>
          </a:p>
          <a:p>
            <a:pPr lvl="1" algn="l" fontAlgn="base">
              <a:lnSpc>
                <a:spcPct val="100000"/>
              </a:lnSpc>
              <a:spcBef>
                <a:spcPct val="20000"/>
              </a:spcBef>
              <a:buClrTx/>
              <a:buSzTx/>
              <a:buFont typeface="Wingdings" panose="05000000000000000000" charset="0"/>
              <a:buChar char="ü"/>
            </a:pPr>
            <a:r>
              <a:rPr lang="en-US" sz="1370">
                <a:effectLst/>
                <a:ea typeface="+mn-ea"/>
              </a:rPr>
              <a:t>KeyedStream transformations are transformations that are applied to events in the context of a key.</a:t>
            </a:r>
            <a:endParaRPr lang="en-US" sz="1370">
              <a:effectLst/>
              <a:ea typeface="+mn-ea"/>
            </a:endParaRPr>
          </a:p>
          <a:p>
            <a:pPr lvl="1" algn="l" fontAlgn="base">
              <a:lnSpc>
                <a:spcPct val="100000"/>
              </a:lnSpc>
              <a:spcBef>
                <a:spcPct val="20000"/>
              </a:spcBef>
              <a:buClrTx/>
              <a:buSzTx/>
              <a:buFont typeface="Wingdings" panose="05000000000000000000" charset="0"/>
              <a:buChar char="ü"/>
            </a:pPr>
            <a:r>
              <a:rPr lang="en-US" sz="1370">
                <a:effectLst/>
                <a:ea typeface="+mn-ea"/>
              </a:rPr>
              <a:t>Multistream transformations merge multiple streams into one stream or split one stream into multiple streams.</a:t>
            </a:r>
            <a:endParaRPr lang="en-US" sz="1370">
              <a:effectLst/>
              <a:ea typeface="+mn-ea"/>
            </a:endParaRPr>
          </a:p>
          <a:p>
            <a:pPr lvl="1" algn="l" fontAlgn="base">
              <a:lnSpc>
                <a:spcPct val="100000"/>
              </a:lnSpc>
              <a:spcBef>
                <a:spcPct val="20000"/>
              </a:spcBef>
              <a:buClrTx/>
              <a:buSzTx/>
              <a:buFont typeface="Wingdings" panose="05000000000000000000" charset="0"/>
              <a:buChar char="ü"/>
            </a:pPr>
            <a:r>
              <a:rPr lang="en-US" sz="1370">
                <a:effectLst/>
                <a:ea typeface="+mn-ea"/>
              </a:rPr>
              <a:t>Distribution transformations reorganize stream events.</a:t>
            </a:r>
            <a:endParaRPr lang="en-US" sz="1370">
              <a:effectLst/>
              <a:ea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8533130" cy="1063625"/>
          </a:xfrm>
        </p:spPr>
        <p:txBody>
          <a:bodyPr>
            <a:normAutofit/>
          </a:bodyPr>
          <a:p>
            <a:r>
              <a:rPr lang="en-US" sz="4000">
                <a:sym typeface="+mn-ea"/>
              </a:rPr>
              <a:t>Basic Transformations-MAP</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2" name="Content Placeholder 1"/>
          <p:cNvSpPr/>
          <p:nvPr>
            <p:ph sz="half" idx="1"/>
          </p:nvPr>
        </p:nvSpPr>
        <p:spPr>
          <a:xfrm>
            <a:off x="838200" y="1825625"/>
            <a:ext cx="10856595" cy="1463675"/>
          </a:xfrm>
        </p:spPr>
        <p:txBody>
          <a:bodyPr>
            <a:normAutofit lnSpcReduction="10000"/>
          </a:bodyPr>
          <a:p>
            <a:pPr marL="342900" indent="-342900" algn="l" fontAlgn="base">
              <a:lnSpc>
                <a:spcPct val="100000"/>
              </a:lnSpc>
              <a:spcBef>
                <a:spcPct val="20000"/>
              </a:spcBef>
              <a:buClrTx/>
              <a:buSzTx/>
              <a:buFont typeface="Wingdings" panose="05000000000000000000" charset="0"/>
              <a:buChar char="q"/>
            </a:pPr>
            <a:r>
              <a:rPr lang="en-US" sz="1600">
                <a:effectLst/>
                <a:ea typeface="+mn-ea"/>
              </a:rPr>
              <a:t>The map transformation is specified by calling the DataStream.map() method and produces a new DataStream. It passes each incoming event to a user-defined mapper that returns exactly one output event, possibly of a different type.</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a:effectLst/>
                <a:ea typeface="+mn-ea"/>
              </a:rPr>
              <a:t>DataStream provide two overload method</a:t>
            </a:r>
            <a:endParaRPr lang="en-US" sz="1600">
              <a:effectLst/>
              <a:ea typeface="+mn-ea"/>
            </a:endParaRPr>
          </a:p>
          <a:p>
            <a:pPr lvl="1" algn="l" fontAlgn="base">
              <a:lnSpc>
                <a:spcPct val="100000"/>
              </a:lnSpc>
              <a:spcBef>
                <a:spcPct val="20000"/>
              </a:spcBef>
              <a:buClrTx/>
              <a:buSzTx/>
              <a:buFont typeface="Wingdings" panose="05000000000000000000" charset="0"/>
              <a:buChar char="ü"/>
            </a:pPr>
            <a:r>
              <a:rPr lang="en-US" sz="1370">
                <a:effectLst/>
                <a:ea typeface="+mn-ea"/>
              </a:rPr>
              <a:t>map(MapFunction&lt;T, R&gt; mapper)</a:t>
            </a:r>
            <a:endParaRPr lang="en-US" sz="1370">
              <a:effectLst/>
              <a:ea typeface="+mn-ea"/>
            </a:endParaRPr>
          </a:p>
          <a:p>
            <a:pPr lvl="1" algn="l" fontAlgn="base">
              <a:lnSpc>
                <a:spcPct val="100000"/>
              </a:lnSpc>
              <a:spcBef>
                <a:spcPct val="20000"/>
              </a:spcBef>
              <a:buClrTx/>
              <a:buSzTx/>
              <a:buFont typeface="Wingdings" panose="05000000000000000000" charset="0"/>
              <a:buChar char="ü"/>
            </a:pPr>
            <a:r>
              <a:rPr lang="en-US" sz="1370">
                <a:effectLst/>
                <a:ea typeface="+mn-ea"/>
              </a:rPr>
              <a:t>map( MapFunction&lt;T, R&gt; mapper, TypeInformation&lt;R&gt; outputType)</a:t>
            </a:r>
            <a:endParaRPr lang="en-US" sz="1370">
              <a:effectLst/>
              <a:ea typeface="+mn-ea"/>
            </a:endParaRPr>
          </a:p>
        </p:txBody>
      </p:sp>
      <p:pic>
        <p:nvPicPr>
          <p:cNvPr id="3" name="Picture 2"/>
          <p:cNvPicPr>
            <a:picLocks noChangeAspect="1"/>
          </p:cNvPicPr>
          <p:nvPr/>
        </p:nvPicPr>
        <p:blipFill>
          <a:blip r:embed="rId2"/>
          <a:stretch>
            <a:fillRect/>
          </a:stretch>
        </p:blipFill>
        <p:spPr>
          <a:xfrm>
            <a:off x="2826385" y="4028440"/>
            <a:ext cx="5913120" cy="10363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8533130" cy="1063625"/>
          </a:xfrm>
        </p:spPr>
        <p:txBody>
          <a:bodyPr>
            <a:normAutofit/>
          </a:bodyPr>
          <a:p>
            <a:r>
              <a:rPr lang="en-US" sz="4000">
                <a:sym typeface="+mn-ea"/>
              </a:rPr>
              <a:t>Basic Transformations-FILTER</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2" name="Content Placeholder 1"/>
          <p:cNvSpPr/>
          <p:nvPr>
            <p:ph sz="half" idx="1"/>
          </p:nvPr>
        </p:nvSpPr>
        <p:spPr>
          <a:xfrm>
            <a:off x="838200" y="1825625"/>
            <a:ext cx="10856595" cy="1358900"/>
          </a:xfrm>
        </p:spPr>
        <p:txBody>
          <a:bodyPr>
            <a:normAutofit lnSpcReduction="10000"/>
          </a:bodyPr>
          <a:p>
            <a:pPr marL="342900" indent="-342900" algn="l" fontAlgn="base">
              <a:lnSpc>
                <a:spcPct val="100000"/>
              </a:lnSpc>
              <a:spcBef>
                <a:spcPct val="20000"/>
              </a:spcBef>
              <a:buClrTx/>
              <a:buSzTx/>
              <a:buFont typeface="Wingdings" panose="05000000000000000000" charset="0"/>
              <a:buChar char="q"/>
            </a:pPr>
            <a:r>
              <a:rPr lang="en-US" sz="1600">
                <a:effectLst/>
                <a:ea typeface="+mn-ea"/>
              </a:rPr>
              <a:t>The filter transformation drops or forwards events of a stream by evaluating a boolean condition on each input event. A return value of true keep the input event and forwards it to the output, and false results in dropping the event.</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a:effectLst/>
                <a:ea typeface="+mn-ea"/>
              </a:rPr>
              <a:t>filter(FilterFunction&lt;T&gt; filter)</a:t>
            </a:r>
            <a:endParaRPr lang="en-US" sz="1370">
              <a:effectLst/>
              <a:ea typeface="+mn-ea"/>
            </a:endParaRPr>
          </a:p>
        </p:txBody>
      </p:sp>
      <p:pic>
        <p:nvPicPr>
          <p:cNvPr id="5" name="Picture 4"/>
          <p:cNvPicPr>
            <a:picLocks noChangeAspect="1"/>
          </p:cNvPicPr>
          <p:nvPr/>
        </p:nvPicPr>
        <p:blipFill>
          <a:blip r:embed="rId2"/>
          <a:stretch>
            <a:fillRect/>
          </a:stretch>
        </p:blipFill>
        <p:spPr>
          <a:xfrm>
            <a:off x="3139440" y="2910840"/>
            <a:ext cx="5913120" cy="10363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8533130" cy="1063625"/>
          </a:xfrm>
        </p:spPr>
        <p:txBody>
          <a:bodyPr>
            <a:normAutofit/>
          </a:bodyPr>
          <a:p>
            <a:r>
              <a:rPr lang="en-US" sz="4000">
                <a:sym typeface="+mn-ea"/>
              </a:rPr>
              <a:t>Basic Transformations-FLATMAP</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2" name="Content Placeholder 1"/>
          <p:cNvSpPr/>
          <p:nvPr>
            <p:ph sz="half" idx="1"/>
          </p:nvPr>
        </p:nvSpPr>
        <p:spPr>
          <a:xfrm>
            <a:off x="838200" y="1825625"/>
            <a:ext cx="10856595" cy="1951355"/>
          </a:xfrm>
        </p:spPr>
        <p:txBody>
          <a:bodyPr>
            <a:normAutofit/>
          </a:bodyPr>
          <a:p>
            <a:pPr marL="342900" indent="-342900" algn="l" fontAlgn="base">
              <a:lnSpc>
                <a:spcPct val="100000"/>
              </a:lnSpc>
              <a:spcBef>
                <a:spcPct val="20000"/>
              </a:spcBef>
              <a:buClrTx/>
              <a:buSzTx/>
              <a:buFont typeface="Wingdings" panose="05000000000000000000" charset="0"/>
              <a:buChar char="q"/>
            </a:pPr>
            <a:r>
              <a:rPr lang="en-US" sz="1600">
                <a:effectLst/>
                <a:ea typeface="+mn-ea"/>
              </a:rPr>
              <a:t>The flatMap transformation is similar to map, but it can produce zero, one, or more output events for each incoming event. In fact, the flatMap transformation is a generalization of filter and map and can be used to implement both those operations.</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a:effectLst/>
                <a:ea typeface="+mn-ea"/>
              </a:rPr>
              <a:t>DataStream provide two overload method</a:t>
            </a:r>
            <a:endParaRPr lang="en-US" sz="1600">
              <a:effectLst/>
              <a:ea typeface="+mn-ea"/>
            </a:endParaRPr>
          </a:p>
          <a:p>
            <a:pPr lvl="1" algn="l" fontAlgn="base">
              <a:lnSpc>
                <a:spcPct val="100000"/>
              </a:lnSpc>
              <a:spcBef>
                <a:spcPct val="20000"/>
              </a:spcBef>
              <a:buClrTx/>
              <a:buSzTx/>
              <a:buFont typeface="Wingdings" panose="05000000000000000000" charset="0"/>
              <a:buChar char="ü"/>
            </a:pPr>
            <a:r>
              <a:rPr lang="en-US" sz="1370">
                <a:effectLst/>
                <a:ea typeface="+mn-ea"/>
              </a:rPr>
              <a:t>flatMap(FlatMapFunction&lt;T, R&gt; flatMapper)</a:t>
            </a:r>
            <a:endParaRPr lang="en-US" sz="1370">
              <a:effectLst/>
              <a:ea typeface="+mn-ea"/>
            </a:endParaRPr>
          </a:p>
          <a:p>
            <a:pPr lvl="1" algn="l" fontAlgn="base">
              <a:lnSpc>
                <a:spcPct val="100000"/>
              </a:lnSpc>
              <a:spcBef>
                <a:spcPct val="20000"/>
              </a:spcBef>
              <a:buClrTx/>
              <a:buSzTx/>
              <a:buFont typeface="Wingdings" panose="05000000000000000000" charset="0"/>
              <a:buChar char="ü"/>
            </a:pPr>
            <a:r>
              <a:rPr lang="en-US" sz="1370">
                <a:effectLst/>
                <a:ea typeface="+mn-ea"/>
              </a:rPr>
              <a:t>flatMap(FlatMapFunction&lt;T, R&gt; flatMapper, TypeInformation&lt;R&gt; outputType) </a:t>
            </a:r>
            <a:endParaRPr lang="en-US" sz="1370">
              <a:effectLst/>
              <a:ea typeface="+mn-ea"/>
            </a:endParaRPr>
          </a:p>
          <a:p>
            <a:pPr marL="342900" lvl="1" indent="-342900" algn="l" fontAlgn="base">
              <a:lnSpc>
                <a:spcPct val="100000"/>
              </a:lnSpc>
              <a:spcBef>
                <a:spcPct val="20000"/>
              </a:spcBef>
              <a:buClrTx/>
              <a:buSzTx/>
              <a:buFont typeface="Wingdings" panose="05000000000000000000" charset="0"/>
              <a:buChar char="q"/>
            </a:pPr>
            <a:r>
              <a:rPr lang="en-US" sz="1600">
                <a:effectLst/>
                <a:ea typeface="+mn-ea"/>
              </a:rPr>
              <a:t>Applies a FlatMap transformation on a DataStream. The transformation calls a FlatMapFunction for each element of the DataStream. Each FlatMapFunction call can return any number of elements including none.</a:t>
            </a:r>
            <a:endParaRPr lang="en-US" sz="1600">
              <a:effectLst/>
              <a:ea typeface="+mn-ea"/>
            </a:endParaRPr>
          </a:p>
        </p:txBody>
      </p:sp>
      <p:pic>
        <p:nvPicPr>
          <p:cNvPr id="5" name="Picture 4"/>
          <p:cNvPicPr>
            <a:picLocks noChangeAspect="1"/>
          </p:cNvPicPr>
          <p:nvPr/>
        </p:nvPicPr>
        <p:blipFill>
          <a:blip r:embed="rId2"/>
          <a:stretch>
            <a:fillRect/>
          </a:stretch>
        </p:blipFill>
        <p:spPr>
          <a:xfrm>
            <a:off x="2792730" y="4453255"/>
            <a:ext cx="6355080" cy="10363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8533130" cy="1063625"/>
          </a:xfrm>
        </p:spPr>
        <p:txBody>
          <a:bodyPr>
            <a:normAutofit/>
          </a:bodyPr>
          <a:p>
            <a:r>
              <a:rPr lang="en-US" sz="4000">
                <a:sym typeface="+mn-ea"/>
              </a:rPr>
              <a:t>KeyedStream</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2" name="Content Placeholder 1"/>
          <p:cNvSpPr/>
          <p:nvPr>
            <p:ph sz="half" idx="1"/>
          </p:nvPr>
        </p:nvSpPr>
        <p:spPr>
          <a:xfrm>
            <a:off x="838200" y="1825625"/>
            <a:ext cx="10856595" cy="1951355"/>
          </a:xfrm>
        </p:spPr>
        <p:txBody>
          <a:bodyPr>
            <a:normAutofit/>
          </a:bodyPr>
          <a:p>
            <a:pPr marL="342900" indent="-342900" algn="l" fontAlgn="base">
              <a:lnSpc>
                <a:spcPct val="100000"/>
              </a:lnSpc>
              <a:spcBef>
                <a:spcPct val="20000"/>
              </a:spcBef>
              <a:buClrTx/>
              <a:buSzTx/>
              <a:buFont typeface="Wingdings" panose="05000000000000000000" charset="0"/>
              <a:buChar char="q"/>
            </a:pPr>
            <a:r>
              <a:rPr lang="en-US" sz="1600">
                <a:effectLst/>
                <a:ea typeface="+mn-ea"/>
              </a:rPr>
              <a:t>A common requirement of many applications is to process groups of events that share a certain property together. The DataStream API features the abstraction of a KeyedStream, which is a DataStream that has been logically partitioned into disjoint substreams of events.</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a:effectLst/>
                <a:ea typeface="+mn-ea"/>
              </a:rPr>
              <a:t>A KeyedStream represents a DataStream on which operator state is partitioned by key using a provided KeySelector. </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a:effectLst/>
                <a:ea typeface="+mn-ea"/>
              </a:rPr>
              <a:t>Stateful transformations that are applied on a KeyedStream read from and write to state in the context of the currently processed event’s key. This means that all events with the same key access the same state and thus can be processed together.</a:t>
            </a:r>
            <a:endParaRPr lang="en-US" sz="1600">
              <a:effectLst/>
              <a:ea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8533130" cy="1063625"/>
          </a:xfrm>
        </p:spPr>
        <p:txBody>
          <a:bodyPr>
            <a:normAutofit fontScale="90000"/>
          </a:bodyPr>
          <a:p>
            <a:r>
              <a:rPr lang="en-US" sz="4000">
                <a:sym typeface="+mn-ea"/>
              </a:rPr>
              <a:t>Converts a DataStream into a KeyedStream</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2" name="Content Placeholder 1"/>
          <p:cNvSpPr/>
          <p:nvPr>
            <p:ph sz="half" idx="1"/>
          </p:nvPr>
        </p:nvSpPr>
        <p:spPr>
          <a:xfrm>
            <a:off x="838200" y="1825625"/>
            <a:ext cx="10856595" cy="1261110"/>
          </a:xfrm>
        </p:spPr>
        <p:txBody>
          <a:bodyPr>
            <a:normAutofit/>
          </a:bodyPr>
          <a:p>
            <a:pPr marL="342900" indent="-342900" algn="l" fontAlgn="base">
              <a:lnSpc>
                <a:spcPct val="100000"/>
              </a:lnSpc>
              <a:spcBef>
                <a:spcPct val="20000"/>
              </a:spcBef>
              <a:buClrTx/>
              <a:buSzTx/>
              <a:buFont typeface="Wingdings" panose="05000000000000000000" charset="0"/>
              <a:buChar char="q"/>
            </a:pPr>
            <a:r>
              <a:rPr lang="en-US" sz="1600">
                <a:effectLst/>
                <a:ea typeface="+mn-ea"/>
              </a:rPr>
              <a:t>The keyBy transformation converts a DataStream into a KeyedStream by specifying a key. Based on the key, the events of the stream are assigned to partitions, so that all events with the same key are processed by the same task of the subsequent operator.  Events with different keys can be processed by the same task, but the keyed state of a task’s function is always accessed in the scope of the current event’s key.</a:t>
            </a:r>
            <a:endParaRPr lang="en-US" sz="1600">
              <a:effectLst/>
              <a:ea typeface="+mn-ea"/>
            </a:endParaRPr>
          </a:p>
        </p:txBody>
      </p:sp>
      <p:pic>
        <p:nvPicPr>
          <p:cNvPr id="3" name="Picture 2"/>
          <p:cNvPicPr>
            <a:picLocks noChangeAspect="1"/>
          </p:cNvPicPr>
          <p:nvPr/>
        </p:nvPicPr>
        <p:blipFill>
          <a:blip r:embed="rId2"/>
          <a:stretch>
            <a:fillRect/>
          </a:stretch>
        </p:blipFill>
        <p:spPr>
          <a:xfrm>
            <a:off x="1158240" y="3316605"/>
            <a:ext cx="5804535" cy="2685415"/>
          </a:xfrm>
          <a:prstGeom prst="rect">
            <a:avLst/>
          </a:prstGeom>
        </p:spPr>
      </p:pic>
      <p:sp>
        <p:nvSpPr>
          <p:cNvPr id="5" name="Content Placeholder 1"/>
          <p:cNvSpPr/>
          <p:nvPr/>
        </p:nvSpPr>
        <p:spPr>
          <a:xfrm>
            <a:off x="7216140" y="3243580"/>
            <a:ext cx="4110990" cy="2990215"/>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fontAlgn="base">
              <a:lnSpc>
                <a:spcPct val="100000"/>
              </a:lnSpc>
              <a:spcBef>
                <a:spcPct val="20000"/>
              </a:spcBef>
              <a:buClrTx/>
              <a:buSzTx/>
              <a:buFont typeface="Wingdings" panose="05000000000000000000" charset="0"/>
              <a:buChar char="q"/>
            </a:pPr>
            <a:r>
              <a:rPr lang="en-US" sz="1600">
                <a:effectLst/>
                <a:ea typeface="+mn-ea"/>
              </a:rPr>
              <a:t>Rolling aggregation transformations are applied on a KeyedStream and produce a DataStream of aggregates, such as sum, minimum, and maximum.</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a:effectLst/>
                <a:ea typeface="+mn-ea"/>
              </a:rPr>
              <a:t>The reduce transformation is a generalization of the rolling aggregation. It applies a ReduceFunction on a KeyedStream, which combines each incoming event with the current reduced value, and produces a DataStream. A reduce transformation does not change the type of the stream. The type of the output stream is the same as the type of the input stream.</a:t>
            </a:r>
            <a:endParaRPr lang="en-US" sz="1600">
              <a:effectLst/>
              <a:ea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8533130" cy="1063625"/>
          </a:xfrm>
        </p:spPr>
        <p:txBody>
          <a:bodyPr>
            <a:normAutofit/>
          </a:bodyPr>
          <a:p>
            <a:r>
              <a:rPr lang="en-US" sz="4000">
                <a:sym typeface="+mn-ea"/>
              </a:rPr>
              <a:t>Multistream Transformations - UNION</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2" name="Content Placeholder 1"/>
          <p:cNvSpPr/>
          <p:nvPr>
            <p:ph sz="half" idx="1"/>
          </p:nvPr>
        </p:nvSpPr>
        <p:spPr>
          <a:xfrm>
            <a:off x="838200" y="1825625"/>
            <a:ext cx="10856595" cy="1261110"/>
          </a:xfrm>
        </p:spPr>
        <p:txBody>
          <a:bodyPr>
            <a:normAutofit/>
          </a:bodyPr>
          <a:p>
            <a:pPr marL="342900" indent="-342900" algn="l" fontAlgn="base">
              <a:lnSpc>
                <a:spcPct val="100000"/>
              </a:lnSpc>
              <a:spcBef>
                <a:spcPct val="20000"/>
              </a:spcBef>
              <a:buClrTx/>
              <a:buSzTx/>
              <a:buFont typeface="Wingdings" panose="05000000000000000000" charset="0"/>
              <a:buChar char="q"/>
            </a:pPr>
            <a:r>
              <a:rPr lang="en-US" sz="1600">
                <a:effectLst/>
                <a:ea typeface="+mn-ea"/>
              </a:rPr>
              <a:t>The DataStream.union() method merges two or more DataStreams of the same type and produces a new DataStream of the same type. </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a:effectLst/>
                <a:ea typeface="+mn-ea"/>
              </a:rPr>
              <a:t>The events are merged in a FIFO fashion—the operator does not produce a specific order of events. Moreover, the union operator does not perform duplication elimination. Every input event is emitted to the next operator.</a:t>
            </a:r>
            <a:endParaRPr lang="en-US" sz="1600">
              <a:effectLst/>
              <a:ea typeface="+mn-ea"/>
            </a:endParaRPr>
          </a:p>
        </p:txBody>
      </p:sp>
      <p:pic>
        <p:nvPicPr>
          <p:cNvPr id="6" name="Picture 5"/>
          <p:cNvPicPr>
            <a:picLocks noChangeAspect="1"/>
          </p:cNvPicPr>
          <p:nvPr/>
        </p:nvPicPr>
        <p:blipFill>
          <a:blip r:embed="rId2"/>
          <a:stretch>
            <a:fillRect/>
          </a:stretch>
        </p:blipFill>
        <p:spPr>
          <a:xfrm>
            <a:off x="3036570" y="3587750"/>
            <a:ext cx="6460490" cy="22009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a:bodyPr>
          <a:p>
            <a:r>
              <a:rPr lang="en-US" sz="4000">
                <a:sym typeface="+mn-ea"/>
              </a:rPr>
              <a:t>Multistream Transformations - CONNECT</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2" name="Content Placeholder 1"/>
          <p:cNvSpPr/>
          <p:nvPr>
            <p:ph sz="half" idx="1"/>
          </p:nvPr>
        </p:nvSpPr>
        <p:spPr>
          <a:xfrm>
            <a:off x="838200" y="1825625"/>
            <a:ext cx="10516235" cy="1807210"/>
          </a:xfrm>
        </p:spPr>
        <p:txBody>
          <a:bodyPr>
            <a:normAutofit/>
          </a:bodyPr>
          <a:p>
            <a:pPr marL="342900" indent="-342900" algn="l" fontAlgn="base">
              <a:lnSpc>
                <a:spcPct val="100000"/>
              </a:lnSpc>
              <a:spcBef>
                <a:spcPct val="20000"/>
              </a:spcBef>
              <a:buClrTx/>
              <a:buSzTx/>
              <a:buFont typeface="Wingdings" panose="05000000000000000000" charset="0"/>
              <a:buChar char="q"/>
            </a:pPr>
            <a:r>
              <a:rPr lang="en-US" sz="1600">
                <a:effectLst/>
                <a:ea typeface="+mn-ea"/>
              </a:rPr>
              <a:t>Combining events of two streams is a very common requirement in stream processing. Consider an application that monitors a forest area and outputs an alert whenever there is a high risk of fire. The application receives the stream of temperature sensor readings you have seen previously and an additional stream of smoke level measurements. When the temperature is over a given threshold and the smoke level is high, the application emits a fire alert. </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a:effectLst/>
                <a:ea typeface="+mn-ea"/>
              </a:rPr>
              <a:t>The DataStream API provides the connect transformation to support such use cases. The DataStream.connect() method receives a DataStream and returns a ConnectedStreams object.</a:t>
            </a:r>
            <a:endParaRPr lang="en-US" sz="1600">
              <a:effectLst/>
              <a:ea typeface="+mn-ea"/>
            </a:endParaRPr>
          </a:p>
        </p:txBody>
      </p:sp>
      <p:pic>
        <p:nvPicPr>
          <p:cNvPr id="5" name="Content Placeholder 4" descr="Flink-connect-stream.drawio"/>
          <p:cNvPicPr>
            <a:picLocks noChangeAspect="1"/>
          </p:cNvPicPr>
          <p:nvPr>
            <p:ph sz="half" idx="2"/>
          </p:nvPr>
        </p:nvPicPr>
        <p:blipFill>
          <a:blip r:embed="rId2"/>
          <a:stretch>
            <a:fillRect/>
          </a:stretch>
        </p:blipFill>
        <p:spPr>
          <a:xfrm>
            <a:off x="1547495" y="3632835"/>
            <a:ext cx="8682355" cy="25203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a:bodyPr>
          <a:p>
            <a:r>
              <a:rPr lang="en-US" sz="4000">
                <a:sym typeface="+mn-ea"/>
              </a:rPr>
              <a:t>Inner Join</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2" name="Content Placeholder 1"/>
          <p:cNvSpPr/>
          <p:nvPr>
            <p:ph sz="half" idx="1"/>
          </p:nvPr>
        </p:nvSpPr>
        <p:spPr>
          <a:xfrm>
            <a:off x="5791835" y="3282950"/>
            <a:ext cx="6525260" cy="2071370"/>
          </a:xfrm>
        </p:spPr>
        <p:txBody>
          <a:bodyPr>
            <a:normAutofit/>
          </a:bodyPr>
          <a:p>
            <a:pPr algn="l" fontAlgn="base">
              <a:lnSpc>
                <a:spcPct val="100000"/>
              </a:lnSpc>
              <a:spcBef>
                <a:spcPct val="20000"/>
              </a:spcBef>
              <a:buClrTx/>
              <a:buSzTx/>
              <a:buFont typeface="Wingdings" panose="05000000000000000000" charset="0"/>
              <a:buChar char="ü"/>
            </a:pPr>
            <a:r>
              <a:rPr lang="en-US" sz="2400">
                <a:effectLst/>
                <a:ea typeface="+mn-ea"/>
              </a:rPr>
              <a:t>Left join between two data streams</a:t>
            </a:r>
            <a:endParaRPr lang="en-US" sz="2400">
              <a:effectLst/>
              <a:ea typeface="+mn-ea"/>
            </a:endParaRPr>
          </a:p>
          <a:p>
            <a:pPr algn="l" fontAlgn="base">
              <a:lnSpc>
                <a:spcPct val="100000"/>
              </a:lnSpc>
              <a:spcBef>
                <a:spcPct val="20000"/>
              </a:spcBef>
              <a:buClrTx/>
              <a:buSzTx/>
              <a:buFont typeface="Wingdings" panose="05000000000000000000" charset="0"/>
              <a:buChar char="ü"/>
            </a:pPr>
            <a:r>
              <a:rPr lang="en-US" sz="2400">
                <a:effectLst/>
                <a:ea typeface="+mn-ea"/>
                <a:sym typeface="+mn-ea"/>
              </a:rPr>
              <a:t>Left outer join between two data streams</a:t>
            </a:r>
            <a:endParaRPr lang="en-US" sz="2400">
              <a:effectLst/>
              <a:ea typeface="+mn-ea"/>
            </a:endParaRPr>
          </a:p>
        </p:txBody>
      </p:sp>
      <p:pic>
        <p:nvPicPr>
          <p:cNvPr id="100" name="Picture 99"/>
          <p:cNvPicPr/>
          <p:nvPr/>
        </p:nvPicPr>
        <p:blipFill>
          <a:blip r:embed="rId2"/>
          <a:stretch>
            <a:fillRect/>
          </a:stretch>
        </p:blipFill>
        <p:spPr>
          <a:xfrm>
            <a:off x="838200" y="3282950"/>
            <a:ext cx="4749800" cy="2062480"/>
          </a:xfrm>
          <a:prstGeom prst="rect">
            <a:avLst/>
          </a:prstGeom>
          <a:noFill/>
          <a:ln w="9525">
            <a:noFill/>
          </a:ln>
        </p:spPr>
      </p:pic>
      <p:sp>
        <p:nvSpPr>
          <p:cNvPr id="6" name="Content Placeholder 1"/>
          <p:cNvSpPr/>
          <p:nvPr/>
        </p:nvSpPr>
        <p:spPr>
          <a:xfrm>
            <a:off x="964565" y="2168525"/>
            <a:ext cx="10516235" cy="6286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fontAlgn="base">
              <a:lnSpc>
                <a:spcPct val="100000"/>
              </a:lnSpc>
              <a:spcBef>
                <a:spcPct val="20000"/>
              </a:spcBef>
              <a:buClrTx/>
              <a:buSzTx/>
              <a:buFont typeface="Wingdings" panose="05000000000000000000" charset="0"/>
              <a:buNone/>
            </a:pPr>
            <a:r>
              <a:rPr lang="en-US" sz="2400" b="1" i="1" u="sng">
                <a:solidFill>
                  <a:srgbClr val="002060"/>
                </a:solidFill>
                <a:effectLst>
                  <a:outerShdw blurRad="38100" dist="38100" dir="2700000" algn="tl">
                    <a:srgbClr val="000000">
                      <a:alpha val="43137"/>
                    </a:srgbClr>
                  </a:outerShdw>
                </a:effectLst>
                <a:ea typeface="+mn-ea"/>
              </a:rPr>
              <a:t>SELECT a.id,a.name,b.address from USER as a inner join ADDRESS b on a.id=b.id;</a:t>
            </a:r>
            <a:endParaRPr lang="en-US" sz="2400" b="1" i="1" u="sng">
              <a:solidFill>
                <a:srgbClr val="002060"/>
              </a:solidFill>
              <a:effectLst>
                <a:outerShdw blurRad="38100" dist="38100" dir="2700000" algn="tl">
                  <a:srgbClr val="000000">
                    <a:alpha val="43137"/>
                  </a:srgbClr>
                </a:outerShdw>
              </a:effectLst>
              <a:ea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00"/>
                                        </p:tgtEl>
                                        <p:attrNameLst>
                                          <p:attrName>style.visibility</p:attrName>
                                        </p:attrNameLst>
                                      </p:cBhvr>
                                      <p:to>
                                        <p:strVal val="visible"/>
                                      </p:to>
                                    </p:set>
                                    <p:anim calcmode="lin" valueType="num">
                                      <p:cBhvr additive="base">
                                        <p:cTn id="11" dur="500" fill="hold"/>
                                        <p:tgtEl>
                                          <p:spTgt spid="100"/>
                                        </p:tgtEl>
                                        <p:attrNameLst>
                                          <p:attrName>ppt_x</p:attrName>
                                        </p:attrNameLst>
                                      </p:cBhvr>
                                      <p:tavLst>
                                        <p:tav tm="0">
                                          <p:val>
                                            <p:strVal val="#ppt_x"/>
                                          </p:val>
                                        </p:tav>
                                        <p:tav tm="100000">
                                          <p:val>
                                            <p:strVal val="#ppt_x"/>
                                          </p:val>
                                        </p:tav>
                                      </p:tavLst>
                                    </p:anim>
                                    <p:anim calcmode="lin" valueType="num">
                                      <p:cBhvr additive="base">
                                        <p:cTn id="12"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 calcmode="lin" valueType="num">
                                      <p:cBhvr>
                                        <p:cTn id="17"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19" dur="500"/>
                                        <p:tgtEl>
                                          <p:spTgt spid="2">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2">
                                            <p:txEl>
                                              <p:pRg st="1" end="1"/>
                                            </p:txEl>
                                          </p:spTgt>
                                        </p:tgtEl>
                                        <p:attrNameLst>
                                          <p:attrName>style.visibility</p:attrName>
                                        </p:attrNameLst>
                                      </p:cBhvr>
                                      <p:to>
                                        <p:strVal val="visible"/>
                                      </p:to>
                                    </p:set>
                                    <p:anim calcmode="lin" valueType="num">
                                      <p:cBhvr>
                                        <p:cTn id="24" dur="500" fill="hold"/>
                                        <p:tgtEl>
                                          <p:spTgt spid="2">
                                            <p:txEl>
                                              <p:pRg st="1" end="1"/>
                                            </p:txEl>
                                          </p:spTgt>
                                        </p:tgtEl>
                                        <p:attrNameLst>
                                          <p:attrName>ppt_w</p:attrName>
                                        </p:attrNameLst>
                                      </p:cBhvr>
                                      <p:tavLst>
                                        <p:tav tm="0">
                                          <p:val>
                                            <p:fltVal val="0"/>
                                          </p:val>
                                        </p:tav>
                                        <p:tav tm="100000">
                                          <p:val>
                                            <p:strVal val="#ppt_w"/>
                                          </p:val>
                                        </p:tav>
                                      </p:tavLst>
                                    </p:anim>
                                    <p:anim calcmode="lin" valueType="num">
                                      <p:cBhvr>
                                        <p:cTn id="25" dur="500" fill="hold"/>
                                        <p:tgtEl>
                                          <p:spTgt spid="2">
                                            <p:txEl>
                                              <p:pRg st="1" end="1"/>
                                            </p:txEl>
                                          </p:spTgt>
                                        </p:tgtEl>
                                        <p:attrNameLst>
                                          <p:attrName>ppt_h</p:attrName>
                                        </p:attrNameLst>
                                      </p:cBhvr>
                                      <p:tavLst>
                                        <p:tav tm="0">
                                          <p:val>
                                            <p:fltVal val="0"/>
                                          </p:val>
                                        </p:tav>
                                        <p:tav tm="100000">
                                          <p:val>
                                            <p:strVal val="#ppt_h"/>
                                          </p:val>
                                        </p:tav>
                                      </p:tavLst>
                                    </p:anim>
                                    <p:animEffect transition="in" filter="fade">
                                      <p:cBhvr>
                                        <p:cTn id="26"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62A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pitchFamily="34" charset="0"/>
            </a:endParaRPr>
          </a:p>
        </p:txBody>
      </p:sp>
      <p:sp>
        <p:nvSpPr>
          <p:cNvPr id="3" name="椭圆 2"/>
          <p:cNvSpPr/>
          <p:nvPr/>
        </p:nvSpPr>
        <p:spPr>
          <a:xfrm>
            <a:off x="3016156" y="1108882"/>
            <a:ext cx="4804011" cy="4804011"/>
          </a:xfrm>
          <a:prstGeom prst="ellipse">
            <a:avLst/>
          </a:prstGeom>
          <a:gradFill flip="none" rotWithShape="1">
            <a:gsLst>
              <a:gs pos="0">
                <a:srgbClr val="A02A7D"/>
              </a:gs>
              <a:gs pos="41000">
                <a:srgbClr val="553058"/>
              </a:gs>
              <a:gs pos="83000">
                <a:srgbClr val="221B56"/>
              </a:gs>
              <a:gs pos="100000">
                <a:srgbClr val="221B56"/>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pitchFamily="34" charset="0"/>
            </a:endParaRPr>
          </a:p>
        </p:txBody>
      </p:sp>
      <p:sp>
        <p:nvSpPr>
          <p:cNvPr id="4" name="椭圆 3"/>
          <p:cNvSpPr/>
          <p:nvPr/>
        </p:nvSpPr>
        <p:spPr>
          <a:xfrm>
            <a:off x="982637" y="673856"/>
            <a:ext cx="3475063" cy="3475063"/>
          </a:xfrm>
          <a:prstGeom prst="ellipse">
            <a:avLst/>
          </a:prstGeom>
          <a:no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pitchFamily="34" charset="0"/>
            </a:endParaRPr>
          </a:p>
        </p:txBody>
      </p:sp>
      <p:sp>
        <p:nvSpPr>
          <p:cNvPr id="5" name="矩形 4"/>
          <p:cNvSpPr/>
          <p:nvPr/>
        </p:nvSpPr>
        <p:spPr>
          <a:xfrm>
            <a:off x="1792822" y="1696843"/>
            <a:ext cx="1133644" cy="1015663"/>
          </a:xfrm>
          <a:prstGeom prst="rect">
            <a:avLst/>
          </a:prstGeom>
          <a:noFill/>
        </p:spPr>
        <p:txBody>
          <a:bodyPr wrap="none">
            <a:spAutoFit/>
          </a:bodyPr>
          <a:lstStyle/>
          <a:p>
            <a:r>
              <a:rPr lang="en-US" altLang="zh-CN" sz="6000" b="1" dirty="0" smtClean="0">
                <a:solidFill>
                  <a:schemeClr val="bg1"/>
                </a:solidFill>
                <a:latin typeface="Calibri" panose="020F0502020204030204" pitchFamily="34" charset="0"/>
                <a:ea typeface="Calibri" panose="020F0502020204030204" pitchFamily="34" charset="0"/>
              </a:rPr>
              <a:t>01</a:t>
            </a:r>
            <a:endParaRPr lang="zh-CN" altLang="en-US" sz="6000" b="1" dirty="0">
              <a:solidFill>
                <a:schemeClr val="bg1"/>
              </a:solidFill>
              <a:ea typeface="Calibri" panose="020F0502020204030204" pitchFamily="34" charset="0"/>
            </a:endParaRPr>
          </a:p>
        </p:txBody>
      </p:sp>
      <p:sp>
        <p:nvSpPr>
          <p:cNvPr id="6" name="矩形 5"/>
          <p:cNvSpPr/>
          <p:nvPr/>
        </p:nvSpPr>
        <p:spPr>
          <a:xfrm>
            <a:off x="6741160" y="3429000"/>
            <a:ext cx="4368165" cy="521970"/>
          </a:xfrm>
          <a:prstGeom prst="rect">
            <a:avLst/>
          </a:prstGeom>
        </p:spPr>
        <p:txBody>
          <a:bodyPr wrap="square">
            <a:spAutoFit/>
          </a:bodyPr>
          <a:lstStyle/>
          <a:p>
            <a:pPr algn="ctr"/>
            <a:r>
              <a:rPr lang="en-US" altLang="zh-CN" sz="2800" b="1" dirty="0" smtClean="0">
                <a:solidFill>
                  <a:schemeClr val="bg1"/>
                </a:solidFill>
                <a:latin typeface="Calibri" panose="020F0502020204030204" pitchFamily="34" charset="0"/>
                <a:ea typeface="Calibri" panose="020F0502020204030204" pitchFamily="34" charset="0"/>
              </a:rPr>
              <a:t>Apache Flink Introduction</a:t>
            </a:r>
            <a:endParaRPr lang="en-US" altLang="zh-CN" sz="2800" b="1" dirty="0" smtClean="0">
              <a:solidFill>
                <a:schemeClr val="bg1"/>
              </a:solidFill>
              <a:latin typeface="Calibri" panose="020F0502020204030204" pitchFamily="34" charset="0"/>
              <a:ea typeface="Calibri" panose="020F0502020204030204" pitchFamily="34" charset="0"/>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a:bodyPr>
          <a:p>
            <a:r>
              <a:rPr lang="en-US" sz="4000">
                <a:sym typeface="+mn-ea"/>
              </a:rPr>
              <a:t>Side Output</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2" name="Content Placeholder 1"/>
          <p:cNvSpPr/>
          <p:nvPr>
            <p:ph sz="half" idx="1"/>
          </p:nvPr>
        </p:nvSpPr>
        <p:spPr>
          <a:xfrm>
            <a:off x="838200" y="1825625"/>
            <a:ext cx="10516235" cy="1120140"/>
          </a:xfrm>
        </p:spPr>
        <p:txBody>
          <a:bodyPr>
            <a:normAutofit lnSpcReduction="20000"/>
          </a:bodyPr>
          <a:p>
            <a:pPr marL="342900" indent="-342900" algn="l" fontAlgn="base">
              <a:lnSpc>
                <a:spcPct val="100000"/>
              </a:lnSpc>
              <a:spcBef>
                <a:spcPct val="20000"/>
              </a:spcBef>
              <a:buClrTx/>
              <a:buSzTx/>
              <a:buFont typeface="Wingdings" panose="05000000000000000000" charset="0"/>
              <a:buChar char="q"/>
            </a:pPr>
            <a:r>
              <a:rPr lang="en-US" sz="1600">
                <a:effectLst/>
                <a:ea typeface="+mn-ea"/>
              </a:rPr>
              <a:t>In addition to the main stream that results from DataStream operations, you can also produce any number of additional side output result streams. The type of data in the result streams does not have to match the type of data in the main stream and the types of the different side outputs can also differ. This operation can be useful when you want to split a stream of data where you would normally have to replicate the stream and then filter out from each stream the data that you don’t want to have.</a:t>
            </a:r>
            <a:endParaRPr lang="en-US" sz="1600">
              <a:effectLst/>
              <a:ea typeface="+mn-ea"/>
            </a:endParaRPr>
          </a:p>
        </p:txBody>
      </p:sp>
      <p:pic>
        <p:nvPicPr>
          <p:cNvPr id="6" name="Picture 5"/>
          <p:cNvPicPr>
            <a:picLocks noChangeAspect="1"/>
          </p:cNvPicPr>
          <p:nvPr/>
        </p:nvPicPr>
        <p:blipFill>
          <a:blip r:embed="rId2"/>
          <a:stretch>
            <a:fillRect/>
          </a:stretch>
        </p:blipFill>
        <p:spPr>
          <a:xfrm>
            <a:off x="1141095" y="3569970"/>
            <a:ext cx="6414135" cy="1983740"/>
          </a:xfrm>
          <a:prstGeom prst="rect">
            <a:avLst/>
          </a:prstGeom>
        </p:spPr>
      </p:pic>
      <p:sp>
        <p:nvSpPr>
          <p:cNvPr id="7" name="Content Placeholder 1"/>
          <p:cNvSpPr/>
          <p:nvPr/>
        </p:nvSpPr>
        <p:spPr>
          <a:xfrm>
            <a:off x="7976870" y="3090545"/>
            <a:ext cx="3623310" cy="3272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fontAlgn="base">
              <a:lnSpc>
                <a:spcPct val="100000"/>
              </a:lnSpc>
              <a:spcBef>
                <a:spcPct val="20000"/>
              </a:spcBef>
              <a:buClrTx/>
              <a:buSzTx/>
              <a:buFont typeface="Wingdings" panose="05000000000000000000" charset="0"/>
              <a:buChar char="q"/>
            </a:pPr>
            <a:r>
              <a:rPr lang="en-US" sz="1600">
                <a:effectLst/>
                <a:ea typeface="+mn-ea"/>
              </a:rPr>
              <a:t>Emitting data to a side output is possible from the following functions:</a:t>
            </a:r>
            <a:endParaRPr lang="en-US" sz="1600">
              <a:effectLst/>
              <a:ea typeface="+mn-ea"/>
            </a:endParaRPr>
          </a:p>
          <a:p>
            <a:pPr lvl="1" algn="l" fontAlgn="base">
              <a:lnSpc>
                <a:spcPct val="100000"/>
              </a:lnSpc>
              <a:spcBef>
                <a:spcPct val="20000"/>
              </a:spcBef>
              <a:buClrTx/>
              <a:buSzTx/>
              <a:buFont typeface="Wingdings" panose="05000000000000000000" charset="0"/>
              <a:buChar char="ü"/>
            </a:pPr>
            <a:r>
              <a:rPr lang="en-US" sz="1370">
                <a:effectLst/>
                <a:ea typeface="+mn-ea"/>
              </a:rPr>
              <a:t>ProcessFunction</a:t>
            </a:r>
            <a:endParaRPr lang="en-US" sz="1370">
              <a:effectLst/>
              <a:ea typeface="+mn-ea"/>
            </a:endParaRPr>
          </a:p>
          <a:p>
            <a:pPr lvl="1" algn="l" fontAlgn="base">
              <a:lnSpc>
                <a:spcPct val="100000"/>
              </a:lnSpc>
              <a:spcBef>
                <a:spcPct val="20000"/>
              </a:spcBef>
              <a:buClrTx/>
              <a:buSzTx/>
              <a:buFont typeface="Wingdings" panose="05000000000000000000" charset="0"/>
              <a:buChar char="ü"/>
            </a:pPr>
            <a:r>
              <a:rPr lang="en-US" sz="1370">
                <a:effectLst/>
                <a:ea typeface="+mn-ea"/>
              </a:rPr>
              <a:t>KeyedProcessFunction</a:t>
            </a:r>
            <a:endParaRPr lang="en-US" sz="1370">
              <a:effectLst/>
              <a:ea typeface="+mn-ea"/>
            </a:endParaRPr>
          </a:p>
          <a:p>
            <a:pPr lvl="1" algn="l" fontAlgn="base">
              <a:lnSpc>
                <a:spcPct val="100000"/>
              </a:lnSpc>
              <a:spcBef>
                <a:spcPct val="20000"/>
              </a:spcBef>
              <a:buClrTx/>
              <a:buSzTx/>
              <a:buFont typeface="Wingdings" panose="05000000000000000000" charset="0"/>
              <a:buChar char="ü"/>
            </a:pPr>
            <a:r>
              <a:rPr lang="en-US" sz="1370">
                <a:effectLst/>
                <a:ea typeface="+mn-ea"/>
              </a:rPr>
              <a:t>CoProcessFunction</a:t>
            </a:r>
            <a:endParaRPr lang="en-US" sz="1370">
              <a:effectLst/>
              <a:ea typeface="+mn-ea"/>
            </a:endParaRPr>
          </a:p>
          <a:p>
            <a:pPr lvl="1" algn="l" fontAlgn="base">
              <a:lnSpc>
                <a:spcPct val="100000"/>
              </a:lnSpc>
              <a:spcBef>
                <a:spcPct val="20000"/>
              </a:spcBef>
              <a:buClrTx/>
              <a:buSzTx/>
              <a:buFont typeface="Wingdings" panose="05000000000000000000" charset="0"/>
              <a:buChar char="ü"/>
            </a:pPr>
            <a:r>
              <a:rPr lang="en-US" sz="1370">
                <a:effectLst/>
                <a:ea typeface="+mn-ea"/>
              </a:rPr>
              <a:t>KeyedCoProcessFunction</a:t>
            </a:r>
            <a:endParaRPr lang="en-US" sz="1370">
              <a:effectLst/>
              <a:ea typeface="+mn-ea"/>
            </a:endParaRPr>
          </a:p>
          <a:p>
            <a:pPr lvl="1" algn="l" fontAlgn="base">
              <a:lnSpc>
                <a:spcPct val="100000"/>
              </a:lnSpc>
              <a:spcBef>
                <a:spcPct val="20000"/>
              </a:spcBef>
              <a:buClrTx/>
              <a:buSzTx/>
              <a:buFont typeface="Wingdings" panose="05000000000000000000" charset="0"/>
              <a:buChar char="ü"/>
            </a:pPr>
            <a:r>
              <a:rPr lang="en-US" sz="1370">
                <a:effectLst/>
                <a:ea typeface="+mn-ea"/>
              </a:rPr>
              <a:t>ProcessWindowFunction</a:t>
            </a:r>
            <a:endParaRPr lang="en-US" sz="1370">
              <a:effectLst/>
              <a:ea typeface="+mn-ea"/>
            </a:endParaRPr>
          </a:p>
          <a:p>
            <a:pPr lvl="1" algn="l" fontAlgn="base">
              <a:lnSpc>
                <a:spcPct val="100000"/>
              </a:lnSpc>
              <a:spcBef>
                <a:spcPct val="20000"/>
              </a:spcBef>
              <a:buClrTx/>
              <a:buSzTx/>
              <a:buFont typeface="Wingdings" panose="05000000000000000000" charset="0"/>
              <a:buChar char="ü"/>
            </a:pPr>
            <a:r>
              <a:rPr lang="en-US" sz="1370">
                <a:effectLst/>
                <a:ea typeface="+mn-ea"/>
              </a:rPr>
              <a:t>ProcessAllWindowFunction</a:t>
            </a:r>
            <a:endParaRPr lang="en-US" sz="1370">
              <a:effectLst/>
              <a:ea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8296910" cy="1063625"/>
          </a:xfrm>
        </p:spPr>
        <p:txBody>
          <a:bodyPr>
            <a:normAutofit/>
          </a:bodyPr>
          <a:p>
            <a:r>
              <a:rPr lang="en-US" sz="4000">
                <a:sym typeface="+mn-ea"/>
              </a:rPr>
              <a:t>RichFunction</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2" name="Content Placeholder 1"/>
          <p:cNvSpPr/>
          <p:nvPr>
            <p:ph sz="half" idx="1"/>
          </p:nvPr>
        </p:nvSpPr>
        <p:spPr>
          <a:xfrm>
            <a:off x="838200" y="1664970"/>
            <a:ext cx="10516235" cy="3124200"/>
          </a:xfrm>
        </p:spPr>
        <p:txBody>
          <a:bodyPr>
            <a:normAutofit/>
          </a:bodyPr>
          <a:p>
            <a:pPr marL="342900" indent="-342900" algn="l" fontAlgn="base">
              <a:lnSpc>
                <a:spcPct val="100000"/>
              </a:lnSpc>
              <a:spcBef>
                <a:spcPct val="20000"/>
              </a:spcBef>
              <a:buClrTx/>
              <a:buSzTx/>
              <a:buFont typeface="Wingdings" panose="05000000000000000000" charset="0"/>
              <a:buChar char="q"/>
            </a:pPr>
            <a:r>
              <a:rPr lang="en-US" sz="1600">
                <a:effectLst/>
                <a:ea typeface="+mn-ea"/>
              </a:rPr>
              <a:t>Oftentimes there is a need to initialize a function before it processes the first record or to retrieve information about the context in which it is executed. The DataStream API provides rich functions that expose more functionality than the regular functions discussed until now.</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a:effectLst/>
                <a:ea typeface="+mn-ea"/>
              </a:rPr>
              <a:t>There are rich versions of all the DataStream API transformation functions, and you can use them in the same places you can use a regular function or lambda function. Rich functions can be parameterized just like regular function classes. </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a:effectLst/>
                <a:ea typeface="+mn-ea"/>
              </a:rPr>
              <a:t>The name of a rich function starts with Rich followed by the transformation name —RichMapFunction, RichFlatMapFunction, and so on.</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a:effectLst/>
                <a:ea typeface="+mn-ea"/>
              </a:rPr>
              <a:t>When using a rich function, you can implement two additional methods to the function’s lifecycle:</a:t>
            </a:r>
            <a:endParaRPr lang="en-US" sz="1600">
              <a:effectLst/>
              <a:ea typeface="+mn-ea"/>
            </a:endParaRPr>
          </a:p>
          <a:p>
            <a:pPr lvl="1" algn="l" fontAlgn="base">
              <a:lnSpc>
                <a:spcPct val="100000"/>
              </a:lnSpc>
              <a:spcBef>
                <a:spcPct val="20000"/>
              </a:spcBef>
              <a:buClrTx/>
              <a:buSzTx/>
              <a:buFont typeface="Wingdings" panose="05000000000000000000" charset="0"/>
              <a:buChar char="ü"/>
            </a:pPr>
            <a:r>
              <a:rPr lang="en-US" sz="1370">
                <a:effectLst/>
                <a:ea typeface="+mn-ea"/>
              </a:rPr>
              <a:t>open()</a:t>
            </a:r>
            <a:endParaRPr lang="en-US" sz="1370">
              <a:effectLst/>
              <a:ea typeface="+mn-ea"/>
            </a:endParaRPr>
          </a:p>
          <a:p>
            <a:pPr lvl="1" algn="l" fontAlgn="base">
              <a:lnSpc>
                <a:spcPct val="100000"/>
              </a:lnSpc>
              <a:spcBef>
                <a:spcPct val="20000"/>
              </a:spcBef>
              <a:buClrTx/>
              <a:buSzTx/>
              <a:buFont typeface="Wingdings" panose="05000000000000000000" charset="0"/>
              <a:buChar char="ü"/>
            </a:pPr>
            <a:r>
              <a:rPr lang="en-US" sz="1370">
                <a:effectLst/>
                <a:ea typeface="+mn-ea"/>
              </a:rPr>
              <a:t>close()</a:t>
            </a:r>
            <a:endParaRPr lang="en-US" sz="1370">
              <a:effectLst/>
              <a:ea typeface="+mn-ea"/>
            </a:endParaRPr>
          </a:p>
          <a:p>
            <a:pPr lvl="1" algn="l" fontAlgn="base">
              <a:lnSpc>
                <a:spcPct val="100000"/>
              </a:lnSpc>
              <a:spcBef>
                <a:spcPct val="20000"/>
              </a:spcBef>
              <a:buClrTx/>
              <a:buSzTx/>
              <a:buFont typeface="Wingdings" panose="05000000000000000000" charset="0"/>
              <a:buChar char="ü"/>
            </a:pPr>
            <a:r>
              <a:rPr lang="en-US" sz="1370">
                <a:effectLst/>
                <a:ea typeface="+mn-ea"/>
              </a:rPr>
              <a:t>getRuntimeContext()</a:t>
            </a:r>
            <a:endParaRPr lang="en-US" sz="1600">
              <a:effectLst/>
              <a:ea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8296910" cy="1130935"/>
          </a:xfrm>
        </p:spPr>
        <p:txBody>
          <a:bodyPr>
            <a:normAutofit/>
          </a:bodyPr>
          <a:p>
            <a:r>
              <a:rPr lang="en-US" sz="4000">
                <a:sym typeface="+mn-ea"/>
              </a:rPr>
              <a:t>Data Exchange Strategies</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2" name="Content Placeholder 1"/>
          <p:cNvSpPr/>
          <p:nvPr>
            <p:ph sz="half" idx="1"/>
          </p:nvPr>
        </p:nvSpPr>
        <p:spPr>
          <a:xfrm>
            <a:off x="838200" y="1664970"/>
            <a:ext cx="10516235" cy="918845"/>
          </a:xfrm>
        </p:spPr>
        <p:txBody>
          <a:bodyPr>
            <a:normAutofit/>
          </a:bodyPr>
          <a:p>
            <a:pPr marL="342900" indent="-342900" algn="l" fontAlgn="base">
              <a:lnSpc>
                <a:spcPct val="100000"/>
              </a:lnSpc>
              <a:spcBef>
                <a:spcPct val="20000"/>
              </a:spcBef>
              <a:buClrTx/>
              <a:buSzTx/>
              <a:buFont typeface="Wingdings" panose="05000000000000000000" charset="0"/>
              <a:buChar char="q"/>
            </a:pPr>
            <a:r>
              <a:rPr lang="en-US" sz="1600">
                <a:effectLst/>
                <a:ea typeface="+mn-ea"/>
              </a:rPr>
              <a:t>Data exchange strategies define how data items are assigned to tasks in a physical dataflow graph. Data exchange strategies can be automatically chosen by the execution engine depending on the semantics of the operators or explicitly imposed by the dataflow programmer.</a:t>
            </a:r>
            <a:endParaRPr lang="en-US" sz="1600">
              <a:effectLst/>
              <a:ea typeface="+mn-ea"/>
            </a:endParaRPr>
          </a:p>
        </p:txBody>
      </p:sp>
      <p:sp>
        <p:nvSpPr>
          <p:cNvPr id="7" name="Content Placeholder 1"/>
          <p:cNvSpPr/>
          <p:nvPr/>
        </p:nvSpPr>
        <p:spPr>
          <a:xfrm>
            <a:off x="7781925" y="2583815"/>
            <a:ext cx="4013200" cy="3890010"/>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fontAlgn="base">
              <a:lnSpc>
                <a:spcPct val="100000"/>
              </a:lnSpc>
              <a:spcBef>
                <a:spcPct val="20000"/>
              </a:spcBef>
              <a:buClrTx/>
              <a:buSzTx/>
              <a:buFont typeface="Wingdings" panose="05000000000000000000" charset="0"/>
              <a:buChar char="q"/>
            </a:pPr>
            <a:r>
              <a:rPr lang="en-US" sz="1600">
                <a:effectLst/>
                <a:ea typeface="+mn-ea"/>
              </a:rPr>
              <a:t>The *forward* strategy sends data from a task to a receiving task. If both tasks are located on the same physical machine (which is often ensured by task schedulers), this exchange strategy avoids network communication.</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a:effectLst/>
                <a:ea typeface="+mn-ea"/>
              </a:rPr>
              <a:t>The *broadcast* strategy sends every data item to all parallel tasks of an operator. Because this strategy replicates data and involves network communication, it is fairly expensive.</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a:effectLst/>
                <a:ea typeface="+mn-ea"/>
              </a:rPr>
              <a:t>The *key-based* strategy partitions data by a key attribute and guarantees that data items having the same key will be processed by the same task.</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a:effectLst/>
                <a:ea typeface="+mn-ea"/>
              </a:rPr>
              <a:t>The *random* strategy uniformly distributes data items to operator tasks in order to evenly distribute the load across computing tasks.</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endParaRPr lang="en-US" sz="1370">
              <a:effectLst/>
              <a:ea typeface="+mn-ea"/>
            </a:endParaRPr>
          </a:p>
        </p:txBody>
      </p:sp>
      <p:pic>
        <p:nvPicPr>
          <p:cNvPr id="3" name="Picture 2"/>
          <p:cNvPicPr>
            <a:picLocks noChangeAspect="1"/>
          </p:cNvPicPr>
          <p:nvPr/>
        </p:nvPicPr>
        <p:blipFill>
          <a:blip r:embed="rId2"/>
          <a:stretch>
            <a:fillRect/>
          </a:stretch>
        </p:blipFill>
        <p:spPr>
          <a:xfrm>
            <a:off x="1261110" y="2752725"/>
            <a:ext cx="5987415" cy="33394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8296910" cy="1063625"/>
          </a:xfrm>
        </p:spPr>
        <p:txBody>
          <a:bodyPr>
            <a:normAutofit/>
          </a:bodyPr>
          <a:p>
            <a:r>
              <a:rPr lang="en-US" sz="4000">
                <a:sym typeface="+mn-ea"/>
              </a:rPr>
              <a:t>Partitioner Algorithm-I</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2" name="Content Placeholder 1"/>
          <p:cNvSpPr/>
          <p:nvPr>
            <p:ph sz="half" idx="1"/>
          </p:nvPr>
        </p:nvSpPr>
        <p:spPr>
          <a:xfrm>
            <a:off x="838200" y="1664970"/>
            <a:ext cx="10516235" cy="4783455"/>
          </a:xfrm>
        </p:spPr>
        <p:txBody>
          <a:bodyPr>
            <a:normAutofit/>
          </a:bodyPr>
          <a:p>
            <a:pPr marL="342900" indent="-342900" algn="l" fontAlgn="base">
              <a:lnSpc>
                <a:spcPct val="100000"/>
              </a:lnSpc>
              <a:spcBef>
                <a:spcPct val="20000"/>
              </a:spcBef>
              <a:buClrTx/>
              <a:buSzTx/>
              <a:buFont typeface="Wingdings" panose="05000000000000000000" charset="0"/>
              <a:buChar char="q"/>
            </a:pPr>
            <a:r>
              <a:rPr lang="en-US" sz="1600">
                <a:effectLst/>
                <a:ea typeface="+mn-ea"/>
              </a:rPr>
              <a:t>Partitioning transformations correspond to the data exchange strategies we just introduced in “Data Exchange Strategies”. These operations define how events are assigned to tasks. When building applications with the DataStream API the system automatically chooses data partitioning strategies and routes data to the correct destination depending on the operation semantics and the configured parallelism. </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a:effectLst/>
                <a:ea typeface="+mn-ea"/>
              </a:rPr>
              <a:t>Sometimes it is necessary or desirable to control the partitioning strategies at the application level or define custom partitioners. For instance, if we know that the load of the parallel partitions of a DataStream is skewed, we might want to rebalance the data to evenly distribute the computation load of subsequent operators. Alternatively, the application logic might require that all tasks of an operation receive the same data or that events be distributed following a custom strategy.</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a:effectLst/>
                <a:ea typeface="+mn-ea"/>
              </a:rPr>
              <a:t>There are 8 types of Partitioner Algorithm provided by Flink API</a:t>
            </a:r>
            <a:endParaRPr lang="en-US" sz="1600">
              <a:effectLst/>
              <a:ea typeface="+mn-ea"/>
            </a:endParaRPr>
          </a:p>
          <a:p>
            <a:pPr lvl="1" algn="l" fontAlgn="base">
              <a:lnSpc>
                <a:spcPct val="100000"/>
              </a:lnSpc>
              <a:spcBef>
                <a:spcPct val="20000"/>
              </a:spcBef>
              <a:buClrTx/>
              <a:buSzTx/>
              <a:buFont typeface="Wingdings" panose="05000000000000000000" charset="0"/>
              <a:buChar char="ü"/>
            </a:pPr>
            <a:r>
              <a:rPr lang="en-US" sz="1370">
                <a:effectLst/>
                <a:ea typeface="+mn-ea"/>
              </a:rPr>
              <a:t>ForwardPartitioner</a:t>
            </a:r>
            <a:endParaRPr lang="en-US" sz="1370">
              <a:effectLst/>
              <a:ea typeface="+mn-ea"/>
            </a:endParaRPr>
          </a:p>
          <a:p>
            <a:pPr lvl="1" algn="l" fontAlgn="base">
              <a:lnSpc>
                <a:spcPct val="100000"/>
              </a:lnSpc>
              <a:spcBef>
                <a:spcPct val="20000"/>
              </a:spcBef>
              <a:buClrTx/>
              <a:buSzTx/>
              <a:buFont typeface="Wingdings" panose="05000000000000000000" charset="0"/>
              <a:buChar char="ü"/>
            </a:pPr>
            <a:r>
              <a:rPr lang="en-US" sz="1370">
                <a:effectLst/>
                <a:ea typeface="+mn-ea"/>
              </a:rPr>
              <a:t>ShufflePartitioner</a:t>
            </a:r>
            <a:endParaRPr lang="en-US" sz="1370">
              <a:effectLst/>
              <a:ea typeface="+mn-ea"/>
            </a:endParaRPr>
          </a:p>
          <a:p>
            <a:pPr lvl="1" algn="l" fontAlgn="base">
              <a:lnSpc>
                <a:spcPct val="100000"/>
              </a:lnSpc>
              <a:spcBef>
                <a:spcPct val="20000"/>
              </a:spcBef>
              <a:buClrTx/>
              <a:buSzTx/>
              <a:buFont typeface="Wingdings" panose="05000000000000000000" charset="0"/>
              <a:buChar char="ü"/>
            </a:pPr>
            <a:r>
              <a:rPr lang="en-US" sz="1370">
                <a:effectLst/>
                <a:ea typeface="+mn-ea"/>
              </a:rPr>
              <a:t>RebalancePartitioner</a:t>
            </a:r>
            <a:endParaRPr lang="en-US" sz="1370">
              <a:effectLst/>
              <a:ea typeface="+mn-ea"/>
            </a:endParaRPr>
          </a:p>
          <a:p>
            <a:pPr lvl="1" algn="l" fontAlgn="base">
              <a:lnSpc>
                <a:spcPct val="100000"/>
              </a:lnSpc>
              <a:spcBef>
                <a:spcPct val="20000"/>
              </a:spcBef>
              <a:buClrTx/>
              <a:buSzTx/>
              <a:buFont typeface="Wingdings" panose="05000000000000000000" charset="0"/>
              <a:buChar char="ü"/>
            </a:pPr>
            <a:r>
              <a:rPr lang="en-US" sz="1370">
                <a:effectLst/>
                <a:ea typeface="+mn-ea"/>
              </a:rPr>
              <a:t>BroadcastPartitioner</a:t>
            </a:r>
            <a:endParaRPr lang="en-US" sz="1370">
              <a:effectLst/>
              <a:ea typeface="+mn-ea"/>
            </a:endParaRPr>
          </a:p>
          <a:p>
            <a:pPr lvl="1" algn="l" fontAlgn="base">
              <a:lnSpc>
                <a:spcPct val="100000"/>
              </a:lnSpc>
              <a:spcBef>
                <a:spcPct val="20000"/>
              </a:spcBef>
              <a:buClrTx/>
              <a:buSzTx/>
              <a:buFont typeface="Wingdings" panose="05000000000000000000" charset="0"/>
              <a:buChar char="ü"/>
            </a:pPr>
            <a:r>
              <a:rPr lang="en-US" sz="1370">
                <a:effectLst/>
                <a:ea typeface="+mn-ea"/>
              </a:rPr>
              <a:t>KeyGroupStreamPartitioner</a:t>
            </a:r>
            <a:endParaRPr lang="en-US" sz="1370">
              <a:effectLst/>
              <a:ea typeface="+mn-ea"/>
            </a:endParaRPr>
          </a:p>
          <a:p>
            <a:pPr lvl="1" algn="l" fontAlgn="base">
              <a:lnSpc>
                <a:spcPct val="100000"/>
              </a:lnSpc>
              <a:spcBef>
                <a:spcPct val="20000"/>
              </a:spcBef>
              <a:buClrTx/>
              <a:buSzTx/>
              <a:buFont typeface="Wingdings" panose="05000000000000000000" charset="0"/>
              <a:buChar char="ü"/>
            </a:pPr>
            <a:r>
              <a:rPr lang="en-US" sz="1370">
                <a:effectLst/>
                <a:ea typeface="+mn-ea"/>
              </a:rPr>
              <a:t>GlobalPartitioner</a:t>
            </a:r>
            <a:endParaRPr lang="en-US" sz="1370">
              <a:effectLst/>
              <a:ea typeface="+mn-ea"/>
            </a:endParaRPr>
          </a:p>
          <a:p>
            <a:pPr lvl="1" algn="l" fontAlgn="base">
              <a:lnSpc>
                <a:spcPct val="100000"/>
              </a:lnSpc>
              <a:spcBef>
                <a:spcPct val="20000"/>
              </a:spcBef>
              <a:buClrTx/>
              <a:buSzTx/>
              <a:buFont typeface="Wingdings" panose="05000000000000000000" charset="0"/>
              <a:buChar char="ü"/>
            </a:pPr>
            <a:r>
              <a:rPr lang="en-US" sz="1370">
                <a:effectLst/>
                <a:ea typeface="+mn-ea"/>
              </a:rPr>
              <a:t>RescalePartitioner</a:t>
            </a:r>
            <a:endParaRPr lang="en-US" sz="1370">
              <a:effectLst/>
              <a:ea typeface="+mn-ea"/>
            </a:endParaRPr>
          </a:p>
          <a:p>
            <a:pPr lvl="1" algn="l" fontAlgn="base">
              <a:lnSpc>
                <a:spcPct val="100000"/>
              </a:lnSpc>
              <a:spcBef>
                <a:spcPct val="20000"/>
              </a:spcBef>
              <a:buClrTx/>
              <a:buSzTx/>
              <a:buFont typeface="Wingdings" panose="05000000000000000000" charset="0"/>
              <a:buChar char="ü"/>
            </a:pPr>
            <a:r>
              <a:rPr lang="en-US" sz="1370">
                <a:effectLst/>
                <a:ea typeface="+mn-ea"/>
                <a:sym typeface="+mn-ea"/>
              </a:rPr>
              <a:t>CustomPartitioner</a:t>
            </a:r>
            <a:endParaRPr lang="en-US" sz="1370">
              <a:effectLst/>
              <a:ea typeface="+mn-ea"/>
            </a:endParaRPr>
          </a:p>
          <a:p>
            <a:pPr marL="342900" indent="-342900" algn="l" fontAlgn="base">
              <a:lnSpc>
                <a:spcPct val="100000"/>
              </a:lnSpc>
              <a:spcBef>
                <a:spcPct val="20000"/>
              </a:spcBef>
              <a:buClrTx/>
              <a:buSzTx/>
              <a:buFont typeface="Wingdings" panose="05000000000000000000" charset="0"/>
              <a:buChar char="q"/>
            </a:pPr>
            <a:endParaRPr lang="en-US" sz="1600">
              <a:effectLst/>
              <a:ea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checkerboard(across)">
                                      <p:cBhvr>
                                        <p:cTn id="15" dur="500"/>
                                        <p:tgtEl>
                                          <p:spTgt spid="2">
                                            <p:txEl>
                                              <p:pRg st="2" end="2"/>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checkerboard(across)">
                                      <p:cBhvr>
                                        <p:cTn id="18" dur="500"/>
                                        <p:tgtEl>
                                          <p:spTgt spid="2">
                                            <p:txEl>
                                              <p:pRg st="3" end="3"/>
                                            </p:txEl>
                                          </p:spTgt>
                                        </p:tgtEl>
                                      </p:cBhvr>
                                    </p:animEffect>
                                  </p:childTnLst>
                                </p:cTn>
                              </p:par>
                              <p:par>
                                <p:cTn id="19" presetID="5" presetClass="entr" presetSubtype="10"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checkerboard(across)">
                                      <p:cBhvr>
                                        <p:cTn id="21" dur="500"/>
                                        <p:tgtEl>
                                          <p:spTgt spid="2">
                                            <p:txEl>
                                              <p:pRg st="4" end="4"/>
                                            </p:txEl>
                                          </p:spTgt>
                                        </p:tgtEl>
                                      </p:cBhvr>
                                    </p:animEffect>
                                  </p:childTnLst>
                                </p:cTn>
                              </p:par>
                              <p:par>
                                <p:cTn id="22" presetID="5" presetClass="entr" presetSubtype="10" fill="hold"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checkerboard(across)">
                                      <p:cBhvr>
                                        <p:cTn id="24" dur="500"/>
                                        <p:tgtEl>
                                          <p:spTgt spid="2">
                                            <p:txEl>
                                              <p:pRg st="5" end="5"/>
                                            </p:txEl>
                                          </p:spTgt>
                                        </p:tgtEl>
                                      </p:cBhvr>
                                    </p:animEffect>
                                  </p:childTnLst>
                                </p:cTn>
                              </p:par>
                              <p:par>
                                <p:cTn id="25" presetID="5" presetClass="entr" presetSubtype="10" fill="hold"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checkerboard(across)">
                                      <p:cBhvr>
                                        <p:cTn id="27" dur="500"/>
                                        <p:tgtEl>
                                          <p:spTgt spid="2">
                                            <p:txEl>
                                              <p:pRg st="6" end="6"/>
                                            </p:txEl>
                                          </p:spTgt>
                                        </p:tgtEl>
                                      </p:cBhvr>
                                    </p:animEffect>
                                  </p:childTnLst>
                                </p:cTn>
                              </p:par>
                              <p:par>
                                <p:cTn id="28" presetID="5" presetClass="entr" presetSubtype="10" fill="hold"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checkerboard(across)">
                                      <p:cBhvr>
                                        <p:cTn id="30" dur="500"/>
                                        <p:tgtEl>
                                          <p:spTgt spid="2">
                                            <p:txEl>
                                              <p:pRg st="7" end="7"/>
                                            </p:txEl>
                                          </p:spTgt>
                                        </p:tgtEl>
                                      </p:cBhvr>
                                    </p:animEffect>
                                  </p:childTnLst>
                                </p:cTn>
                              </p:par>
                              <p:par>
                                <p:cTn id="31" presetID="5" presetClass="entr" presetSubtype="10" fill="hold" nodeType="with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checkerboard(across)">
                                      <p:cBhvr>
                                        <p:cTn id="33" dur="500"/>
                                        <p:tgtEl>
                                          <p:spTgt spid="2">
                                            <p:txEl>
                                              <p:pRg st="8" end="8"/>
                                            </p:txEl>
                                          </p:spTgt>
                                        </p:tgtEl>
                                      </p:cBhvr>
                                    </p:animEffect>
                                  </p:childTnLst>
                                </p:cTn>
                              </p:par>
                              <p:par>
                                <p:cTn id="34" presetID="5" presetClass="entr" presetSubtype="10" fill="hold" nodeType="withEffect">
                                  <p:stCondLst>
                                    <p:cond delay="0"/>
                                  </p:stCondLst>
                                  <p:childTnLst>
                                    <p:set>
                                      <p:cBhvr>
                                        <p:cTn id="35" dur="1" fill="hold">
                                          <p:stCondLst>
                                            <p:cond delay="0"/>
                                          </p:stCondLst>
                                        </p:cTn>
                                        <p:tgtEl>
                                          <p:spTgt spid="2">
                                            <p:txEl>
                                              <p:pRg st="9" end="9"/>
                                            </p:txEl>
                                          </p:spTgt>
                                        </p:tgtEl>
                                        <p:attrNameLst>
                                          <p:attrName>style.visibility</p:attrName>
                                        </p:attrNameLst>
                                      </p:cBhvr>
                                      <p:to>
                                        <p:strVal val="visible"/>
                                      </p:to>
                                    </p:set>
                                    <p:animEffect transition="in" filter="checkerboard(across)">
                                      <p:cBhvr>
                                        <p:cTn id="36" dur="500"/>
                                        <p:tgtEl>
                                          <p:spTgt spid="2">
                                            <p:txEl>
                                              <p:pRg st="9" end="9"/>
                                            </p:txEl>
                                          </p:spTgt>
                                        </p:tgtEl>
                                      </p:cBhvr>
                                    </p:animEffect>
                                  </p:childTnLst>
                                </p:cTn>
                              </p:par>
                              <p:par>
                                <p:cTn id="37" presetID="5" presetClass="entr" presetSubtype="10" fill="hold" nodeType="with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animEffect transition="in" filter="checkerboard(across)">
                                      <p:cBhvr>
                                        <p:cTn id="39"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8296910" cy="1063625"/>
          </a:xfrm>
        </p:spPr>
        <p:txBody>
          <a:bodyPr>
            <a:normAutofit/>
          </a:bodyPr>
          <a:p>
            <a:r>
              <a:rPr lang="en-US" sz="4000">
                <a:sym typeface="+mn-ea"/>
              </a:rPr>
              <a:t>Partitioner Algorithm-II</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3" name="Text Box 2"/>
          <p:cNvSpPr txBox="1"/>
          <p:nvPr/>
        </p:nvSpPr>
        <p:spPr>
          <a:xfrm>
            <a:off x="883920" y="2272030"/>
            <a:ext cx="4953000" cy="2313940"/>
          </a:xfrm>
          <a:prstGeom prst="rect">
            <a:avLst/>
          </a:prstGeom>
          <a:noFill/>
        </p:spPr>
        <p:txBody>
          <a:bodyPr wrap="square" rtlCol="0">
            <a:noAutofit/>
          </a:bodyPr>
          <a:p>
            <a:pPr marL="285750" indent="-285750">
              <a:buFont typeface="Wingdings" panose="05000000000000000000" charset="0"/>
              <a:buChar char="Ø"/>
            </a:pPr>
            <a:r>
              <a:rPr lang="en-US" sz="1600"/>
              <a:t>Forward Partitioner that forwards elements only to the locally running downstream operation.</a:t>
            </a:r>
            <a:endParaRPr lang="en-US" sz="1600"/>
          </a:p>
        </p:txBody>
      </p:sp>
      <p:sp>
        <p:nvSpPr>
          <p:cNvPr id="5" name="Text Box 4"/>
          <p:cNvSpPr txBox="1"/>
          <p:nvPr/>
        </p:nvSpPr>
        <p:spPr>
          <a:xfrm>
            <a:off x="6040755" y="2272030"/>
            <a:ext cx="4953000" cy="1790065"/>
          </a:xfrm>
          <a:prstGeom prst="rect">
            <a:avLst/>
          </a:prstGeom>
          <a:noFill/>
        </p:spPr>
        <p:txBody>
          <a:bodyPr wrap="square" rtlCol="0">
            <a:noAutofit/>
          </a:bodyPr>
          <a:p>
            <a:pPr marL="285750" indent="-285750">
              <a:buFont typeface="Wingdings" panose="05000000000000000000" charset="0"/>
              <a:buChar char="Ø"/>
            </a:pPr>
            <a:r>
              <a:rPr lang="en-US" sz="1600"/>
              <a:t>Shuffle Partitioner that distributes the data equally by selecting one output channel randomly.</a:t>
            </a:r>
            <a:endParaRPr lang="en-US" sz="1600"/>
          </a:p>
        </p:txBody>
      </p:sp>
      <p:pic>
        <p:nvPicPr>
          <p:cNvPr id="7" name="Picture 6"/>
          <p:cNvPicPr>
            <a:picLocks noChangeAspect="1"/>
          </p:cNvPicPr>
          <p:nvPr/>
        </p:nvPicPr>
        <p:blipFill>
          <a:blip r:embed="rId2"/>
          <a:stretch>
            <a:fillRect/>
          </a:stretch>
        </p:blipFill>
        <p:spPr>
          <a:xfrm>
            <a:off x="986155" y="3227705"/>
            <a:ext cx="4648835" cy="1071880"/>
          </a:xfrm>
          <a:prstGeom prst="rect">
            <a:avLst/>
          </a:prstGeom>
        </p:spPr>
      </p:pic>
      <p:pic>
        <p:nvPicPr>
          <p:cNvPr id="8" name="Picture 7"/>
          <p:cNvPicPr>
            <a:picLocks noChangeAspect="1"/>
          </p:cNvPicPr>
          <p:nvPr/>
        </p:nvPicPr>
        <p:blipFill>
          <a:blip r:embed="rId3"/>
          <a:stretch>
            <a:fillRect/>
          </a:stretch>
        </p:blipFill>
        <p:spPr>
          <a:xfrm>
            <a:off x="6325235" y="3322320"/>
            <a:ext cx="4512310" cy="9772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a:bodyPr>
          <a:p>
            <a:r>
              <a:rPr lang="en-US" sz="4000">
                <a:sym typeface="+mn-ea"/>
              </a:rPr>
              <a:t>Partitioner Algorithm-III</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3" name="Text Box 2"/>
          <p:cNvSpPr txBox="1"/>
          <p:nvPr/>
        </p:nvSpPr>
        <p:spPr>
          <a:xfrm>
            <a:off x="866140" y="1638935"/>
            <a:ext cx="4953000" cy="1626870"/>
          </a:xfrm>
          <a:prstGeom prst="rect">
            <a:avLst/>
          </a:prstGeom>
          <a:noFill/>
        </p:spPr>
        <p:txBody>
          <a:bodyPr wrap="square" rtlCol="0">
            <a:noAutofit/>
          </a:bodyPr>
          <a:p>
            <a:pPr marL="285750" indent="-285750">
              <a:buFont typeface="Wingdings" panose="05000000000000000000" charset="0"/>
              <a:buChar char="Ø"/>
            </a:pPr>
            <a:r>
              <a:rPr lang="en-US" sz="1600"/>
              <a:t>Rebalance Partitioner that distributes the data equally by cycling through the output channels.</a:t>
            </a:r>
            <a:endParaRPr lang="en-US" sz="1600"/>
          </a:p>
        </p:txBody>
      </p:sp>
      <p:sp>
        <p:nvSpPr>
          <p:cNvPr id="5" name="Text Box 4"/>
          <p:cNvSpPr txBox="1"/>
          <p:nvPr/>
        </p:nvSpPr>
        <p:spPr>
          <a:xfrm>
            <a:off x="6068695" y="1638935"/>
            <a:ext cx="4953000" cy="1627505"/>
          </a:xfrm>
          <a:prstGeom prst="rect">
            <a:avLst/>
          </a:prstGeom>
          <a:noFill/>
        </p:spPr>
        <p:txBody>
          <a:bodyPr wrap="square" rtlCol="0">
            <a:noAutofit/>
          </a:bodyPr>
          <a:p>
            <a:pPr marL="285750" indent="-285750">
              <a:buFont typeface="Wingdings" panose="05000000000000000000" charset="0"/>
              <a:buChar char="Ø"/>
            </a:pPr>
            <a:r>
              <a:rPr lang="en-US" sz="1600"/>
              <a:t>Broadcast Partitioner that selects all the output channels.</a:t>
            </a:r>
            <a:endParaRPr lang="en-US" sz="1600"/>
          </a:p>
        </p:txBody>
      </p:sp>
      <p:pic>
        <p:nvPicPr>
          <p:cNvPr id="9" name="Content Placeholder 8"/>
          <p:cNvPicPr>
            <a:picLocks noChangeAspect="1"/>
          </p:cNvPicPr>
          <p:nvPr>
            <p:ph idx="1"/>
          </p:nvPr>
        </p:nvPicPr>
        <p:blipFill>
          <a:blip r:embed="rId2"/>
          <a:stretch>
            <a:fillRect/>
          </a:stretch>
        </p:blipFill>
        <p:spPr>
          <a:xfrm>
            <a:off x="1138555" y="2291080"/>
            <a:ext cx="4680585" cy="909320"/>
          </a:xfrm>
          <a:prstGeom prst="rect">
            <a:avLst/>
          </a:prstGeom>
        </p:spPr>
      </p:pic>
      <p:pic>
        <p:nvPicPr>
          <p:cNvPr id="10" name="Picture 9"/>
          <p:cNvPicPr>
            <a:picLocks noChangeAspect="1"/>
          </p:cNvPicPr>
          <p:nvPr/>
        </p:nvPicPr>
        <p:blipFill>
          <a:blip r:embed="rId3"/>
          <a:stretch>
            <a:fillRect/>
          </a:stretch>
        </p:blipFill>
        <p:spPr>
          <a:xfrm>
            <a:off x="6131560" y="2291080"/>
            <a:ext cx="4664075" cy="909320"/>
          </a:xfrm>
          <a:prstGeom prst="rect">
            <a:avLst/>
          </a:prstGeom>
        </p:spPr>
      </p:pic>
      <p:sp>
        <p:nvSpPr>
          <p:cNvPr id="11" name="Text Box 10"/>
          <p:cNvSpPr txBox="1"/>
          <p:nvPr/>
        </p:nvSpPr>
        <p:spPr>
          <a:xfrm>
            <a:off x="993140" y="3565525"/>
            <a:ext cx="4953000" cy="1626870"/>
          </a:xfrm>
          <a:prstGeom prst="rect">
            <a:avLst/>
          </a:prstGeom>
          <a:noFill/>
        </p:spPr>
        <p:txBody>
          <a:bodyPr wrap="square" rtlCol="0">
            <a:noAutofit/>
          </a:bodyPr>
          <a:p>
            <a:pPr marL="285750" indent="-285750">
              <a:buFont typeface="Wingdings" panose="05000000000000000000" charset="0"/>
              <a:buChar char="Ø"/>
            </a:pPr>
            <a:r>
              <a:rPr lang="en-US" sz="1600"/>
              <a:t>Global Partitioner that sends all elements to the downstream operator with subtask ID=0.</a:t>
            </a:r>
            <a:endParaRPr lang="en-US" sz="1600"/>
          </a:p>
        </p:txBody>
      </p:sp>
      <p:sp>
        <p:nvSpPr>
          <p:cNvPr id="12" name="Text Box 11"/>
          <p:cNvSpPr txBox="1"/>
          <p:nvPr/>
        </p:nvSpPr>
        <p:spPr>
          <a:xfrm>
            <a:off x="6131560" y="3565525"/>
            <a:ext cx="5017135" cy="1627505"/>
          </a:xfrm>
          <a:prstGeom prst="rect">
            <a:avLst/>
          </a:prstGeom>
          <a:noFill/>
        </p:spPr>
        <p:txBody>
          <a:bodyPr wrap="square" rtlCol="0">
            <a:noAutofit/>
          </a:bodyPr>
          <a:p>
            <a:pPr marL="285750" indent="-285750">
              <a:buFont typeface="Wingdings" panose="05000000000000000000" charset="0"/>
              <a:buChar char="Ø"/>
            </a:pPr>
            <a:r>
              <a:rPr lang="en-US" sz="1600"/>
              <a:t>KeyStreamPartitioner selects the target channel based on the key group index.</a:t>
            </a:r>
            <a:endParaRPr lang="en-US" sz="1600"/>
          </a:p>
        </p:txBody>
      </p:sp>
      <p:pic>
        <p:nvPicPr>
          <p:cNvPr id="15" name="Picture 14"/>
          <p:cNvPicPr>
            <a:picLocks noChangeAspect="1"/>
          </p:cNvPicPr>
          <p:nvPr/>
        </p:nvPicPr>
        <p:blipFill>
          <a:blip r:embed="rId4"/>
          <a:stretch>
            <a:fillRect/>
          </a:stretch>
        </p:blipFill>
        <p:spPr>
          <a:xfrm>
            <a:off x="1138555" y="4240530"/>
            <a:ext cx="4681220" cy="952500"/>
          </a:xfrm>
          <a:prstGeom prst="rect">
            <a:avLst/>
          </a:prstGeom>
        </p:spPr>
      </p:pic>
      <p:pic>
        <p:nvPicPr>
          <p:cNvPr id="16" name="Picture 15"/>
          <p:cNvPicPr>
            <a:picLocks noChangeAspect="1"/>
          </p:cNvPicPr>
          <p:nvPr/>
        </p:nvPicPr>
        <p:blipFill>
          <a:blip r:embed="rId5"/>
          <a:stretch>
            <a:fillRect/>
          </a:stretch>
        </p:blipFill>
        <p:spPr>
          <a:xfrm>
            <a:off x="6131560" y="4333875"/>
            <a:ext cx="4664075"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a:bodyPr>
          <a:p>
            <a:r>
              <a:rPr lang="en-US" sz="4000">
                <a:sym typeface="+mn-ea"/>
              </a:rPr>
              <a:t>Partitioner Algorithm-IV</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3" name="Text Box 2"/>
          <p:cNvSpPr txBox="1"/>
          <p:nvPr/>
        </p:nvSpPr>
        <p:spPr>
          <a:xfrm>
            <a:off x="866140" y="1638935"/>
            <a:ext cx="9822815" cy="1068705"/>
          </a:xfrm>
          <a:prstGeom prst="rect">
            <a:avLst/>
          </a:prstGeom>
          <a:noFill/>
        </p:spPr>
        <p:txBody>
          <a:bodyPr wrap="square" rtlCol="0">
            <a:noAutofit/>
          </a:bodyPr>
          <a:p>
            <a:pPr marL="285750" indent="-285750">
              <a:buFont typeface="Wingdings" panose="05000000000000000000" charset="0"/>
              <a:buChar char="Ø"/>
            </a:pPr>
            <a:r>
              <a:rPr lang="en-US" sz="1600"/>
              <a:t>The rescale also distributes events in a round-robin fashion, but only to a subset of successor tasks. In essence, the rescale partitioning strategy offers a way to perform a lightweight load rebalance when the number of sender and receiver tasks is not the same. The rescale transformation is more efficient if the number of receiver tasks is a multitude of the number of sender tasks</a:t>
            </a:r>
            <a:endParaRPr lang="en-US" sz="1600"/>
          </a:p>
        </p:txBody>
      </p:sp>
      <p:pic>
        <p:nvPicPr>
          <p:cNvPr id="6" name="Content Placeholder 5"/>
          <p:cNvPicPr>
            <a:picLocks noChangeAspect="1"/>
          </p:cNvPicPr>
          <p:nvPr>
            <p:ph sz="half" idx="1"/>
          </p:nvPr>
        </p:nvPicPr>
        <p:blipFill>
          <a:blip r:embed="rId2"/>
          <a:stretch>
            <a:fillRect/>
          </a:stretch>
        </p:blipFill>
        <p:spPr>
          <a:xfrm>
            <a:off x="866140" y="3925570"/>
            <a:ext cx="5181600" cy="1311910"/>
          </a:xfrm>
          <a:prstGeom prst="rect">
            <a:avLst/>
          </a:prstGeom>
        </p:spPr>
      </p:pic>
      <p:pic>
        <p:nvPicPr>
          <p:cNvPr id="8" name="Content Placeholder 7" descr="Flink-Page-20.drawio"/>
          <p:cNvPicPr>
            <a:picLocks noChangeAspect="1"/>
          </p:cNvPicPr>
          <p:nvPr>
            <p:ph sz="half" idx="2"/>
          </p:nvPr>
        </p:nvPicPr>
        <p:blipFill>
          <a:blip r:embed="rId3"/>
          <a:stretch>
            <a:fillRect/>
          </a:stretch>
        </p:blipFill>
        <p:spPr>
          <a:xfrm>
            <a:off x="6118225" y="3265805"/>
            <a:ext cx="5181600" cy="27933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8296910" cy="1063625"/>
          </a:xfrm>
        </p:spPr>
        <p:txBody>
          <a:bodyPr>
            <a:normAutofit/>
          </a:bodyPr>
          <a:p>
            <a:r>
              <a:rPr lang="en-US" sz="4000">
                <a:sym typeface="+mn-ea"/>
              </a:rPr>
              <a:t>Accumulators &amp; Counters</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2" name="Content Placeholder 1"/>
          <p:cNvSpPr/>
          <p:nvPr>
            <p:ph sz="half" idx="1"/>
          </p:nvPr>
        </p:nvSpPr>
        <p:spPr>
          <a:xfrm>
            <a:off x="838200" y="1664970"/>
            <a:ext cx="10516235" cy="3604260"/>
          </a:xfrm>
        </p:spPr>
        <p:txBody>
          <a:bodyPr>
            <a:normAutofit/>
          </a:bodyPr>
          <a:p>
            <a:pPr marL="342900" indent="-342900" algn="l" fontAlgn="base">
              <a:lnSpc>
                <a:spcPct val="100000"/>
              </a:lnSpc>
              <a:spcBef>
                <a:spcPct val="20000"/>
              </a:spcBef>
              <a:buClrTx/>
              <a:buSzTx/>
              <a:buFont typeface="Wingdings" panose="05000000000000000000" charset="0"/>
              <a:buChar char="q"/>
            </a:pPr>
            <a:r>
              <a:rPr lang="en-US" sz="1800">
                <a:effectLst/>
                <a:ea typeface="+mn-ea"/>
              </a:rPr>
              <a:t>Accumulators are simple constructs with an add operation and a final accumulated result, which is available after the job ended.</a:t>
            </a:r>
            <a:endParaRPr lang="en-US" sz="18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800">
                <a:effectLst/>
                <a:ea typeface="+mn-ea"/>
              </a:rPr>
              <a:t>The most straightforward accumulator is a counter: You can increment it using the Accumulator.add(V value) method. At the end of the job Flink will sum up (merge) all partial results and send the result to the client. Accumulators are useful during debugging or if you quickly want to find out more about your data.</a:t>
            </a:r>
            <a:endParaRPr lang="en-US" sz="18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800">
                <a:effectLst/>
                <a:ea typeface="+mn-ea"/>
              </a:rPr>
              <a:t>Flink currently has the following built-in accumulators. Each of them implements the Accumulator interface.</a:t>
            </a:r>
            <a:endParaRPr lang="en-US" sz="1800">
              <a:effectLst/>
              <a:ea typeface="+mn-ea"/>
            </a:endParaRPr>
          </a:p>
          <a:p>
            <a:pPr lvl="1" algn="l" fontAlgn="base">
              <a:lnSpc>
                <a:spcPct val="100000"/>
              </a:lnSpc>
              <a:spcBef>
                <a:spcPct val="20000"/>
              </a:spcBef>
              <a:buClrTx/>
              <a:buSzTx/>
              <a:buFont typeface="Wingdings" panose="05000000000000000000" charset="0"/>
              <a:buChar char="ü"/>
            </a:pPr>
            <a:r>
              <a:rPr lang="en-US" sz="1400">
                <a:effectLst/>
                <a:ea typeface="+mn-ea"/>
              </a:rPr>
              <a:t>IntCounter , LongCounter and DoubleCounter : See below for an example using a counter.</a:t>
            </a:r>
            <a:endParaRPr lang="en-US" sz="1400">
              <a:effectLst/>
              <a:ea typeface="+mn-ea"/>
            </a:endParaRPr>
          </a:p>
          <a:p>
            <a:pPr lvl="1" algn="l" fontAlgn="base">
              <a:lnSpc>
                <a:spcPct val="100000"/>
              </a:lnSpc>
              <a:spcBef>
                <a:spcPct val="20000"/>
              </a:spcBef>
              <a:buClrTx/>
              <a:buSzTx/>
              <a:buFont typeface="Wingdings" panose="05000000000000000000" charset="0"/>
              <a:buChar char="ü"/>
            </a:pPr>
            <a:r>
              <a:rPr lang="en-US" sz="1400">
                <a:effectLst/>
                <a:ea typeface="+mn-ea"/>
              </a:rPr>
              <a:t>Histogram : A histogram implementation for a discrete number of bins. Internally it is just a map from Integer to Integer. You can use this to compute distributions of values, e.g. the distribution of words-per-line for a word count program.</a:t>
            </a:r>
            <a:endParaRPr lang="en-US" sz="1400">
              <a:effectLst/>
              <a:ea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a:bodyPr>
          <a:p>
            <a:r>
              <a:rPr lang="en-US" sz="4000">
                <a:sym typeface="+mn-ea"/>
              </a:rPr>
              <a:t>Flink Sink Connector</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2" name="Content Placeholder 1"/>
          <p:cNvSpPr/>
          <p:nvPr>
            <p:ph sz="half" idx="1"/>
          </p:nvPr>
        </p:nvSpPr>
        <p:spPr>
          <a:xfrm>
            <a:off x="838200" y="1825625"/>
            <a:ext cx="10441940" cy="2299970"/>
          </a:xfrm>
        </p:spPr>
        <p:txBody>
          <a:bodyPr>
            <a:normAutofit lnSpcReduction="10000"/>
          </a:bodyPr>
          <a:p>
            <a:pPr marL="342900" indent="-342900" algn="l" fontAlgn="base">
              <a:lnSpc>
                <a:spcPct val="100000"/>
              </a:lnSpc>
              <a:spcBef>
                <a:spcPct val="20000"/>
              </a:spcBef>
              <a:buClrTx/>
              <a:buSzTx/>
              <a:buFont typeface="Wingdings" panose="05000000000000000000" charset="0"/>
              <a:buChar char="q"/>
            </a:pPr>
            <a:r>
              <a:rPr lang="en-US" sz="1600">
                <a:effectLst/>
                <a:ea typeface="+mn-ea"/>
              </a:rPr>
              <a:t>Data sinks consume DataStreams and forward them to files, sockets, external systems, or print them.</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a:effectLst/>
                <a:ea typeface="+mn-ea"/>
              </a:rPr>
              <a:t>Socket Sink</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a:effectLst/>
                <a:ea typeface="+mn-ea"/>
              </a:rPr>
              <a:t>Local File System Sink</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a:effectLst/>
                <a:ea typeface="+mn-ea"/>
              </a:rPr>
              <a:t>Hdfs File System Sink</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a:effectLst/>
                <a:ea typeface="+mn-ea"/>
              </a:rPr>
              <a:t>JDBC Sink</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a:effectLst/>
                <a:ea typeface="+mn-ea"/>
              </a:rPr>
              <a:t>Apache Kafka Sink</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a:effectLst/>
                <a:ea typeface="+mn-ea"/>
              </a:rPr>
              <a:t>Mongodb Sink</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a:effectLst/>
                <a:ea typeface="+mn-ea"/>
              </a:rPr>
              <a:t>Custom Sink</a:t>
            </a:r>
            <a:endParaRPr lang="en-US" sz="1600">
              <a:effectLst/>
              <a:ea typeface="+mn-ea"/>
            </a:endParaRPr>
          </a:p>
        </p:txBody>
      </p:sp>
      <p:pic>
        <p:nvPicPr>
          <p:cNvPr id="100" name="Content Placeholder 99"/>
          <p:cNvPicPr>
            <a:picLocks noChangeAspect="1"/>
          </p:cNvPicPr>
          <p:nvPr>
            <p:ph sz="half" idx="2"/>
          </p:nvPr>
        </p:nvPicPr>
        <p:blipFill>
          <a:blip r:embed="rId2"/>
          <a:stretch>
            <a:fillRect/>
          </a:stretch>
        </p:blipFill>
        <p:spPr>
          <a:xfrm>
            <a:off x="4946650" y="4204970"/>
            <a:ext cx="6468110" cy="179895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62A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pitchFamily="34" charset="0"/>
            </a:endParaRPr>
          </a:p>
        </p:txBody>
      </p:sp>
      <p:sp>
        <p:nvSpPr>
          <p:cNvPr id="3" name="椭圆 2"/>
          <p:cNvSpPr/>
          <p:nvPr/>
        </p:nvSpPr>
        <p:spPr>
          <a:xfrm>
            <a:off x="3016156" y="1108882"/>
            <a:ext cx="4804011" cy="4804011"/>
          </a:xfrm>
          <a:prstGeom prst="ellipse">
            <a:avLst/>
          </a:prstGeom>
          <a:gradFill flip="none" rotWithShape="1">
            <a:gsLst>
              <a:gs pos="0">
                <a:srgbClr val="A02A7D"/>
              </a:gs>
              <a:gs pos="41000">
                <a:srgbClr val="553058"/>
              </a:gs>
              <a:gs pos="83000">
                <a:srgbClr val="221B56"/>
              </a:gs>
              <a:gs pos="100000">
                <a:srgbClr val="221B56"/>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pitchFamily="34" charset="0"/>
            </a:endParaRPr>
          </a:p>
        </p:txBody>
      </p:sp>
      <p:sp>
        <p:nvSpPr>
          <p:cNvPr id="4" name="椭圆 3"/>
          <p:cNvSpPr/>
          <p:nvPr/>
        </p:nvSpPr>
        <p:spPr>
          <a:xfrm>
            <a:off x="982637" y="673856"/>
            <a:ext cx="3475063" cy="3475063"/>
          </a:xfrm>
          <a:prstGeom prst="ellipse">
            <a:avLst/>
          </a:prstGeom>
          <a:no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pitchFamily="34" charset="0"/>
            </a:endParaRPr>
          </a:p>
        </p:txBody>
      </p:sp>
      <p:sp>
        <p:nvSpPr>
          <p:cNvPr id="5" name="矩形 4"/>
          <p:cNvSpPr/>
          <p:nvPr/>
        </p:nvSpPr>
        <p:spPr>
          <a:xfrm>
            <a:off x="1792822" y="1696843"/>
            <a:ext cx="955040" cy="1014730"/>
          </a:xfrm>
          <a:prstGeom prst="rect">
            <a:avLst/>
          </a:prstGeom>
          <a:noFill/>
        </p:spPr>
        <p:txBody>
          <a:bodyPr wrap="none">
            <a:spAutoFit/>
          </a:bodyPr>
          <a:lstStyle/>
          <a:p>
            <a:r>
              <a:rPr lang="en-US" altLang="zh-CN" sz="6000" b="1" dirty="0" smtClean="0">
                <a:solidFill>
                  <a:schemeClr val="bg1"/>
                </a:solidFill>
                <a:latin typeface="Calibri" panose="020F0502020204030204" pitchFamily="34" charset="0"/>
                <a:ea typeface="Calibri" panose="020F0502020204030204" pitchFamily="34" charset="0"/>
              </a:rPr>
              <a:t>05</a:t>
            </a:r>
            <a:endParaRPr lang="zh-CN" altLang="en-US" sz="6000" b="1" dirty="0">
              <a:solidFill>
                <a:schemeClr val="bg1"/>
              </a:solidFill>
              <a:ea typeface="Calibri" panose="020F0502020204030204" pitchFamily="34" charset="0"/>
            </a:endParaRPr>
          </a:p>
        </p:txBody>
      </p:sp>
      <p:sp>
        <p:nvSpPr>
          <p:cNvPr id="6" name="矩形 5"/>
          <p:cNvSpPr/>
          <p:nvPr/>
        </p:nvSpPr>
        <p:spPr>
          <a:xfrm>
            <a:off x="4999990" y="3429000"/>
            <a:ext cx="6444615" cy="521970"/>
          </a:xfrm>
          <a:prstGeom prst="rect">
            <a:avLst/>
          </a:prstGeom>
        </p:spPr>
        <p:txBody>
          <a:bodyPr wrap="square">
            <a:spAutoFit/>
          </a:bodyPr>
          <a:lstStyle/>
          <a:p>
            <a:pPr algn="ctr"/>
            <a:r>
              <a:rPr lang="en-US" altLang="zh-CN" sz="2800" b="1" dirty="0" smtClean="0">
                <a:solidFill>
                  <a:schemeClr val="bg1"/>
                </a:solidFill>
                <a:latin typeface="Calibri" panose="020F0502020204030204" pitchFamily="34" charset="0"/>
                <a:ea typeface="Calibri" panose="020F0502020204030204" pitchFamily="34" charset="0"/>
                <a:sym typeface="+mn-ea"/>
              </a:rPr>
              <a:t>Flink Window API</a:t>
            </a:r>
            <a:endParaRPr lang="en-US" altLang="zh-CN" sz="2800" b="1" dirty="0" smtClean="0">
              <a:solidFill>
                <a:schemeClr val="bg1"/>
              </a:solidFill>
              <a:latin typeface="Calibri" panose="020F0502020204030204" pitchFamily="34" charset="0"/>
              <a:ea typeface="Calibri" panose="020F0502020204030204" pitchFamily="34" charset="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2988945" y="262890"/>
            <a:ext cx="67691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2800" b="1" dirty="0" smtClean="0">
                <a:latin typeface="Calibri" panose="020F0502020204030204" pitchFamily="34" charset="0"/>
                <a:ea typeface="Calibri" panose="020F0502020204030204" pitchFamily="34" charset="0"/>
                <a:sym typeface="黑体" panose="02010609060101010101" pitchFamily="49" charset="-122"/>
              </a:rPr>
              <a:t>Apache Flink Introduction Outline</a:t>
            </a:r>
            <a:endParaRPr lang="en-US" altLang="zh-CN" sz="2800" b="1" dirty="0" smtClean="0">
              <a:latin typeface="Calibri" panose="020F0502020204030204" pitchFamily="34" charset="0"/>
              <a:ea typeface="Calibri" panose="020F0502020204030204" pitchFamily="34" charset="0"/>
              <a:sym typeface="黑体" panose="02010609060101010101" pitchFamily="49" charset="-122"/>
            </a:endParaRPr>
          </a:p>
        </p:txBody>
      </p:sp>
      <p:pic>
        <p:nvPicPr>
          <p:cNvPr id="34" name="Picture 33"/>
          <p:cNvPicPr>
            <a:picLocks noChangeAspect="1"/>
          </p:cNvPicPr>
          <p:nvPr/>
        </p:nvPicPr>
        <p:blipFill>
          <a:blip r:embed="rId1"/>
          <a:stretch>
            <a:fillRect/>
          </a:stretch>
        </p:blipFill>
        <p:spPr>
          <a:xfrm>
            <a:off x="133985" y="-12700"/>
            <a:ext cx="2771775" cy="1428750"/>
          </a:xfrm>
          <a:prstGeom prst="rect">
            <a:avLst/>
          </a:prstGeom>
        </p:spPr>
      </p:pic>
      <p:grpSp>
        <p:nvGrpSpPr>
          <p:cNvPr id="35" name="组合 7"/>
          <p:cNvGrpSpPr/>
          <p:nvPr/>
        </p:nvGrpSpPr>
        <p:grpSpPr>
          <a:xfrm>
            <a:off x="1113790" y="1976755"/>
            <a:ext cx="2486025" cy="3094957"/>
            <a:chOff x="518989" y="2033518"/>
            <a:chExt cx="2894431" cy="3768648"/>
          </a:xfrm>
        </p:grpSpPr>
        <p:sp>
          <p:nvSpPr>
            <p:cNvPr id="36" name="椭圆 2"/>
            <p:cNvSpPr/>
            <p:nvPr/>
          </p:nvSpPr>
          <p:spPr>
            <a:xfrm>
              <a:off x="982542" y="2033518"/>
              <a:ext cx="2059741" cy="2073783"/>
            </a:xfrm>
            <a:prstGeom prst="ellipse">
              <a:avLst/>
            </a:prstGeom>
            <a:gradFill flip="none" rotWithShape="1">
              <a:gsLst>
                <a:gs pos="0">
                  <a:srgbClr val="A02A7D"/>
                </a:gs>
                <a:gs pos="41000">
                  <a:srgbClr val="553058"/>
                </a:gs>
                <a:gs pos="83000">
                  <a:srgbClr val="221B56"/>
                </a:gs>
                <a:gs pos="100000">
                  <a:srgbClr val="221B56"/>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pitchFamily="34" charset="0"/>
              </a:endParaRPr>
            </a:p>
          </p:txBody>
        </p:sp>
        <p:grpSp>
          <p:nvGrpSpPr>
            <p:cNvPr id="37" name="组合 3"/>
            <p:cNvGrpSpPr/>
            <p:nvPr/>
          </p:nvGrpSpPr>
          <p:grpSpPr>
            <a:xfrm>
              <a:off x="518989" y="4379436"/>
              <a:ext cx="2894431" cy="1422730"/>
              <a:chOff x="6140347" y="3037816"/>
              <a:chExt cx="2894431" cy="1422730"/>
            </a:xfrm>
          </p:grpSpPr>
          <p:sp>
            <p:nvSpPr>
              <p:cNvPr id="38" name="TextBox 15"/>
              <p:cNvSpPr txBox="1">
                <a:spLocks noChangeArrowheads="1"/>
              </p:cNvSpPr>
              <p:nvPr/>
            </p:nvSpPr>
            <p:spPr bwMode="auto">
              <a:xfrm>
                <a:off x="6225369" y="3037816"/>
                <a:ext cx="2633452" cy="373467"/>
              </a:xfrm>
              <a:prstGeom prst="rect">
                <a:avLst/>
              </a:prstGeom>
              <a:noFill/>
              <a:ln w="9525">
                <a:noFill/>
                <a:miter lim="800000"/>
              </a:ln>
            </p:spPr>
            <p:txBody>
              <a:bodyPr wrap="square">
                <a:spAutoFit/>
              </a:bodyPr>
              <a:p>
                <a:pPr algn="ctr" eaLnBrk="1" hangingPunct="1"/>
                <a:r>
                  <a:rPr lang="en-US" altLang="zh-CN" sz="1400" b="1" dirty="0" smtClean="0">
                    <a:latin typeface="Calibri" panose="020F0502020204030204" pitchFamily="34" charset="0"/>
                    <a:ea typeface="Calibri" panose="020F0502020204030204" pitchFamily="34" charset="0"/>
                  </a:rPr>
                  <a:t>Apache Flink Introduction</a:t>
                </a:r>
                <a:endParaRPr lang="en-US" altLang="zh-CN" sz="1400" b="1" dirty="0" smtClean="0">
                  <a:latin typeface="Calibri" panose="020F0502020204030204" pitchFamily="34" charset="0"/>
                  <a:ea typeface="Calibri" panose="020F0502020204030204" pitchFamily="34" charset="0"/>
                </a:endParaRPr>
              </a:p>
            </p:txBody>
          </p:sp>
          <p:sp>
            <p:nvSpPr>
              <p:cNvPr id="39" name="Rectangle 16"/>
              <p:cNvSpPr>
                <a:spLocks noChangeArrowheads="1"/>
              </p:cNvSpPr>
              <p:nvPr/>
            </p:nvSpPr>
            <p:spPr bwMode="auto">
              <a:xfrm>
                <a:off x="6140347" y="3449944"/>
                <a:ext cx="2894431" cy="1010602"/>
              </a:xfrm>
              <a:prstGeom prst="rect">
                <a:avLst/>
              </a:prstGeom>
              <a:noFill/>
              <a:ln w="9525">
                <a:noFill/>
                <a:miter lim="800000"/>
              </a:ln>
            </p:spPr>
            <p:txBody>
              <a:bodyPr wrap="square">
                <a:spAutoFit/>
              </a:bodyPr>
              <a:p>
                <a:pPr marL="285750" indent="-285750" algn="just" eaLnBrk="1" hangingPunct="1">
                  <a:buFont typeface="Arial" panose="020B0604020202020204" pitchFamily="34" charset="0"/>
                  <a:buChar char="•"/>
                </a:pPr>
                <a:r>
                  <a:rPr lang="en-US" altLang="zh-CN" sz="1200" dirty="0" smtClean="0">
                    <a:latin typeface="Calibri" panose="020F0502020204030204" pitchFamily="34" charset="0"/>
                    <a:ea typeface="Calibri" panose="020F0502020204030204" pitchFamily="34" charset="0"/>
                  </a:rPr>
                  <a:t>What is Flink</a:t>
                </a:r>
                <a:endParaRPr lang="en-US" altLang="zh-CN" sz="12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altLang="zh-CN" sz="1200" dirty="0" smtClean="0">
                    <a:latin typeface="Calibri" panose="020F0502020204030204" pitchFamily="34" charset="0"/>
                    <a:ea typeface="Calibri" panose="020F0502020204030204" pitchFamily="34" charset="0"/>
                  </a:rPr>
                  <a:t>Flink Features</a:t>
                </a:r>
                <a:endParaRPr lang="en-US" altLang="zh-CN" sz="12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altLang="zh-CN" sz="1200" dirty="0" smtClean="0">
                    <a:latin typeface="Calibri" panose="020F0502020204030204" pitchFamily="34" charset="0"/>
                    <a:ea typeface="Calibri" panose="020F0502020204030204" pitchFamily="34" charset="0"/>
                  </a:rPr>
                  <a:t>Flink Use cases</a:t>
                </a:r>
                <a:endParaRPr lang="en-US" altLang="zh-CN" sz="12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endParaRPr lang="en-US" altLang="zh-CN" sz="1200" dirty="0" smtClean="0">
                  <a:latin typeface="Calibri" panose="020F0502020204030204" pitchFamily="34" charset="0"/>
                  <a:ea typeface="Calibri" panose="020F0502020204030204" pitchFamily="34" charset="0"/>
                </a:endParaRPr>
              </a:p>
            </p:txBody>
          </p:sp>
        </p:grpSp>
        <p:pic>
          <p:nvPicPr>
            <p:cNvPr id="40"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9618" y="2615492"/>
              <a:ext cx="910512" cy="910512"/>
            </a:xfrm>
            <a:prstGeom prst="rect">
              <a:avLst/>
            </a:prstGeom>
          </p:spPr>
        </p:pic>
      </p:grpSp>
      <p:grpSp>
        <p:nvGrpSpPr>
          <p:cNvPr id="41" name="组合 8"/>
          <p:cNvGrpSpPr/>
          <p:nvPr/>
        </p:nvGrpSpPr>
        <p:grpSpPr>
          <a:xfrm>
            <a:off x="3719830" y="1977390"/>
            <a:ext cx="2228850" cy="2999215"/>
            <a:chOff x="982641" y="2035065"/>
            <a:chExt cx="2429510" cy="3654417"/>
          </a:xfrm>
        </p:grpSpPr>
        <p:sp>
          <p:nvSpPr>
            <p:cNvPr id="42" name="椭圆 9"/>
            <p:cNvSpPr/>
            <p:nvPr/>
          </p:nvSpPr>
          <p:spPr>
            <a:xfrm>
              <a:off x="1132149" y="2035065"/>
              <a:ext cx="2074460" cy="2074460"/>
            </a:xfrm>
            <a:prstGeom prst="ellipse">
              <a:avLst/>
            </a:prstGeom>
            <a:gradFill flip="none" rotWithShape="1">
              <a:gsLst>
                <a:gs pos="0">
                  <a:srgbClr val="A02A7D"/>
                </a:gs>
                <a:gs pos="41000">
                  <a:srgbClr val="553058"/>
                </a:gs>
                <a:gs pos="83000">
                  <a:srgbClr val="221B56"/>
                </a:gs>
                <a:gs pos="100000">
                  <a:srgbClr val="221B56"/>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pitchFamily="34" charset="0"/>
              </a:endParaRPr>
            </a:p>
          </p:txBody>
        </p:sp>
        <p:grpSp>
          <p:nvGrpSpPr>
            <p:cNvPr id="43" name="组合 10"/>
            <p:cNvGrpSpPr/>
            <p:nvPr/>
          </p:nvGrpSpPr>
          <p:grpSpPr>
            <a:xfrm>
              <a:off x="982641" y="4380982"/>
              <a:ext cx="2429510" cy="1308500"/>
              <a:chOff x="6603999" y="3039362"/>
              <a:chExt cx="2429510" cy="1308500"/>
            </a:xfrm>
          </p:grpSpPr>
          <p:sp>
            <p:nvSpPr>
              <p:cNvPr id="44" name="TextBox 15"/>
              <p:cNvSpPr txBox="1">
                <a:spLocks noChangeArrowheads="1"/>
              </p:cNvSpPr>
              <p:nvPr/>
            </p:nvSpPr>
            <p:spPr bwMode="auto">
              <a:xfrm>
                <a:off x="6753445" y="3039362"/>
                <a:ext cx="2230120" cy="355138"/>
              </a:xfrm>
              <a:prstGeom prst="rect">
                <a:avLst/>
              </a:prstGeom>
              <a:noFill/>
              <a:ln w="9525">
                <a:noFill/>
                <a:miter lim="800000"/>
              </a:ln>
            </p:spPr>
            <p:txBody>
              <a:bodyPr wrap="square">
                <a:spAutoFit/>
              </a:bodyPr>
              <a:p>
                <a:pPr algn="ctr" eaLnBrk="1" hangingPunct="1"/>
                <a:r>
                  <a:rPr lang="en-US" altLang="zh-CN" sz="1300" b="1" dirty="0" smtClean="0">
                    <a:latin typeface="Calibri" panose="020F0502020204030204" pitchFamily="34" charset="0"/>
                    <a:ea typeface="Calibri" panose="020F0502020204030204" pitchFamily="34" charset="0"/>
                  </a:rPr>
                  <a:t>Overview and Architecture</a:t>
                </a:r>
                <a:endParaRPr lang="en-US" altLang="zh-CN" sz="1300" b="1" dirty="0" smtClean="0">
                  <a:latin typeface="Calibri" panose="020F0502020204030204" pitchFamily="34" charset="0"/>
                  <a:ea typeface="Calibri" panose="020F0502020204030204" pitchFamily="34" charset="0"/>
                </a:endParaRPr>
              </a:p>
            </p:txBody>
          </p:sp>
          <p:sp>
            <p:nvSpPr>
              <p:cNvPr id="45" name="Rectangle 16"/>
              <p:cNvSpPr>
                <a:spLocks noChangeArrowheads="1"/>
              </p:cNvSpPr>
              <p:nvPr/>
            </p:nvSpPr>
            <p:spPr bwMode="auto">
              <a:xfrm>
                <a:off x="6603999" y="3449572"/>
                <a:ext cx="2429510" cy="898290"/>
              </a:xfrm>
              <a:prstGeom prst="rect">
                <a:avLst/>
              </a:prstGeom>
              <a:noFill/>
              <a:ln w="9525">
                <a:noFill/>
                <a:miter lim="800000"/>
              </a:ln>
            </p:spPr>
            <p:txBody>
              <a:bodyPr wrap="square">
                <a:spAutoFit/>
              </a:bodyPr>
              <a:p>
                <a:pPr marL="285750" indent="-285750" algn="just" eaLnBrk="1" hangingPunct="1">
                  <a:buFont typeface="Arial" panose="020B0604020202020204" pitchFamily="34" charset="0"/>
                  <a:buChar char="•"/>
                </a:pPr>
                <a:r>
                  <a:rPr lang="en-US" sz="1400" dirty="0" smtClean="0">
                    <a:latin typeface="Calibri" panose="020F0502020204030204" pitchFamily="34" charset="0"/>
                    <a:ea typeface="Calibri" panose="020F0502020204030204" pitchFamily="34" charset="0"/>
                  </a:rPr>
                  <a:t>Flink Client</a:t>
                </a:r>
                <a:endParaRPr lang="en-US" sz="14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sz="1400" dirty="0" smtClean="0">
                    <a:latin typeface="Calibri" panose="020F0502020204030204" pitchFamily="34" charset="0"/>
                    <a:ea typeface="Calibri" panose="020F0502020204030204" pitchFamily="34" charset="0"/>
                  </a:rPr>
                  <a:t>JobManager</a:t>
                </a:r>
                <a:endParaRPr lang="en-US" sz="14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sz="1400" dirty="0" smtClean="0">
                    <a:latin typeface="Calibri" panose="020F0502020204030204" pitchFamily="34" charset="0"/>
                    <a:ea typeface="Calibri" panose="020F0502020204030204" pitchFamily="34" charset="0"/>
                  </a:rPr>
                  <a:t>TaskManager</a:t>
                </a:r>
                <a:endParaRPr lang="en-US" sz="1400" dirty="0" smtClean="0">
                  <a:latin typeface="Calibri" panose="020F0502020204030204" pitchFamily="34" charset="0"/>
                  <a:ea typeface="Calibri" panose="020F0502020204030204" pitchFamily="34" charset="0"/>
                </a:endParaRPr>
              </a:p>
            </p:txBody>
          </p:sp>
        </p:grpSp>
      </p:grpSp>
      <p:grpSp>
        <p:nvGrpSpPr>
          <p:cNvPr id="46" name="组合 14"/>
          <p:cNvGrpSpPr/>
          <p:nvPr/>
        </p:nvGrpSpPr>
        <p:grpSpPr>
          <a:xfrm>
            <a:off x="6012815" y="1974850"/>
            <a:ext cx="2400300" cy="3217441"/>
            <a:chOff x="902928" y="2033518"/>
            <a:chExt cx="2566295" cy="3917977"/>
          </a:xfrm>
        </p:grpSpPr>
        <p:sp>
          <p:nvSpPr>
            <p:cNvPr id="47" name="椭圆 15"/>
            <p:cNvSpPr/>
            <p:nvPr/>
          </p:nvSpPr>
          <p:spPr>
            <a:xfrm>
              <a:off x="1109702" y="2033518"/>
              <a:ext cx="2074460" cy="2074460"/>
            </a:xfrm>
            <a:prstGeom prst="ellipse">
              <a:avLst/>
            </a:prstGeom>
            <a:gradFill flip="none" rotWithShape="1">
              <a:gsLst>
                <a:gs pos="0">
                  <a:srgbClr val="A02A7D"/>
                </a:gs>
                <a:gs pos="41000">
                  <a:srgbClr val="553058"/>
                </a:gs>
                <a:gs pos="83000">
                  <a:srgbClr val="221B56"/>
                </a:gs>
                <a:gs pos="100000">
                  <a:srgbClr val="221B56"/>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pitchFamily="34" charset="0"/>
              </a:endParaRPr>
            </a:p>
          </p:txBody>
        </p:sp>
        <p:grpSp>
          <p:nvGrpSpPr>
            <p:cNvPr id="48" name="组合 16"/>
            <p:cNvGrpSpPr/>
            <p:nvPr/>
          </p:nvGrpSpPr>
          <p:grpSpPr>
            <a:xfrm>
              <a:off x="902928" y="4380982"/>
              <a:ext cx="2566295" cy="1570513"/>
              <a:chOff x="6524286" y="3039362"/>
              <a:chExt cx="2566295" cy="1570513"/>
            </a:xfrm>
          </p:grpSpPr>
          <p:sp>
            <p:nvSpPr>
              <p:cNvPr id="49" name="TextBox 15"/>
              <p:cNvSpPr txBox="1">
                <a:spLocks noChangeArrowheads="1"/>
              </p:cNvSpPr>
              <p:nvPr/>
            </p:nvSpPr>
            <p:spPr bwMode="auto">
              <a:xfrm>
                <a:off x="6524286" y="3039362"/>
                <a:ext cx="2566295" cy="354926"/>
              </a:xfrm>
              <a:prstGeom prst="rect">
                <a:avLst/>
              </a:prstGeom>
              <a:noFill/>
              <a:ln w="9525">
                <a:noFill/>
                <a:miter lim="800000"/>
              </a:ln>
            </p:spPr>
            <p:txBody>
              <a:bodyPr wrap="square">
                <a:spAutoFit/>
              </a:bodyPr>
              <a:p>
                <a:pPr algn="ctr" eaLnBrk="1" hangingPunct="1"/>
                <a:r>
                  <a:rPr lang="en-US" altLang="zh-CN" sz="1300" b="1" dirty="0" smtClean="0">
                    <a:latin typeface="Calibri" panose="020F0502020204030204" pitchFamily="34" charset="0"/>
                    <a:ea typeface="Calibri" panose="020F0502020204030204" pitchFamily="34" charset="0"/>
                  </a:rPr>
                  <a:t>Flink Standalone Cluster</a:t>
                </a:r>
                <a:endParaRPr lang="en-US" altLang="zh-CN" sz="1300" b="1" dirty="0" smtClean="0">
                  <a:latin typeface="Calibri" panose="020F0502020204030204" pitchFamily="34" charset="0"/>
                  <a:ea typeface="Calibri" panose="020F0502020204030204" pitchFamily="34" charset="0"/>
                </a:endParaRPr>
              </a:p>
            </p:txBody>
          </p:sp>
          <p:sp>
            <p:nvSpPr>
              <p:cNvPr id="50" name="Rectangle 16"/>
              <p:cNvSpPr>
                <a:spLocks noChangeArrowheads="1"/>
              </p:cNvSpPr>
              <p:nvPr/>
            </p:nvSpPr>
            <p:spPr bwMode="auto">
              <a:xfrm>
                <a:off x="6530396" y="3449213"/>
                <a:ext cx="2502477" cy="1160662"/>
              </a:xfrm>
              <a:prstGeom prst="rect">
                <a:avLst/>
              </a:prstGeom>
              <a:noFill/>
              <a:ln w="9525">
                <a:noFill/>
                <a:miter lim="800000"/>
              </a:ln>
            </p:spPr>
            <p:txBody>
              <a:bodyPr wrap="square">
                <a:spAutoFit/>
              </a:bodyPr>
              <a:p>
                <a:pPr marL="285750" indent="-285750" algn="just" eaLnBrk="1" hangingPunct="1">
                  <a:buFont typeface="Arial" panose="020B0604020202020204" pitchFamily="34" charset="0"/>
                  <a:buChar char="•"/>
                </a:pPr>
                <a:r>
                  <a:rPr lang="en-US" altLang="zh-CN" sz="1400" dirty="0" smtClean="0">
                    <a:latin typeface="Calibri" panose="020F0502020204030204" pitchFamily="34" charset="0"/>
                    <a:ea typeface="Calibri" panose="020F0502020204030204" pitchFamily="34" charset="0"/>
                  </a:rPr>
                  <a:t>Flink cluster installation</a:t>
                </a:r>
                <a:endParaRPr lang="en-US" altLang="zh-CN" sz="14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altLang="zh-CN" sz="1400" dirty="0" smtClean="0">
                    <a:latin typeface="Calibri" panose="020F0502020204030204" pitchFamily="34" charset="0"/>
                    <a:ea typeface="Calibri" panose="020F0502020204030204" pitchFamily="34" charset="0"/>
                  </a:rPr>
                  <a:t>Flink cluster configuration</a:t>
                </a:r>
                <a:endParaRPr lang="en-US" altLang="zh-CN" sz="14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altLang="zh-CN" sz="1400" dirty="0" smtClean="0">
                    <a:latin typeface="Calibri" panose="020F0502020204030204" pitchFamily="34" charset="0"/>
                    <a:ea typeface="Calibri" panose="020F0502020204030204" pitchFamily="34" charset="0"/>
                  </a:rPr>
                  <a:t>Flink Standalone cluster start</a:t>
                </a:r>
                <a:endParaRPr lang="en-US" altLang="zh-CN" sz="1400" dirty="0" smtClean="0">
                  <a:latin typeface="Calibri" panose="020F0502020204030204" pitchFamily="34" charset="0"/>
                  <a:ea typeface="Calibri" panose="020F0502020204030204" pitchFamily="34" charset="0"/>
                </a:endParaRPr>
              </a:p>
            </p:txBody>
          </p:sp>
        </p:grpSp>
      </p:grpSp>
      <p:grpSp>
        <p:nvGrpSpPr>
          <p:cNvPr id="51" name="组合 20"/>
          <p:cNvGrpSpPr/>
          <p:nvPr/>
        </p:nvGrpSpPr>
        <p:grpSpPr>
          <a:xfrm>
            <a:off x="8412480" y="2006600"/>
            <a:ext cx="2372360" cy="3462170"/>
            <a:chOff x="765498" y="2033518"/>
            <a:chExt cx="2894519" cy="4218171"/>
          </a:xfrm>
        </p:grpSpPr>
        <p:sp>
          <p:nvSpPr>
            <p:cNvPr id="52" name="椭圆 21"/>
            <p:cNvSpPr/>
            <p:nvPr/>
          </p:nvSpPr>
          <p:spPr>
            <a:xfrm>
              <a:off x="1185420" y="2033518"/>
              <a:ext cx="2201105" cy="2074179"/>
            </a:xfrm>
            <a:prstGeom prst="ellipse">
              <a:avLst/>
            </a:prstGeom>
            <a:gradFill flip="none" rotWithShape="1">
              <a:gsLst>
                <a:gs pos="0">
                  <a:srgbClr val="A02A7D"/>
                </a:gs>
                <a:gs pos="41000">
                  <a:srgbClr val="553058"/>
                </a:gs>
                <a:gs pos="83000">
                  <a:srgbClr val="221B56"/>
                </a:gs>
                <a:gs pos="100000">
                  <a:srgbClr val="221B56"/>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pitchFamily="34" charset="0"/>
              </a:endParaRPr>
            </a:p>
          </p:txBody>
        </p:sp>
        <p:grpSp>
          <p:nvGrpSpPr>
            <p:cNvPr id="53" name="组合 22"/>
            <p:cNvGrpSpPr/>
            <p:nvPr/>
          </p:nvGrpSpPr>
          <p:grpSpPr>
            <a:xfrm>
              <a:off x="765498" y="4343846"/>
              <a:ext cx="2894519" cy="1907843"/>
              <a:chOff x="6386856" y="3002226"/>
              <a:chExt cx="2894519" cy="1907843"/>
            </a:xfrm>
          </p:grpSpPr>
          <p:sp>
            <p:nvSpPr>
              <p:cNvPr id="54" name="TextBox 15"/>
              <p:cNvSpPr txBox="1">
                <a:spLocks noChangeArrowheads="1"/>
              </p:cNvSpPr>
              <p:nvPr/>
            </p:nvSpPr>
            <p:spPr bwMode="auto">
              <a:xfrm>
                <a:off x="6521665" y="3002226"/>
                <a:ext cx="2759710" cy="355109"/>
              </a:xfrm>
              <a:prstGeom prst="rect">
                <a:avLst/>
              </a:prstGeom>
              <a:noFill/>
              <a:ln w="9525">
                <a:noFill/>
                <a:miter lim="800000"/>
              </a:ln>
            </p:spPr>
            <p:txBody>
              <a:bodyPr wrap="square">
                <a:spAutoFit/>
              </a:bodyPr>
              <a:p>
                <a:pPr algn="ctr" eaLnBrk="1" hangingPunct="1"/>
                <a:r>
                  <a:rPr lang="en-US" altLang="zh-CN" sz="1300" b="1" dirty="0" smtClean="0">
                    <a:latin typeface="Calibri" panose="020F0502020204030204" pitchFamily="34" charset="0"/>
                    <a:ea typeface="Calibri" panose="020F0502020204030204" pitchFamily="34" charset="0"/>
                  </a:rPr>
                  <a:t>Flink Application Dev</a:t>
                </a:r>
                <a:endParaRPr lang="en-US" altLang="zh-CN" sz="1300" b="1" dirty="0" smtClean="0">
                  <a:latin typeface="Calibri" panose="020F0502020204030204" pitchFamily="34" charset="0"/>
                  <a:ea typeface="Calibri" panose="020F0502020204030204" pitchFamily="34" charset="0"/>
                </a:endParaRPr>
              </a:p>
            </p:txBody>
          </p:sp>
          <p:sp>
            <p:nvSpPr>
              <p:cNvPr id="55" name="Rectangle 16"/>
              <p:cNvSpPr>
                <a:spLocks noChangeArrowheads="1"/>
              </p:cNvSpPr>
              <p:nvPr/>
            </p:nvSpPr>
            <p:spPr bwMode="auto">
              <a:xfrm>
                <a:off x="6386856" y="3449401"/>
                <a:ext cx="2827114" cy="1460668"/>
              </a:xfrm>
              <a:prstGeom prst="rect">
                <a:avLst/>
              </a:prstGeom>
              <a:noFill/>
              <a:ln w="9525">
                <a:noFill/>
                <a:miter lim="800000"/>
              </a:ln>
            </p:spPr>
            <p:txBody>
              <a:bodyPr wrap="square">
                <a:spAutoFit/>
              </a:bodyPr>
              <a:p>
                <a:pPr marL="285750" indent="-285750" algn="just" eaLnBrk="1" hangingPunct="1">
                  <a:buFont typeface="Arial" panose="020B0604020202020204" pitchFamily="34" charset="0"/>
                  <a:buChar char="•"/>
                </a:pPr>
                <a:r>
                  <a:rPr lang="en-US" sz="1200">
                    <a:sym typeface="+mn-ea"/>
                  </a:rPr>
                  <a:t>Flink process batch data</a:t>
                </a:r>
                <a:endParaRPr lang="en-US" sz="1200">
                  <a:sym typeface="+mn-ea"/>
                </a:endParaRPr>
              </a:p>
              <a:p>
                <a:pPr marL="285750" indent="-285750" algn="just" eaLnBrk="1" hangingPunct="1">
                  <a:buFont typeface="Arial" panose="020B0604020202020204" pitchFamily="34" charset="0"/>
                  <a:buChar char="•"/>
                </a:pPr>
                <a:r>
                  <a:rPr lang="en-US" sz="1200">
                    <a:sym typeface="+mn-ea"/>
                  </a:rPr>
                  <a:t>Flink process streaming data</a:t>
                </a:r>
                <a:endParaRPr lang="en-US" sz="1200">
                  <a:sym typeface="+mn-ea"/>
                </a:endParaRPr>
              </a:p>
              <a:p>
                <a:pPr marL="285750" indent="-285750" algn="just" eaLnBrk="1" hangingPunct="1">
                  <a:buFont typeface="Arial" panose="020B0604020202020204" pitchFamily="34" charset="0"/>
                  <a:buChar char="•"/>
                </a:pPr>
                <a:r>
                  <a:rPr lang="en-US" sz="1200">
                    <a:sym typeface="+mn-ea"/>
                  </a:rPr>
                  <a:t>Set Flink ExecutionMode</a:t>
                </a:r>
                <a:endParaRPr lang="en-US" sz="1200">
                  <a:sym typeface="+mn-ea"/>
                </a:endParaRPr>
              </a:p>
              <a:p>
                <a:pPr marL="285750" indent="-285750" algn="just" eaLnBrk="1" hangingPunct="1">
                  <a:buFont typeface="Arial" panose="020B0604020202020204" pitchFamily="34" charset="0"/>
                  <a:buChar char="•"/>
                </a:pPr>
                <a:r>
                  <a:rPr lang="en-US" sz="1200">
                    <a:sym typeface="+mn-ea"/>
                  </a:rPr>
                  <a:t>Submit Flink App by WebUI</a:t>
                </a:r>
                <a:endParaRPr lang="en-US" sz="1200">
                  <a:sym typeface="+mn-ea"/>
                </a:endParaRPr>
              </a:p>
              <a:p>
                <a:pPr marL="285750" indent="-285750" algn="just" eaLnBrk="1" hangingPunct="1">
                  <a:buFont typeface="Arial" panose="020B0604020202020204" pitchFamily="34" charset="0"/>
                  <a:buChar char="•"/>
                </a:pPr>
                <a:r>
                  <a:rPr lang="en-US" sz="1200">
                    <a:sym typeface="+mn-ea"/>
                  </a:rPr>
                  <a:t>Submit Flink App by CLI</a:t>
                </a:r>
                <a:endParaRPr lang="en-US" sz="1200">
                  <a:sym typeface="+mn-ea"/>
                </a:endParaRPr>
              </a:p>
              <a:p>
                <a:pPr indent="0" algn="just" eaLnBrk="1" hangingPunct="1">
                  <a:buFont typeface="Arial" panose="020B0604020202020204" pitchFamily="34" charset="0"/>
                  <a:buNone/>
                </a:pPr>
                <a:endParaRPr lang="en-US" sz="1200">
                  <a:sym typeface="+mn-ea"/>
                </a:endParaRPr>
              </a:p>
            </p:txBody>
          </p:sp>
        </p:grpSp>
      </p:grpSp>
      <p:pic>
        <p:nvPicPr>
          <p:cNvPr id="56" name="图片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3255" y="2541270"/>
            <a:ext cx="723265" cy="633095"/>
          </a:xfrm>
          <a:prstGeom prst="rect">
            <a:avLst/>
          </a:prstGeom>
        </p:spPr>
      </p:pic>
      <p:pic>
        <p:nvPicPr>
          <p:cNvPr id="57" name="图片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2895" y="2351405"/>
            <a:ext cx="1108710" cy="850265"/>
          </a:xfrm>
          <a:prstGeom prst="rect">
            <a:avLst/>
          </a:prstGeom>
        </p:spPr>
      </p:pic>
      <p:pic>
        <p:nvPicPr>
          <p:cNvPr id="58" name="图片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17355" y="2559050"/>
            <a:ext cx="682625" cy="5975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
                                        </p:tgtEl>
                                        <p:attrNameLst>
                                          <p:attrName>style.visibility</p:attrName>
                                        </p:attrNameLst>
                                      </p:cBhvr>
                                      <p:to>
                                        <p:strVal val="visible"/>
                                      </p:to>
                                    </p:set>
                                    <p:anim calcmode="lin" valueType="num">
                                      <p:cBhvr additive="base">
                                        <p:cTn id="13" dur="500" fill="hold"/>
                                        <p:tgtEl>
                                          <p:spTgt spid="41"/>
                                        </p:tgtEl>
                                        <p:attrNameLst>
                                          <p:attrName>ppt_x</p:attrName>
                                        </p:attrNameLst>
                                      </p:cBhvr>
                                      <p:tavLst>
                                        <p:tav tm="0">
                                          <p:val>
                                            <p:strVal val="#ppt_x"/>
                                          </p:val>
                                        </p:tav>
                                        <p:tav tm="100000">
                                          <p:val>
                                            <p:strVal val="#ppt_x"/>
                                          </p:val>
                                        </p:tav>
                                      </p:tavLst>
                                    </p:anim>
                                    <p:anim calcmode="lin" valueType="num">
                                      <p:cBhvr additive="base">
                                        <p:cTn id="14" dur="500" fill="hold"/>
                                        <p:tgtEl>
                                          <p:spTgt spid="4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6"/>
                                        </p:tgtEl>
                                        <p:attrNameLst>
                                          <p:attrName>style.visibility</p:attrName>
                                        </p:attrNameLst>
                                      </p:cBhvr>
                                      <p:to>
                                        <p:strVal val="visible"/>
                                      </p:to>
                                    </p:set>
                                    <p:anim calcmode="lin" valueType="num">
                                      <p:cBhvr additive="base">
                                        <p:cTn id="17" dur="500" fill="hold"/>
                                        <p:tgtEl>
                                          <p:spTgt spid="56"/>
                                        </p:tgtEl>
                                        <p:attrNameLst>
                                          <p:attrName>ppt_x</p:attrName>
                                        </p:attrNameLst>
                                      </p:cBhvr>
                                      <p:tavLst>
                                        <p:tav tm="0">
                                          <p:val>
                                            <p:strVal val="#ppt_x"/>
                                          </p:val>
                                        </p:tav>
                                        <p:tav tm="100000">
                                          <p:val>
                                            <p:strVal val="#ppt_x"/>
                                          </p:val>
                                        </p:tav>
                                      </p:tavLst>
                                    </p:anim>
                                    <p:anim calcmode="lin" valueType="num">
                                      <p:cBhvr additive="base">
                                        <p:cTn id="1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500" fill="hold"/>
                                        <p:tgtEl>
                                          <p:spTgt spid="46"/>
                                        </p:tgtEl>
                                        <p:attrNameLst>
                                          <p:attrName>ppt_x</p:attrName>
                                        </p:attrNameLst>
                                      </p:cBhvr>
                                      <p:tavLst>
                                        <p:tav tm="0">
                                          <p:val>
                                            <p:strVal val="#ppt_x"/>
                                          </p:val>
                                        </p:tav>
                                        <p:tav tm="100000">
                                          <p:val>
                                            <p:strVal val="#ppt_x"/>
                                          </p:val>
                                        </p:tav>
                                      </p:tavLst>
                                    </p:anim>
                                    <p:anim calcmode="lin" valueType="num">
                                      <p:cBhvr additive="base">
                                        <p:cTn id="24" dur="500" fill="hold"/>
                                        <p:tgtEl>
                                          <p:spTgt spid="4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anim calcmode="lin" valueType="num">
                                      <p:cBhvr additive="base">
                                        <p:cTn id="27" dur="500" fill="hold"/>
                                        <p:tgtEl>
                                          <p:spTgt spid="57"/>
                                        </p:tgtEl>
                                        <p:attrNameLst>
                                          <p:attrName>ppt_x</p:attrName>
                                        </p:attrNameLst>
                                      </p:cBhvr>
                                      <p:tavLst>
                                        <p:tav tm="0">
                                          <p:val>
                                            <p:strVal val="#ppt_x"/>
                                          </p:val>
                                        </p:tav>
                                        <p:tav tm="100000">
                                          <p:val>
                                            <p:strVal val="#ppt_x"/>
                                          </p:val>
                                        </p:tav>
                                      </p:tavLst>
                                    </p:anim>
                                    <p:anim calcmode="lin" valueType="num">
                                      <p:cBhvr additive="base">
                                        <p:cTn id="2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51"/>
                                        </p:tgtEl>
                                        <p:attrNameLst>
                                          <p:attrName>style.visibility</p:attrName>
                                        </p:attrNameLst>
                                      </p:cBhvr>
                                      <p:to>
                                        <p:strVal val="visible"/>
                                      </p:to>
                                    </p:set>
                                    <p:anim calcmode="lin" valueType="num">
                                      <p:cBhvr additive="base">
                                        <p:cTn id="33" dur="500" fill="hold"/>
                                        <p:tgtEl>
                                          <p:spTgt spid="51"/>
                                        </p:tgtEl>
                                        <p:attrNameLst>
                                          <p:attrName>ppt_x</p:attrName>
                                        </p:attrNameLst>
                                      </p:cBhvr>
                                      <p:tavLst>
                                        <p:tav tm="0">
                                          <p:val>
                                            <p:strVal val="#ppt_x"/>
                                          </p:val>
                                        </p:tav>
                                        <p:tav tm="100000">
                                          <p:val>
                                            <p:strVal val="#ppt_x"/>
                                          </p:val>
                                        </p:tav>
                                      </p:tavLst>
                                    </p:anim>
                                    <p:anim calcmode="lin" valueType="num">
                                      <p:cBhvr additive="base">
                                        <p:cTn id="34" dur="500" fill="hold"/>
                                        <p:tgtEl>
                                          <p:spTgt spid="51"/>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58"/>
                                        </p:tgtEl>
                                        <p:attrNameLst>
                                          <p:attrName>style.visibility</p:attrName>
                                        </p:attrNameLst>
                                      </p:cBhvr>
                                      <p:to>
                                        <p:strVal val="visible"/>
                                      </p:to>
                                    </p:set>
                                    <p:anim calcmode="lin" valueType="num">
                                      <p:cBhvr additive="base">
                                        <p:cTn id="37" dur="500" fill="hold"/>
                                        <p:tgtEl>
                                          <p:spTgt spid="58"/>
                                        </p:tgtEl>
                                        <p:attrNameLst>
                                          <p:attrName>ppt_x</p:attrName>
                                        </p:attrNameLst>
                                      </p:cBhvr>
                                      <p:tavLst>
                                        <p:tav tm="0">
                                          <p:val>
                                            <p:strVal val="#ppt_x"/>
                                          </p:val>
                                        </p:tav>
                                        <p:tav tm="100000">
                                          <p:val>
                                            <p:strVal val="#ppt_x"/>
                                          </p:val>
                                        </p:tav>
                                      </p:tavLst>
                                    </p:anim>
                                    <p:anim calcmode="lin" valueType="num">
                                      <p:cBhvr additive="base">
                                        <p:cTn id="38"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2988945" y="262890"/>
            <a:ext cx="67691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2800" b="1" dirty="0" smtClean="0">
                <a:latin typeface="Calibri" panose="020F0502020204030204" pitchFamily="34" charset="0"/>
                <a:ea typeface="Calibri" panose="020F0502020204030204" pitchFamily="34" charset="0"/>
                <a:sym typeface="+mn-ea"/>
              </a:rPr>
              <a:t>Flink Window API</a:t>
            </a:r>
            <a:endParaRPr lang="en-US" altLang="zh-CN" sz="2800" b="1" dirty="0" smtClean="0">
              <a:latin typeface="Calibri" panose="020F0502020204030204" pitchFamily="34" charset="0"/>
              <a:ea typeface="Calibri" panose="020F0502020204030204" pitchFamily="34" charset="0"/>
              <a:sym typeface="+mn-ea"/>
            </a:endParaRPr>
          </a:p>
        </p:txBody>
      </p:sp>
      <p:pic>
        <p:nvPicPr>
          <p:cNvPr id="34" name="Picture 33"/>
          <p:cNvPicPr>
            <a:picLocks noChangeAspect="1"/>
          </p:cNvPicPr>
          <p:nvPr/>
        </p:nvPicPr>
        <p:blipFill>
          <a:blip r:embed="rId1"/>
          <a:stretch>
            <a:fillRect/>
          </a:stretch>
        </p:blipFill>
        <p:spPr>
          <a:xfrm>
            <a:off x="133985" y="-12700"/>
            <a:ext cx="2771775" cy="1428750"/>
          </a:xfrm>
          <a:prstGeom prst="rect">
            <a:avLst/>
          </a:prstGeom>
        </p:spPr>
      </p:pic>
      <p:grpSp>
        <p:nvGrpSpPr>
          <p:cNvPr id="35" name="组合 7"/>
          <p:cNvGrpSpPr/>
          <p:nvPr/>
        </p:nvGrpSpPr>
        <p:grpSpPr>
          <a:xfrm>
            <a:off x="938530" y="1976755"/>
            <a:ext cx="2661285" cy="3279771"/>
            <a:chOff x="518989" y="2033518"/>
            <a:chExt cx="2894431" cy="3993641"/>
          </a:xfrm>
        </p:grpSpPr>
        <p:sp>
          <p:nvSpPr>
            <p:cNvPr id="36" name="椭圆 2"/>
            <p:cNvSpPr/>
            <p:nvPr/>
          </p:nvSpPr>
          <p:spPr>
            <a:xfrm>
              <a:off x="982542" y="2033518"/>
              <a:ext cx="2059741" cy="2073783"/>
            </a:xfrm>
            <a:prstGeom prst="ellipse">
              <a:avLst/>
            </a:prstGeom>
            <a:gradFill flip="none" rotWithShape="1">
              <a:gsLst>
                <a:gs pos="0">
                  <a:srgbClr val="A02A7D"/>
                </a:gs>
                <a:gs pos="41000">
                  <a:srgbClr val="553058"/>
                </a:gs>
                <a:gs pos="83000">
                  <a:srgbClr val="221B56"/>
                </a:gs>
                <a:gs pos="100000">
                  <a:srgbClr val="221B56"/>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pitchFamily="34" charset="0"/>
              </a:endParaRPr>
            </a:p>
          </p:txBody>
        </p:sp>
        <p:grpSp>
          <p:nvGrpSpPr>
            <p:cNvPr id="37" name="组合 3"/>
            <p:cNvGrpSpPr/>
            <p:nvPr/>
          </p:nvGrpSpPr>
          <p:grpSpPr>
            <a:xfrm>
              <a:off x="518989" y="4379436"/>
              <a:ext cx="2894431" cy="1647723"/>
              <a:chOff x="6140347" y="3037816"/>
              <a:chExt cx="2894431" cy="1647723"/>
            </a:xfrm>
          </p:grpSpPr>
          <p:sp>
            <p:nvSpPr>
              <p:cNvPr id="38" name="TextBox 15"/>
              <p:cNvSpPr txBox="1">
                <a:spLocks noChangeArrowheads="1"/>
              </p:cNvSpPr>
              <p:nvPr/>
            </p:nvSpPr>
            <p:spPr bwMode="auto">
              <a:xfrm>
                <a:off x="6225369" y="3037816"/>
                <a:ext cx="2633452" cy="373462"/>
              </a:xfrm>
              <a:prstGeom prst="rect">
                <a:avLst/>
              </a:prstGeom>
              <a:noFill/>
              <a:ln w="9525">
                <a:noFill/>
                <a:miter lim="800000"/>
              </a:ln>
            </p:spPr>
            <p:txBody>
              <a:bodyPr wrap="square">
                <a:spAutoFit/>
              </a:bodyPr>
              <a:p>
                <a:pPr algn="ctr" eaLnBrk="1" hangingPunct="1"/>
                <a:r>
                  <a:rPr lang="en-US" altLang="zh-CN" sz="1400" b="1" dirty="0" smtClean="0">
                    <a:latin typeface="Calibri" panose="020F0502020204030204" pitchFamily="34" charset="0"/>
                    <a:ea typeface="Calibri" panose="020F0502020204030204" pitchFamily="34" charset="0"/>
                  </a:rPr>
                  <a:t>Windowing</a:t>
                </a:r>
                <a:endParaRPr lang="en-US" altLang="zh-CN" sz="1400" b="1" dirty="0" smtClean="0">
                  <a:latin typeface="Calibri" panose="020F0502020204030204" pitchFamily="34" charset="0"/>
                  <a:ea typeface="Calibri" panose="020F0502020204030204" pitchFamily="34" charset="0"/>
                </a:endParaRPr>
              </a:p>
            </p:txBody>
          </p:sp>
          <p:sp>
            <p:nvSpPr>
              <p:cNvPr id="39" name="Rectangle 16"/>
              <p:cNvSpPr>
                <a:spLocks noChangeArrowheads="1"/>
              </p:cNvSpPr>
              <p:nvPr/>
            </p:nvSpPr>
            <p:spPr bwMode="auto">
              <a:xfrm>
                <a:off x="6140347" y="3449944"/>
                <a:ext cx="2894431" cy="1235595"/>
              </a:xfrm>
              <a:prstGeom prst="rect">
                <a:avLst/>
              </a:prstGeom>
              <a:noFill/>
              <a:ln w="9525">
                <a:noFill/>
                <a:miter lim="800000"/>
              </a:ln>
            </p:spPr>
            <p:txBody>
              <a:bodyPr wrap="square">
                <a:spAutoFit/>
              </a:bodyPr>
              <a:p>
                <a:pPr marL="285750" indent="-285750" algn="just" eaLnBrk="1" hangingPunct="1">
                  <a:buFont typeface="Arial" panose="020B0604020202020204" pitchFamily="34" charset="0"/>
                  <a:buChar char="•"/>
                </a:pPr>
                <a:r>
                  <a:rPr lang="en-US" altLang="zh-CN" sz="1200" dirty="0" smtClean="0">
                    <a:latin typeface="Calibri" panose="020F0502020204030204" pitchFamily="34" charset="0"/>
                    <a:ea typeface="Calibri" panose="020F0502020204030204" pitchFamily="34" charset="0"/>
                  </a:rPr>
                  <a:t>What is Windowing</a:t>
                </a:r>
                <a:endParaRPr lang="en-US" altLang="zh-CN" sz="12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altLang="zh-CN" sz="1200" dirty="0" smtClean="0">
                    <a:latin typeface="Calibri" panose="020F0502020204030204" pitchFamily="34" charset="0"/>
                    <a:ea typeface="Calibri" panose="020F0502020204030204" pitchFamily="34" charset="0"/>
                  </a:rPr>
                  <a:t>Keyed window vs no-keyed window</a:t>
                </a:r>
                <a:endParaRPr lang="en-US" altLang="zh-CN" sz="12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altLang="zh-CN" sz="1200" dirty="0" smtClean="0">
                    <a:latin typeface="Calibri" panose="020F0502020204030204" pitchFamily="34" charset="0"/>
                    <a:ea typeface="Calibri" panose="020F0502020204030204" pitchFamily="34" charset="0"/>
                  </a:rPr>
                  <a:t>Window category</a:t>
                </a:r>
                <a:endParaRPr lang="en-US" altLang="zh-CN" sz="12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altLang="zh-CN" sz="1200" dirty="0" smtClean="0">
                    <a:latin typeface="Calibri" panose="020F0502020204030204" pitchFamily="34" charset="0"/>
                    <a:ea typeface="Calibri" panose="020F0502020204030204" pitchFamily="34" charset="0"/>
                  </a:rPr>
                  <a:t>Window lifecycle</a:t>
                </a:r>
                <a:endParaRPr lang="en-US" altLang="zh-CN" sz="1200" dirty="0" smtClean="0">
                  <a:latin typeface="Calibri" panose="020F0502020204030204" pitchFamily="34" charset="0"/>
                  <a:ea typeface="Calibri" panose="020F0502020204030204" pitchFamily="34" charset="0"/>
                </a:endParaRPr>
              </a:p>
            </p:txBody>
          </p:sp>
        </p:grpSp>
        <p:pic>
          <p:nvPicPr>
            <p:cNvPr id="40"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9618" y="2615492"/>
              <a:ext cx="910512" cy="910512"/>
            </a:xfrm>
            <a:prstGeom prst="rect">
              <a:avLst/>
            </a:prstGeom>
          </p:spPr>
        </p:pic>
      </p:grpSp>
      <p:grpSp>
        <p:nvGrpSpPr>
          <p:cNvPr id="41" name="组合 8"/>
          <p:cNvGrpSpPr/>
          <p:nvPr/>
        </p:nvGrpSpPr>
        <p:grpSpPr>
          <a:xfrm>
            <a:off x="3719830" y="1977390"/>
            <a:ext cx="2228850" cy="3276710"/>
            <a:chOff x="982641" y="2035065"/>
            <a:chExt cx="2429510" cy="3992533"/>
          </a:xfrm>
        </p:grpSpPr>
        <p:sp>
          <p:nvSpPr>
            <p:cNvPr id="42" name="椭圆 9"/>
            <p:cNvSpPr/>
            <p:nvPr/>
          </p:nvSpPr>
          <p:spPr>
            <a:xfrm>
              <a:off x="1132149" y="2035065"/>
              <a:ext cx="2074460" cy="2074460"/>
            </a:xfrm>
            <a:prstGeom prst="ellipse">
              <a:avLst/>
            </a:prstGeom>
            <a:gradFill flip="none" rotWithShape="1">
              <a:gsLst>
                <a:gs pos="0">
                  <a:srgbClr val="A02A7D"/>
                </a:gs>
                <a:gs pos="41000">
                  <a:srgbClr val="553058"/>
                </a:gs>
                <a:gs pos="83000">
                  <a:srgbClr val="221B56"/>
                </a:gs>
                <a:gs pos="100000">
                  <a:srgbClr val="221B56"/>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pitchFamily="34" charset="0"/>
              </a:endParaRPr>
            </a:p>
          </p:txBody>
        </p:sp>
        <p:grpSp>
          <p:nvGrpSpPr>
            <p:cNvPr id="43" name="组合 10"/>
            <p:cNvGrpSpPr/>
            <p:nvPr/>
          </p:nvGrpSpPr>
          <p:grpSpPr>
            <a:xfrm>
              <a:off x="982641" y="4380982"/>
              <a:ext cx="2429510" cy="1646616"/>
              <a:chOff x="6603999" y="3039362"/>
              <a:chExt cx="2429510" cy="1646616"/>
            </a:xfrm>
          </p:grpSpPr>
          <p:sp>
            <p:nvSpPr>
              <p:cNvPr id="44" name="TextBox 15"/>
              <p:cNvSpPr txBox="1">
                <a:spLocks noChangeArrowheads="1"/>
              </p:cNvSpPr>
              <p:nvPr/>
            </p:nvSpPr>
            <p:spPr bwMode="auto">
              <a:xfrm>
                <a:off x="6653143" y="3039362"/>
                <a:ext cx="2330530" cy="355138"/>
              </a:xfrm>
              <a:prstGeom prst="rect">
                <a:avLst/>
              </a:prstGeom>
              <a:noFill/>
              <a:ln w="9525">
                <a:noFill/>
                <a:miter lim="800000"/>
              </a:ln>
            </p:spPr>
            <p:txBody>
              <a:bodyPr wrap="square">
                <a:spAutoFit/>
              </a:bodyPr>
              <a:p>
                <a:pPr algn="ctr" eaLnBrk="1" hangingPunct="1"/>
                <a:r>
                  <a:rPr lang="en-US" altLang="zh-CN" sz="1300" b="1" dirty="0" smtClean="0">
                    <a:latin typeface="Calibri" panose="020F0502020204030204" pitchFamily="34" charset="0"/>
                    <a:ea typeface="Calibri" panose="020F0502020204030204" pitchFamily="34" charset="0"/>
                  </a:rPr>
                  <a:t>Window Assigner</a:t>
                </a:r>
                <a:endParaRPr lang="en-US" altLang="zh-CN" sz="1300" b="1" dirty="0" smtClean="0">
                  <a:latin typeface="Calibri" panose="020F0502020204030204" pitchFamily="34" charset="0"/>
                  <a:ea typeface="Calibri" panose="020F0502020204030204" pitchFamily="34" charset="0"/>
                </a:endParaRPr>
              </a:p>
            </p:txBody>
          </p:sp>
          <p:sp>
            <p:nvSpPr>
              <p:cNvPr id="45" name="Rectangle 16"/>
              <p:cNvSpPr>
                <a:spLocks noChangeArrowheads="1"/>
              </p:cNvSpPr>
              <p:nvPr/>
            </p:nvSpPr>
            <p:spPr bwMode="auto">
              <a:xfrm>
                <a:off x="6603999" y="3449572"/>
                <a:ext cx="2429510" cy="1236406"/>
              </a:xfrm>
              <a:prstGeom prst="rect">
                <a:avLst/>
              </a:prstGeom>
              <a:noFill/>
              <a:ln w="9525">
                <a:noFill/>
                <a:miter lim="800000"/>
              </a:ln>
            </p:spPr>
            <p:txBody>
              <a:bodyPr wrap="square">
                <a:spAutoFit/>
              </a:bodyPr>
              <a:p>
                <a:pPr marL="285750" indent="-285750" algn="just" eaLnBrk="1" hangingPunct="1">
                  <a:buFont typeface="Arial" panose="020B0604020202020204" pitchFamily="34" charset="0"/>
                  <a:buChar char="•"/>
                </a:pPr>
                <a:r>
                  <a:rPr lang="en-US" sz="1200" dirty="0" smtClean="0">
                    <a:latin typeface="Calibri" panose="020F0502020204030204" pitchFamily="34" charset="0"/>
                    <a:ea typeface="Calibri" panose="020F0502020204030204" pitchFamily="34" charset="0"/>
                  </a:rPr>
                  <a:t>Tumbling Window</a:t>
                </a:r>
                <a:endParaRPr lang="en-US" sz="12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sz="1200" dirty="0" smtClean="0">
                    <a:latin typeface="Calibri" panose="020F0502020204030204" pitchFamily="34" charset="0"/>
                    <a:ea typeface="Calibri" panose="020F0502020204030204" pitchFamily="34" charset="0"/>
                  </a:rPr>
                  <a:t>Sliding Window</a:t>
                </a:r>
                <a:endParaRPr lang="en-US" sz="12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sz="1200" dirty="0" smtClean="0">
                    <a:latin typeface="Calibri" panose="020F0502020204030204" pitchFamily="34" charset="0"/>
                    <a:ea typeface="Calibri" panose="020F0502020204030204" pitchFamily="34" charset="0"/>
                  </a:rPr>
                  <a:t>Session Window</a:t>
                </a:r>
                <a:endParaRPr lang="en-US" sz="12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sz="1200" dirty="0" smtClean="0">
                    <a:latin typeface="Calibri" panose="020F0502020204030204" pitchFamily="34" charset="0"/>
                    <a:ea typeface="Calibri" panose="020F0502020204030204" pitchFamily="34" charset="0"/>
                  </a:rPr>
                  <a:t>Global Window</a:t>
                </a:r>
                <a:endParaRPr lang="en-US" sz="1200" dirty="0" smtClean="0">
                  <a:latin typeface="Calibri" panose="020F0502020204030204" pitchFamily="34" charset="0"/>
                  <a:ea typeface="Calibri" panose="020F0502020204030204" pitchFamily="34" charset="0"/>
                </a:endParaRPr>
              </a:p>
              <a:p>
                <a:pPr marL="285750" indent="-285750" algn="just" eaLnBrk="1" hangingPunct="1">
                  <a:buFont typeface="Arial" panose="020B0604020202020204" pitchFamily="34" charset="0"/>
                  <a:buChar char="•"/>
                </a:pPr>
                <a:r>
                  <a:rPr lang="en-US" sz="1200" dirty="0" smtClean="0">
                    <a:latin typeface="Calibri" panose="020F0502020204030204" pitchFamily="34" charset="0"/>
                    <a:ea typeface="Calibri" panose="020F0502020204030204" pitchFamily="34" charset="0"/>
                  </a:rPr>
                  <a:t>Count Window</a:t>
                </a:r>
                <a:endParaRPr lang="en-US" sz="1200" dirty="0" smtClean="0">
                  <a:latin typeface="Calibri" panose="020F0502020204030204" pitchFamily="34" charset="0"/>
                  <a:ea typeface="Calibri" panose="020F0502020204030204" pitchFamily="34" charset="0"/>
                </a:endParaRPr>
              </a:p>
            </p:txBody>
          </p:sp>
        </p:grpSp>
      </p:grpSp>
      <p:grpSp>
        <p:nvGrpSpPr>
          <p:cNvPr id="46" name="组合 14"/>
          <p:cNvGrpSpPr/>
          <p:nvPr/>
        </p:nvGrpSpPr>
        <p:grpSpPr>
          <a:xfrm>
            <a:off x="6012815" y="1974850"/>
            <a:ext cx="2400300" cy="3279036"/>
            <a:chOff x="902928" y="2033518"/>
            <a:chExt cx="2566295" cy="3992983"/>
          </a:xfrm>
        </p:grpSpPr>
        <p:sp>
          <p:nvSpPr>
            <p:cNvPr id="47" name="椭圆 15"/>
            <p:cNvSpPr/>
            <p:nvPr/>
          </p:nvSpPr>
          <p:spPr>
            <a:xfrm>
              <a:off x="1109702" y="2033518"/>
              <a:ext cx="2074460" cy="2074460"/>
            </a:xfrm>
            <a:prstGeom prst="ellipse">
              <a:avLst/>
            </a:prstGeom>
            <a:gradFill flip="none" rotWithShape="1">
              <a:gsLst>
                <a:gs pos="0">
                  <a:srgbClr val="A02A7D"/>
                </a:gs>
                <a:gs pos="41000">
                  <a:srgbClr val="553058"/>
                </a:gs>
                <a:gs pos="83000">
                  <a:srgbClr val="221B56"/>
                </a:gs>
                <a:gs pos="100000">
                  <a:srgbClr val="221B56"/>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pitchFamily="34" charset="0"/>
              </a:endParaRPr>
            </a:p>
          </p:txBody>
        </p:sp>
        <p:grpSp>
          <p:nvGrpSpPr>
            <p:cNvPr id="48" name="组合 16"/>
            <p:cNvGrpSpPr/>
            <p:nvPr/>
          </p:nvGrpSpPr>
          <p:grpSpPr>
            <a:xfrm>
              <a:off x="902928" y="4380982"/>
              <a:ext cx="2566295" cy="1645519"/>
              <a:chOff x="6524286" y="3039362"/>
              <a:chExt cx="2566295" cy="1645519"/>
            </a:xfrm>
          </p:grpSpPr>
          <p:sp>
            <p:nvSpPr>
              <p:cNvPr id="49" name="TextBox 15"/>
              <p:cNvSpPr txBox="1">
                <a:spLocks noChangeArrowheads="1"/>
              </p:cNvSpPr>
              <p:nvPr/>
            </p:nvSpPr>
            <p:spPr bwMode="auto">
              <a:xfrm>
                <a:off x="6524286" y="3039362"/>
                <a:ext cx="2566295" cy="354926"/>
              </a:xfrm>
              <a:prstGeom prst="rect">
                <a:avLst/>
              </a:prstGeom>
              <a:noFill/>
              <a:ln w="9525">
                <a:noFill/>
                <a:miter lim="800000"/>
              </a:ln>
            </p:spPr>
            <p:txBody>
              <a:bodyPr wrap="square">
                <a:spAutoFit/>
              </a:bodyPr>
              <a:p>
                <a:pPr algn="ctr" eaLnBrk="1" hangingPunct="1"/>
                <a:r>
                  <a:rPr lang="en-US" altLang="zh-CN" sz="1300" b="1" dirty="0" smtClean="0">
                    <a:latin typeface="Calibri" panose="020F0502020204030204" pitchFamily="34" charset="0"/>
                    <a:ea typeface="Calibri" panose="020F0502020204030204" pitchFamily="34" charset="0"/>
                  </a:rPr>
                  <a:t>Window Functions</a:t>
                </a:r>
                <a:endParaRPr lang="en-US" altLang="zh-CN" sz="1300" b="1" dirty="0" smtClean="0">
                  <a:latin typeface="Calibri" panose="020F0502020204030204" pitchFamily="34" charset="0"/>
                  <a:ea typeface="Calibri" panose="020F0502020204030204" pitchFamily="34" charset="0"/>
                </a:endParaRPr>
              </a:p>
            </p:txBody>
          </p:sp>
          <p:sp>
            <p:nvSpPr>
              <p:cNvPr id="50" name="Rectangle 16"/>
              <p:cNvSpPr>
                <a:spLocks noChangeArrowheads="1"/>
              </p:cNvSpPr>
              <p:nvPr/>
            </p:nvSpPr>
            <p:spPr bwMode="auto">
              <a:xfrm>
                <a:off x="6530396" y="3449213"/>
                <a:ext cx="2502477" cy="1235668"/>
              </a:xfrm>
              <a:prstGeom prst="rect">
                <a:avLst/>
              </a:prstGeom>
              <a:noFill/>
              <a:ln w="9525">
                <a:noFill/>
                <a:miter lim="800000"/>
              </a:ln>
            </p:spPr>
            <p:txBody>
              <a:bodyPr wrap="square">
                <a:spAutoFit/>
              </a:bodyPr>
              <a:p>
                <a:pPr marL="285750" indent="-285750" algn="just" eaLnBrk="1" hangingPunct="1">
                  <a:buClrTx/>
                  <a:buSzTx/>
                  <a:buFont typeface="Arial" panose="020B0604020202020204" pitchFamily="34" charset="0"/>
                  <a:buChar char="•"/>
                </a:pPr>
                <a:r>
                  <a:rPr lang="en-US" sz="1200" dirty="0" smtClean="0">
                    <a:latin typeface="Calibri" panose="020F0502020204030204" pitchFamily="34" charset="0"/>
                    <a:ea typeface="Calibri" panose="020F0502020204030204" pitchFamily="34" charset="0"/>
                  </a:rPr>
                  <a:t>ReduceFunction</a:t>
                </a:r>
                <a:endParaRPr lang="en-US" sz="1200" dirty="0" smtClean="0">
                  <a:latin typeface="Calibri" panose="020F0502020204030204" pitchFamily="34" charset="0"/>
                  <a:ea typeface="Calibri" panose="020F0502020204030204" pitchFamily="34" charset="0"/>
                </a:endParaRPr>
              </a:p>
              <a:p>
                <a:pPr marL="285750" indent="-285750" algn="just" eaLnBrk="1" hangingPunct="1">
                  <a:buClrTx/>
                  <a:buSzTx/>
                  <a:buFont typeface="Arial" panose="020B0604020202020204" pitchFamily="34" charset="0"/>
                  <a:buChar char="•"/>
                </a:pPr>
                <a:r>
                  <a:rPr lang="en-US" sz="1200" dirty="0" smtClean="0">
                    <a:latin typeface="Calibri" panose="020F0502020204030204" pitchFamily="34" charset="0"/>
                    <a:ea typeface="Calibri" panose="020F0502020204030204" pitchFamily="34" charset="0"/>
                  </a:rPr>
                  <a:t>AggregateFunction</a:t>
                </a:r>
                <a:endParaRPr lang="en-US" sz="1200" dirty="0" smtClean="0">
                  <a:latin typeface="Calibri" panose="020F0502020204030204" pitchFamily="34" charset="0"/>
                  <a:ea typeface="Calibri" panose="020F0502020204030204" pitchFamily="34" charset="0"/>
                </a:endParaRPr>
              </a:p>
              <a:p>
                <a:pPr marL="285750" indent="-285750" algn="just" eaLnBrk="1" hangingPunct="1">
                  <a:buClrTx/>
                  <a:buSzTx/>
                  <a:buFont typeface="Arial" panose="020B0604020202020204" pitchFamily="34" charset="0"/>
                  <a:buChar char="•"/>
                </a:pPr>
                <a:r>
                  <a:rPr lang="en-US" sz="1200" dirty="0" smtClean="0">
                    <a:latin typeface="Calibri" panose="020F0502020204030204" pitchFamily="34" charset="0"/>
                    <a:ea typeface="Calibri" panose="020F0502020204030204" pitchFamily="34" charset="0"/>
                  </a:rPr>
                  <a:t>ProcessWindowFunction</a:t>
                </a:r>
                <a:endParaRPr lang="en-US" sz="1200" dirty="0" smtClean="0">
                  <a:latin typeface="Calibri" panose="020F0502020204030204" pitchFamily="34" charset="0"/>
                  <a:ea typeface="Calibri" panose="020F0502020204030204" pitchFamily="34" charset="0"/>
                </a:endParaRPr>
              </a:p>
              <a:p>
                <a:pPr marL="285750" indent="-285750" algn="just" eaLnBrk="1" hangingPunct="1">
                  <a:buClrTx/>
                  <a:buSzTx/>
                  <a:buFont typeface="Arial" panose="020B0604020202020204" pitchFamily="34" charset="0"/>
                  <a:buChar char="•"/>
                </a:pPr>
                <a:r>
                  <a:rPr lang="en-US" sz="1200" dirty="0" smtClean="0">
                    <a:latin typeface="Calibri" panose="020F0502020204030204" pitchFamily="34" charset="0"/>
                    <a:ea typeface="Calibri" panose="020F0502020204030204" pitchFamily="34" charset="0"/>
                  </a:rPr>
                  <a:t>WindowFunction</a:t>
                </a:r>
                <a:endParaRPr lang="en-US" sz="1200" dirty="0" smtClean="0">
                  <a:latin typeface="Calibri" panose="020F0502020204030204" pitchFamily="34" charset="0"/>
                  <a:ea typeface="Calibri" panose="020F0502020204030204" pitchFamily="34" charset="0"/>
                </a:endParaRPr>
              </a:p>
              <a:p>
                <a:pPr marL="285750" indent="-285750" algn="just" eaLnBrk="1" hangingPunct="1">
                  <a:buClrTx/>
                  <a:buSzTx/>
                  <a:buFont typeface="Arial" panose="020B0604020202020204" pitchFamily="34" charset="0"/>
                  <a:buChar char="•"/>
                </a:pPr>
                <a:r>
                  <a:rPr lang="en-US" sz="1200" dirty="0" smtClean="0">
                    <a:latin typeface="Calibri" panose="020F0502020204030204" pitchFamily="34" charset="0"/>
                    <a:ea typeface="Calibri" panose="020F0502020204030204" pitchFamily="34" charset="0"/>
                  </a:rPr>
                  <a:t>Rolling aggregations</a:t>
                </a:r>
                <a:endParaRPr lang="en-US" sz="1200" dirty="0" smtClean="0">
                  <a:latin typeface="Calibri" panose="020F0502020204030204" pitchFamily="34" charset="0"/>
                  <a:ea typeface="Calibri" panose="020F0502020204030204" pitchFamily="34" charset="0"/>
                </a:endParaRPr>
              </a:p>
            </p:txBody>
          </p:sp>
        </p:grpSp>
      </p:grpSp>
      <p:grpSp>
        <p:nvGrpSpPr>
          <p:cNvPr id="51" name="组合 20"/>
          <p:cNvGrpSpPr/>
          <p:nvPr/>
        </p:nvGrpSpPr>
        <p:grpSpPr>
          <a:xfrm>
            <a:off x="8412480" y="2006600"/>
            <a:ext cx="2372360" cy="3462170"/>
            <a:chOff x="765498" y="2033518"/>
            <a:chExt cx="2894519" cy="4218171"/>
          </a:xfrm>
        </p:grpSpPr>
        <p:sp>
          <p:nvSpPr>
            <p:cNvPr id="52" name="椭圆 21"/>
            <p:cNvSpPr/>
            <p:nvPr/>
          </p:nvSpPr>
          <p:spPr>
            <a:xfrm>
              <a:off x="1185420" y="2033518"/>
              <a:ext cx="2201105" cy="2074179"/>
            </a:xfrm>
            <a:prstGeom prst="ellipse">
              <a:avLst/>
            </a:prstGeom>
            <a:gradFill flip="none" rotWithShape="1">
              <a:gsLst>
                <a:gs pos="0">
                  <a:srgbClr val="A02A7D"/>
                </a:gs>
                <a:gs pos="41000">
                  <a:srgbClr val="553058"/>
                </a:gs>
                <a:gs pos="83000">
                  <a:srgbClr val="221B56"/>
                </a:gs>
                <a:gs pos="100000">
                  <a:srgbClr val="221B56"/>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pitchFamily="34" charset="0"/>
              </a:endParaRPr>
            </a:p>
          </p:txBody>
        </p:sp>
        <p:grpSp>
          <p:nvGrpSpPr>
            <p:cNvPr id="53" name="组合 22"/>
            <p:cNvGrpSpPr/>
            <p:nvPr/>
          </p:nvGrpSpPr>
          <p:grpSpPr>
            <a:xfrm>
              <a:off x="765498" y="4343846"/>
              <a:ext cx="2894519" cy="1907843"/>
              <a:chOff x="6386856" y="3002226"/>
              <a:chExt cx="2894519" cy="1907843"/>
            </a:xfrm>
          </p:grpSpPr>
          <p:sp>
            <p:nvSpPr>
              <p:cNvPr id="54" name="TextBox 15"/>
              <p:cNvSpPr txBox="1">
                <a:spLocks noChangeArrowheads="1"/>
              </p:cNvSpPr>
              <p:nvPr/>
            </p:nvSpPr>
            <p:spPr bwMode="auto">
              <a:xfrm>
                <a:off x="6521665" y="3002226"/>
                <a:ext cx="2759710" cy="355109"/>
              </a:xfrm>
              <a:prstGeom prst="rect">
                <a:avLst/>
              </a:prstGeom>
              <a:noFill/>
              <a:ln w="9525">
                <a:noFill/>
                <a:miter lim="800000"/>
              </a:ln>
            </p:spPr>
            <p:txBody>
              <a:bodyPr wrap="square">
                <a:spAutoFit/>
              </a:bodyPr>
              <a:p>
                <a:pPr algn="ctr" eaLnBrk="1" hangingPunct="1"/>
                <a:r>
                  <a:rPr lang="en-US" altLang="zh-CN" sz="1300" b="1" dirty="0" smtClean="0">
                    <a:latin typeface="Calibri" panose="020F0502020204030204" pitchFamily="34" charset="0"/>
                    <a:ea typeface="Calibri" panose="020F0502020204030204" pitchFamily="34" charset="0"/>
                  </a:rPr>
                  <a:t>Trigger &amp; Evictor</a:t>
                </a:r>
                <a:endParaRPr lang="en-US" altLang="zh-CN" sz="1300" b="1" dirty="0" smtClean="0">
                  <a:latin typeface="Calibri" panose="020F0502020204030204" pitchFamily="34" charset="0"/>
                  <a:ea typeface="Calibri" panose="020F0502020204030204" pitchFamily="34" charset="0"/>
                </a:endParaRPr>
              </a:p>
            </p:txBody>
          </p:sp>
          <p:sp>
            <p:nvSpPr>
              <p:cNvPr id="55" name="Rectangle 16"/>
              <p:cNvSpPr>
                <a:spLocks noChangeArrowheads="1"/>
              </p:cNvSpPr>
              <p:nvPr/>
            </p:nvSpPr>
            <p:spPr bwMode="auto">
              <a:xfrm>
                <a:off x="6386856" y="3449401"/>
                <a:ext cx="2827114" cy="1460668"/>
              </a:xfrm>
              <a:prstGeom prst="rect">
                <a:avLst/>
              </a:prstGeom>
              <a:noFill/>
              <a:ln w="9525">
                <a:noFill/>
                <a:miter lim="800000"/>
              </a:ln>
            </p:spPr>
            <p:txBody>
              <a:bodyPr wrap="square">
                <a:spAutoFit/>
              </a:bodyPr>
              <a:p>
                <a:pPr marL="285750" indent="-285750" algn="just" eaLnBrk="1" hangingPunct="1">
                  <a:buFont typeface="Arial" panose="020B0604020202020204" pitchFamily="34" charset="0"/>
                  <a:buChar char="•"/>
                </a:pPr>
                <a:r>
                  <a:rPr lang="en-US" sz="1200">
                    <a:sym typeface="+mn-ea"/>
                  </a:rPr>
                  <a:t>What is Trigger</a:t>
                </a:r>
                <a:endParaRPr lang="en-US" sz="1200">
                  <a:sym typeface="+mn-ea"/>
                </a:endParaRPr>
              </a:p>
              <a:p>
                <a:pPr marL="285750" indent="-285750" algn="just" eaLnBrk="1" hangingPunct="1">
                  <a:buFont typeface="Arial" panose="020B0604020202020204" pitchFamily="34" charset="0"/>
                  <a:buChar char="•"/>
                </a:pPr>
                <a:r>
                  <a:rPr lang="en-US" sz="1200">
                    <a:sym typeface="+mn-ea"/>
                  </a:rPr>
                  <a:t>What is Evictor</a:t>
                </a:r>
                <a:endParaRPr lang="en-US" sz="1200">
                  <a:sym typeface="+mn-ea"/>
                </a:endParaRPr>
              </a:p>
              <a:p>
                <a:pPr marL="285750" indent="-285750" algn="just" eaLnBrk="1" hangingPunct="1">
                  <a:buFont typeface="Arial" panose="020B0604020202020204" pitchFamily="34" charset="0"/>
                  <a:buChar char="•"/>
                </a:pPr>
                <a:r>
                  <a:rPr lang="en-US" sz="1200">
                    <a:sym typeface="+mn-ea"/>
                  </a:rPr>
                  <a:t>How to custom Trigger</a:t>
                </a:r>
                <a:endParaRPr lang="en-US" sz="1200">
                  <a:sym typeface="+mn-ea"/>
                </a:endParaRPr>
              </a:p>
              <a:p>
                <a:pPr marL="285750" indent="-285750" algn="just" eaLnBrk="1" hangingPunct="1">
                  <a:buFont typeface="Arial" panose="020B0604020202020204" pitchFamily="34" charset="0"/>
                  <a:buChar char="•"/>
                </a:pPr>
                <a:r>
                  <a:rPr lang="en-US" sz="1200">
                    <a:sym typeface="+mn-ea"/>
                  </a:rPr>
                  <a:t>How to custom Evictor</a:t>
                </a:r>
                <a:endParaRPr lang="en-US" sz="1200">
                  <a:sym typeface="+mn-ea"/>
                </a:endParaRPr>
              </a:p>
              <a:p>
                <a:pPr marL="285750" indent="-285750" algn="just" eaLnBrk="1" hangingPunct="1">
                  <a:buFont typeface="Arial" panose="020B0604020202020204" pitchFamily="34" charset="0"/>
                  <a:buChar char="•"/>
                </a:pPr>
                <a:r>
                  <a:rPr lang="en-US" sz="1200">
                    <a:sym typeface="+mn-ea"/>
                  </a:rPr>
                  <a:t>Timer &amp; TimerService</a:t>
                </a:r>
                <a:endParaRPr lang="en-US" sz="1200">
                  <a:sym typeface="+mn-ea"/>
                </a:endParaRPr>
              </a:p>
              <a:p>
                <a:pPr marL="285750" indent="-285750" algn="just" eaLnBrk="1" hangingPunct="1">
                  <a:buFont typeface="Arial" panose="020B0604020202020204" pitchFamily="34" charset="0"/>
                  <a:buChar char="•"/>
                </a:pPr>
                <a:r>
                  <a:rPr lang="en-US" sz="1200">
                    <a:sym typeface="+mn-ea"/>
                  </a:rPr>
                  <a:t>KeyedProcessFunction</a:t>
                </a:r>
                <a:endParaRPr lang="en-US" sz="1200">
                  <a:sym typeface="+mn-ea"/>
                </a:endParaRPr>
              </a:p>
            </p:txBody>
          </p:sp>
        </p:grpSp>
      </p:grpSp>
      <p:pic>
        <p:nvPicPr>
          <p:cNvPr id="56" name="图片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3255" y="2541270"/>
            <a:ext cx="723265" cy="633095"/>
          </a:xfrm>
          <a:prstGeom prst="rect">
            <a:avLst/>
          </a:prstGeom>
        </p:spPr>
      </p:pic>
      <p:pic>
        <p:nvPicPr>
          <p:cNvPr id="57" name="图片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2895" y="2351405"/>
            <a:ext cx="1108710" cy="850265"/>
          </a:xfrm>
          <a:prstGeom prst="rect">
            <a:avLst/>
          </a:prstGeom>
        </p:spPr>
      </p:pic>
      <p:pic>
        <p:nvPicPr>
          <p:cNvPr id="58" name="图片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17355" y="2559050"/>
            <a:ext cx="682625" cy="5975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
                                        </p:tgtEl>
                                        <p:attrNameLst>
                                          <p:attrName>style.visibility</p:attrName>
                                        </p:attrNameLst>
                                      </p:cBhvr>
                                      <p:to>
                                        <p:strVal val="visible"/>
                                      </p:to>
                                    </p:set>
                                    <p:anim calcmode="lin" valueType="num">
                                      <p:cBhvr additive="base">
                                        <p:cTn id="13" dur="500" fill="hold"/>
                                        <p:tgtEl>
                                          <p:spTgt spid="41"/>
                                        </p:tgtEl>
                                        <p:attrNameLst>
                                          <p:attrName>ppt_x</p:attrName>
                                        </p:attrNameLst>
                                      </p:cBhvr>
                                      <p:tavLst>
                                        <p:tav tm="0">
                                          <p:val>
                                            <p:strVal val="#ppt_x"/>
                                          </p:val>
                                        </p:tav>
                                        <p:tav tm="100000">
                                          <p:val>
                                            <p:strVal val="#ppt_x"/>
                                          </p:val>
                                        </p:tav>
                                      </p:tavLst>
                                    </p:anim>
                                    <p:anim calcmode="lin" valueType="num">
                                      <p:cBhvr additive="base">
                                        <p:cTn id="14" dur="500" fill="hold"/>
                                        <p:tgtEl>
                                          <p:spTgt spid="4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6"/>
                                        </p:tgtEl>
                                        <p:attrNameLst>
                                          <p:attrName>style.visibility</p:attrName>
                                        </p:attrNameLst>
                                      </p:cBhvr>
                                      <p:to>
                                        <p:strVal val="visible"/>
                                      </p:to>
                                    </p:set>
                                    <p:anim calcmode="lin" valueType="num">
                                      <p:cBhvr additive="base">
                                        <p:cTn id="17" dur="500" fill="hold"/>
                                        <p:tgtEl>
                                          <p:spTgt spid="56"/>
                                        </p:tgtEl>
                                        <p:attrNameLst>
                                          <p:attrName>ppt_x</p:attrName>
                                        </p:attrNameLst>
                                      </p:cBhvr>
                                      <p:tavLst>
                                        <p:tav tm="0">
                                          <p:val>
                                            <p:strVal val="#ppt_x"/>
                                          </p:val>
                                        </p:tav>
                                        <p:tav tm="100000">
                                          <p:val>
                                            <p:strVal val="#ppt_x"/>
                                          </p:val>
                                        </p:tav>
                                      </p:tavLst>
                                    </p:anim>
                                    <p:anim calcmode="lin" valueType="num">
                                      <p:cBhvr additive="base">
                                        <p:cTn id="1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500" fill="hold"/>
                                        <p:tgtEl>
                                          <p:spTgt spid="46"/>
                                        </p:tgtEl>
                                        <p:attrNameLst>
                                          <p:attrName>ppt_x</p:attrName>
                                        </p:attrNameLst>
                                      </p:cBhvr>
                                      <p:tavLst>
                                        <p:tav tm="0">
                                          <p:val>
                                            <p:strVal val="#ppt_x"/>
                                          </p:val>
                                        </p:tav>
                                        <p:tav tm="100000">
                                          <p:val>
                                            <p:strVal val="#ppt_x"/>
                                          </p:val>
                                        </p:tav>
                                      </p:tavLst>
                                    </p:anim>
                                    <p:anim calcmode="lin" valueType="num">
                                      <p:cBhvr additive="base">
                                        <p:cTn id="24" dur="500" fill="hold"/>
                                        <p:tgtEl>
                                          <p:spTgt spid="4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anim calcmode="lin" valueType="num">
                                      <p:cBhvr additive="base">
                                        <p:cTn id="27" dur="500" fill="hold"/>
                                        <p:tgtEl>
                                          <p:spTgt spid="57"/>
                                        </p:tgtEl>
                                        <p:attrNameLst>
                                          <p:attrName>ppt_x</p:attrName>
                                        </p:attrNameLst>
                                      </p:cBhvr>
                                      <p:tavLst>
                                        <p:tav tm="0">
                                          <p:val>
                                            <p:strVal val="#ppt_x"/>
                                          </p:val>
                                        </p:tav>
                                        <p:tav tm="100000">
                                          <p:val>
                                            <p:strVal val="#ppt_x"/>
                                          </p:val>
                                        </p:tav>
                                      </p:tavLst>
                                    </p:anim>
                                    <p:anim calcmode="lin" valueType="num">
                                      <p:cBhvr additive="base">
                                        <p:cTn id="2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51"/>
                                        </p:tgtEl>
                                        <p:attrNameLst>
                                          <p:attrName>style.visibility</p:attrName>
                                        </p:attrNameLst>
                                      </p:cBhvr>
                                      <p:to>
                                        <p:strVal val="visible"/>
                                      </p:to>
                                    </p:set>
                                    <p:anim calcmode="lin" valueType="num">
                                      <p:cBhvr additive="base">
                                        <p:cTn id="33" dur="500" fill="hold"/>
                                        <p:tgtEl>
                                          <p:spTgt spid="51"/>
                                        </p:tgtEl>
                                        <p:attrNameLst>
                                          <p:attrName>ppt_x</p:attrName>
                                        </p:attrNameLst>
                                      </p:cBhvr>
                                      <p:tavLst>
                                        <p:tav tm="0">
                                          <p:val>
                                            <p:strVal val="#ppt_x"/>
                                          </p:val>
                                        </p:tav>
                                        <p:tav tm="100000">
                                          <p:val>
                                            <p:strVal val="#ppt_x"/>
                                          </p:val>
                                        </p:tav>
                                      </p:tavLst>
                                    </p:anim>
                                    <p:anim calcmode="lin" valueType="num">
                                      <p:cBhvr additive="base">
                                        <p:cTn id="34" dur="500" fill="hold"/>
                                        <p:tgtEl>
                                          <p:spTgt spid="51"/>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58"/>
                                        </p:tgtEl>
                                        <p:attrNameLst>
                                          <p:attrName>style.visibility</p:attrName>
                                        </p:attrNameLst>
                                      </p:cBhvr>
                                      <p:to>
                                        <p:strVal val="visible"/>
                                      </p:to>
                                    </p:set>
                                    <p:anim calcmode="lin" valueType="num">
                                      <p:cBhvr additive="base">
                                        <p:cTn id="37" dur="500" fill="hold"/>
                                        <p:tgtEl>
                                          <p:spTgt spid="58"/>
                                        </p:tgtEl>
                                        <p:attrNameLst>
                                          <p:attrName>ppt_x</p:attrName>
                                        </p:attrNameLst>
                                      </p:cBhvr>
                                      <p:tavLst>
                                        <p:tav tm="0">
                                          <p:val>
                                            <p:strVal val="#ppt_x"/>
                                          </p:val>
                                        </p:tav>
                                        <p:tav tm="100000">
                                          <p:val>
                                            <p:strVal val="#ppt_x"/>
                                          </p:val>
                                        </p:tav>
                                      </p:tavLst>
                                    </p:anim>
                                    <p:anim calcmode="lin" valueType="num">
                                      <p:cBhvr additive="base">
                                        <p:cTn id="38"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a:bodyPr>
          <a:p>
            <a:r>
              <a:rPr lang="en-US" sz="4000">
                <a:sym typeface="+mn-ea"/>
              </a:rPr>
              <a:t>Windowing</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2" name="Content Placeholder 1"/>
          <p:cNvSpPr/>
          <p:nvPr>
            <p:ph sz="half" idx="1"/>
          </p:nvPr>
        </p:nvSpPr>
        <p:spPr>
          <a:xfrm>
            <a:off x="838200" y="1825625"/>
            <a:ext cx="10763885" cy="4351655"/>
          </a:xfrm>
        </p:spPr>
        <p:txBody>
          <a:bodyPr>
            <a:normAutofit/>
          </a:bodyPr>
          <a:p>
            <a:pPr marL="342900" indent="-342900" algn="l" fontAlgn="base">
              <a:lnSpc>
                <a:spcPct val="100000"/>
              </a:lnSpc>
              <a:spcBef>
                <a:spcPct val="20000"/>
              </a:spcBef>
              <a:buClrTx/>
              <a:buSzTx/>
              <a:buFont typeface="Wingdings" panose="05000000000000000000" charset="0"/>
              <a:buChar char="q"/>
            </a:pPr>
            <a:r>
              <a:rPr lang="en-US" sz="1800">
                <a:effectLst/>
                <a:ea typeface="+mn-ea"/>
              </a:rPr>
              <a:t>Apache Flink is a distributed computing framework that naturally supports infinite stream data processing. In Flink, the Window operation can split infinite streams into  “buckets” of finite size, over which we can apply computations.</a:t>
            </a:r>
            <a:endParaRPr lang="en-US" sz="18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800">
                <a:effectLst/>
                <a:ea typeface="+mn-ea"/>
              </a:rPr>
              <a:t>Window operation in Flink can be either time-driven (referred to as the Time Window) or data-driven (Count Window).</a:t>
            </a:r>
            <a:endParaRPr lang="en-US" sz="1400">
              <a:effectLst/>
              <a:ea typeface="+mn-ea"/>
            </a:endParaRPr>
          </a:p>
        </p:txBody>
      </p:sp>
      <p:pic>
        <p:nvPicPr>
          <p:cNvPr id="5" name="Content Placeholder 4" descr="Flink-windows.drawio"/>
          <p:cNvPicPr>
            <a:picLocks noChangeAspect="1"/>
          </p:cNvPicPr>
          <p:nvPr>
            <p:ph sz="half" idx="2"/>
          </p:nvPr>
        </p:nvPicPr>
        <p:blipFill>
          <a:blip r:embed="rId2"/>
          <a:stretch>
            <a:fillRect/>
          </a:stretch>
        </p:blipFill>
        <p:spPr>
          <a:xfrm>
            <a:off x="1337945" y="3525520"/>
            <a:ext cx="9516110" cy="26517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a:bodyPr>
          <a:p>
            <a:r>
              <a:rPr lang="en-US" sz="4000">
                <a:sym typeface="+mn-ea"/>
              </a:rPr>
              <a:t>Keyed window vs no-keyed window</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2" name="Content Placeholder 1"/>
          <p:cNvSpPr/>
          <p:nvPr>
            <p:ph sz="half" idx="1"/>
          </p:nvPr>
        </p:nvSpPr>
        <p:spPr>
          <a:xfrm>
            <a:off x="838200" y="1825625"/>
            <a:ext cx="10699750" cy="916940"/>
          </a:xfrm>
        </p:spPr>
        <p:txBody>
          <a:bodyPr>
            <a:normAutofit/>
          </a:bodyPr>
          <a:p>
            <a:pPr marL="342900" indent="-342900" algn="l" fontAlgn="base">
              <a:lnSpc>
                <a:spcPct val="100000"/>
              </a:lnSpc>
              <a:spcBef>
                <a:spcPct val="20000"/>
              </a:spcBef>
              <a:buClrTx/>
              <a:buSzTx/>
              <a:buFont typeface="Wingdings" panose="05000000000000000000" charset="0"/>
              <a:buChar char="q"/>
            </a:pPr>
            <a:r>
              <a:rPr lang="en-US" sz="1800">
                <a:effectLst/>
                <a:ea typeface="+mn-ea"/>
              </a:rPr>
              <a:t>Before perform window operation, The first thing to specify is whether your stream should be keyed or not. This has to be done before defining the window. Using the `keyBy(...)` will split your infinite stream into logical keyed streams. If `keyBy(...)` is not called, your stream is not keyed.</a:t>
            </a:r>
            <a:endParaRPr lang="en-US" sz="1400">
              <a:effectLst/>
              <a:ea typeface="+mn-ea"/>
            </a:endParaRPr>
          </a:p>
        </p:txBody>
      </p:sp>
      <p:sp>
        <p:nvSpPr>
          <p:cNvPr id="6" name="Content Placeholder 1"/>
          <p:cNvSpPr/>
          <p:nvPr/>
        </p:nvSpPr>
        <p:spPr>
          <a:xfrm>
            <a:off x="914400" y="2938780"/>
            <a:ext cx="5386705" cy="1560195"/>
          </a:xfrm>
          <a:prstGeom prst="rect">
            <a:avLst/>
          </a:prstGeom>
          <a:solidFill>
            <a:schemeClr val="tx2">
              <a:lumMod val="20000"/>
              <a:lumOff val="80000"/>
            </a:schemeClr>
          </a:solidFill>
        </p:spPr>
        <p:txBody>
          <a:bodyPr vert="horz" lIns="91440" tIns="45720" rIns="91440" bIns="45720" rtlCol="0">
            <a:normAutofit fontScale="9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fontAlgn="base">
              <a:lnSpc>
                <a:spcPct val="100000"/>
              </a:lnSpc>
              <a:spcBef>
                <a:spcPct val="20000"/>
              </a:spcBef>
              <a:buClrTx/>
              <a:buSzTx/>
              <a:buFont typeface="Wingdings" panose="05000000000000000000" charset="0"/>
              <a:buChar char="q"/>
            </a:pPr>
            <a:r>
              <a:rPr lang="en-US" sz="1800">
                <a:effectLst/>
                <a:ea typeface="+mn-ea"/>
              </a:rPr>
              <a:t>In the case of keyed streams, any attribute of your incoming events can be used as a key . Having a keyed stream will allow your windowed computation to be performed in parallel by multiple tasks, as each logical keyed stream can be processed independently from the rest. All elements referring to the same key will be sent to the same parallel task.</a:t>
            </a:r>
            <a:endParaRPr lang="en-US" sz="1800">
              <a:effectLst/>
              <a:ea typeface="+mn-ea"/>
            </a:endParaRPr>
          </a:p>
        </p:txBody>
      </p:sp>
      <p:sp>
        <p:nvSpPr>
          <p:cNvPr id="7" name="Content Placeholder 1"/>
          <p:cNvSpPr/>
          <p:nvPr/>
        </p:nvSpPr>
        <p:spPr>
          <a:xfrm>
            <a:off x="6471285" y="2938780"/>
            <a:ext cx="5066665" cy="1560195"/>
          </a:xfrm>
          <a:prstGeom prst="rect">
            <a:avLst/>
          </a:prstGeom>
          <a:solidFill>
            <a:schemeClr val="tx2">
              <a:lumMod val="20000"/>
              <a:lumOff val="80000"/>
            </a:schemeClr>
          </a:solidFill>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fontAlgn="base">
              <a:lnSpc>
                <a:spcPct val="100000"/>
              </a:lnSpc>
              <a:spcBef>
                <a:spcPct val="20000"/>
              </a:spcBef>
              <a:buClrTx/>
              <a:buSzTx/>
              <a:buFont typeface="Wingdings" panose="05000000000000000000" charset="0"/>
              <a:buChar char="q"/>
            </a:pPr>
            <a:r>
              <a:rPr lang="en-US" sz="1600">
                <a:effectLst/>
                <a:ea typeface="+mn-ea"/>
              </a:rPr>
              <a:t>In case of non-keyed streams, your original stream will not be split into multiple logical streams and all the windowing logic will be performed by a single task, *i.e.* with parallelism of 1.</a:t>
            </a:r>
            <a:endParaRPr lang="en-US" sz="1600">
              <a:effectLst/>
              <a:ea typeface="+mn-ea"/>
            </a:endParaRPr>
          </a:p>
        </p:txBody>
      </p:sp>
      <p:pic>
        <p:nvPicPr>
          <p:cNvPr id="8" name="Content Placeholder 7"/>
          <p:cNvPicPr>
            <a:picLocks noChangeAspect="1"/>
          </p:cNvPicPr>
          <p:nvPr>
            <p:ph sz="half" idx="2"/>
          </p:nvPr>
        </p:nvPicPr>
        <p:blipFill>
          <a:blip r:embed="rId2"/>
          <a:stretch>
            <a:fillRect/>
          </a:stretch>
        </p:blipFill>
        <p:spPr>
          <a:xfrm>
            <a:off x="6233160" y="4695190"/>
            <a:ext cx="5304790" cy="1676400"/>
          </a:xfrm>
          <a:prstGeom prst="rect">
            <a:avLst/>
          </a:prstGeom>
        </p:spPr>
      </p:pic>
      <p:pic>
        <p:nvPicPr>
          <p:cNvPr id="9" name="Picture 8"/>
          <p:cNvPicPr>
            <a:picLocks noChangeAspect="1"/>
          </p:cNvPicPr>
          <p:nvPr/>
        </p:nvPicPr>
        <p:blipFill>
          <a:blip r:embed="rId3"/>
          <a:stretch>
            <a:fillRect/>
          </a:stretch>
        </p:blipFill>
        <p:spPr>
          <a:xfrm>
            <a:off x="838200" y="4740275"/>
            <a:ext cx="5318125" cy="15354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a:bodyPr>
          <a:p>
            <a:r>
              <a:rPr lang="en-US" sz="4000">
                <a:sym typeface="+mn-ea"/>
              </a:rPr>
              <a:t>no-keyed window=dummy keyed window</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6" name="Content Placeholder 1"/>
          <p:cNvSpPr/>
          <p:nvPr/>
        </p:nvSpPr>
        <p:spPr>
          <a:xfrm>
            <a:off x="914400" y="2060575"/>
            <a:ext cx="10440035" cy="2148840"/>
          </a:xfrm>
          <a:prstGeom prst="rect">
            <a:avLst/>
          </a:prstGeom>
          <a:solidFill>
            <a:schemeClr val="tx2">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fontAlgn="base">
              <a:lnSpc>
                <a:spcPct val="100000"/>
              </a:lnSpc>
              <a:spcBef>
                <a:spcPct val="20000"/>
              </a:spcBef>
              <a:buClrTx/>
              <a:buSzTx/>
              <a:buNone/>
            </a:pPr>
            <a:r>
              <a:rPr lang="en-US" sz="1800">
                <a:effectLst/>
                <a:ea typeface="+mn-ea"/>
              </a:rPr>
              <a:t>@PublicEvolving</a:t>
            </a:r>
            <a:endParaRPr lang="en-US" sz="1800">
              <a:effectLst/>
              <a:ea typeface="+mn-ea"/>
            </a:endParaRPr>
          </a:p>
          <a:p>
            <a:pPr marL="0" indent="0" algn="l" fontAlgn="base">
              <a:lnSpc>
                <a:spcPct val="100000"/>
              </a:lnSpc>
              <a:spcBef>
                <a:spcPct val="20000"/>
              </a:spcBef>
              <a:buClrTx/>
              <a:buSzTx/>
              <a:buNone/>
            </a:pPr>
            <a:r>
              <a:rPr lang="en-US" sz="1800">
                <a:effectLst/>
                <a:ea typeface="+mn-ea"/>
              </a:rPr>
              <a:t>public AllWindowedStream(DataStream&lt;T&gt; input, WindowAssigner&lt;? super T, W&gt; windowAssigner) {</a:t>
            </a:r>
            <a:endParaRPr lang="en-US" sz="1800">
              <a:effectLst/>
              <a:ea typeface="+mn-ea"/>
            </a:endParaRPr>
          </a:p>
          <a:p>
            <a:pPr marL="0" indent="0" algn="l" fontAlgn="base">
              <a:lnSpc>
                <a:spcPct val="100000"/>
              </a:lnSpc>
              <a:spcBef>
                <a:spcPct val="20000"/>
              </a:spcBef>
              <a:buClrTx/>
              <a:buSzTx/>
              <a:buNone/>
            </a:pPr>
            <a:r>
              <a:rPr lang="en-US" sz="1800">
                <a:effectLst/>
                <a:ea typeface="+mn-ea"/>
              </a:rPr>
              <a:t>   </a:t>
            </a:r>
            <a:r>
              <a:rPr lang="en-US" sz="1800" u="sng">
                <a:effectLst/>
                <a:ea typeface="+mn-ea"/>
              </a:rPr>
              <a:t> this.input = input.keyBy(new NullByteKeySelector&lt;T&gt;());</a:t>
            </a:r>
            <a:endParaRPr lang="en-US" sz="1800" u="sng">
              <a:effectLst/>
              <a:ea typeface="+mn-ea"/>
            </a:endParaRPr>
          </a:p>
          <a:p>
            <a:pPr marL="0" indent="0" algn="l" fontAlgn="base">
              <a:lnSpc>
                <a:spcPct val="100000"/>
              </a:lnSpc>
              <a:spcBef>
                <a:spcPct val="20000"/>
              </a:spcBef>
              <a:buClrTx/>
              <a:buSzTx/>
              <a:buNone/>
            </a:pPr>
            <a:r>
              <a:rPr lang="en-US" sz="1800">
                <a:effectLst/>
                <a:ea typeface="+mn-ea"/>
              </a:rPr>
              <a:t>    this.windowAssigner = windowAssigner;</a:t>
            </a:r>
            <a:endParaRPr lang="en-US" sz="1800">
              <a:effectLst/>
              <a:ea typeface="+mn-ea"/>
            </a:endParaRPr>
          </a:p>
          <a:p>
            <a:pPr marL="0" indent="0" algn="l" fontAlgn="base">
              <a:lnSpc>
                <a:spcPct val="100000"/>
              </a:lnSpc>
              <a:spcBef>
                <a:spcPct val="20000"/>
              </a:spcBef>
              <a:buClrTx/>
              <a:buSzTx/>
              <a:buNone/>
            </a:pPr>
            <a:r>
              <a:rPr lang="en-US" sz="1800">
                <a:effectLst/>
                <a:ea typeface="+mn-ea"/>
              </a:rPr>
              <a:t>    this.trigger = windowAssigner.getDefaultTrigger(input.getExecutionEnvironment());</a:t>
            </a:r>
            <a:endParaRPr lang="en-US" sz="1800">
              <a:effectLst/>
              <a:ea typeface="+mn-ea"/>
            </a:endParaRPr>
          </a:p>
          <a:p>
            <a:pPr marL="0" indent="0" algn="l" fontAlgn="base">
              <a:lnSpc>
                <a:spcPct val="100000"/>
              </a:lnSpc>
              <a:spcBef>
                <a:spcPct val="20000"/>
              </a:spcBef>
              <a:buClrTx/>
              <a:buSzTx/>
              <a:buNone/>
            </a:pPr>
            <a:r>
              <a:rPr lang="en-US" sz="1800">
                <a:effectLst/>
                <a:ea typeface="+mn-ea"/>
              </a:rPr>
              <a:t>}</a:t>
            </a:r>
            <a:endParaRPr lang="en-US" sz="1800">
              <a:effectLst/>
              <a:ea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a:bodyPr>
          <a:p>
            <a:r>
              <a:rPr lang="en-US" sz="4000">
                <a:sym typeface="+mn-ea"/>
              </a:rPr>
              <a:t>Window Definition - I</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2" name="Content Placeholder 1"/>
          <p:cNvSpPr/>
          <p:nvPr>
            <p:ph sz="half" idx="1"/>
          </p:nvPr>
        </p:nvSpPr>
        <p:spPr>
          <a:xfrm>
            <a:off x="838200" y="1825625"/>
            <a:ext cx="10699750" cy="4389755"/>
          </a:xfrm>
        </p:spPr>
        <p:txBody>
          <a:bodyPr>
            <a:normAutofit/>
          </a:bodyPr>
          <a:p>
            <a:pPr marL="342900" indent="-342900" algn="l" fontAlgn="base">
              <a:lnSpc>
                <a:spcPct val="100000"/>
              </a:lnSpc>
              <a:spcBef>
                <a:spcPct val="20000"/>
              </a:spcBef>
              <a:buClrTx/>
              <a:buSzTx/>
              <a:buFont typeface="Wingdings" panose="05000000000000000000" charset="0"/>
              <a:buChar char="q"/>
            </a:pPr>
            <a:r>
              <a:rPr lang="en-US" sz="1800">
                <a:effectLst/>
                <a:ea typeface="+mn-ea"/>
              </a:rPr>
              <a:t>The window assigner defines how elements are assigned to windows. This is done by specifying the WindowAssigner of your choice in the window(...) (for keyed streams) or the windowAll() (for non-keyed streams) call.</a:t>
            </a:r>
            <a:endParaRPr lang="en-US" sz="18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800">
                <a:effectLst/>
                <a:ea typeface="+mn-ea"/>
              </a:rPr>
              <a:t>A WindowAssigner is responsible for assigning each incoming element to one or more windows. Flink comes with pre-defined window assigners for the most common use cases, namely tumbling windows, sliding windows, session windows and global windows.</a:t>
            </a:r>
            <a:endParaRPr lang="en-US" sz="18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800">
                <a:effectLst/>
                <a:ea typeface="+mn-ea"/>
              </a:rPr>
              <a:t>Time-based windows have a </a:t>
            </a:r>
            <a:r>
              <a:rPr lang="en-US" sz="1800" i="1" u="sng">
                <a:effectLst/>
                <a:ea typeface="+mn-ea"/>
              </a:rPr>
              <a:t>start timestamp</a:t>
            </a:r>
            <a:r>
              <a:rPr lang="en-US" sz="1800">
                <a:effectLst/>
                <a:ea typeface="+mn-ea"/>
              </a:rPr>
              <a:t> (</a:t>
            </a:r>
            <a:r>
              <a:rPr lang="en-US" sz="1800" b="1" u="sng">
                <a:solidFill>
                  <a:srgbClr val="FF0000"/>
                </a:solidFill>
                <a:effectLst/>
                <a:ea typeface="+mn-ea"/>
              </a:rPr>
              <a:t>inclusive</a:t>
            </a:r>
            <a:r>
              <a:rPr lang="en-US" sz="1800">
                <a:effectLst/>
                <a:ea typeface="+mn-ea"/>
              </a:rPr>
              <a:t>) and an </a:t>
            </a:r>
            <a:r>
              <a:rPr lang="en-US" sz="1800" i="1" u="sng">
                <a:effectLst/>
                <a:ea typeface="+mn-ea"/>
              </a:rPr>
              <a:t>end timestamp</a:t>
            </a:r>
            <a:r>
              <a:rPr lang="en-US" sz="1800">
                <a:effectLst/>
                <a:ea typeface="+mn-ea"/>
              </a:rPr>
              <a:t> (</a:t>
            </a:r>
            <a:r>
              <a:rPr lang="en-US" sz="1800" b="1">
                <a:solidFill>
                  <a:srgbClr val="FF0000"/>
                </a:solidFill>
                <a:effectLst/>
                <a:ea typeface="+mn-ea"/>
              </a:rPr>
              <a:t>exclusive</a:t>
            </a:r>
            <a:r>
              <a:rPr lang="en-US" sz="1800">
                <a:effectLst/>
                <a:ea typeface="+mn-ea"/>
              </a:rPr>
              <a:t>) that together describe the size of the window. In code, Flink uses TimeWindow when working with time-based windows which has methods for querying the start- and end-timestamp and also an additional method maxTimestamp() that returns the largest allowed timestamp for a given windows.</a:t>
            </a:r>
            <a:endParaRPr lang="en-US" sz="1800">
              <a:effectLst/>
              <a:ea typeface="+mn-ea"/>
            </a:endParaRPr>
          </a:p>
          <a:p>
            <a:pPr marL="342900" indent="-342900" algn="l" fontAlgn="base">
              <a:lnSpc>
                <a:spcPct val="100000"/>
              </a:lnSpc>
              <a:spcBef>
                <a:spcPct val="20000"/>
              </a:spcBef>
              <a:buClrTx/>
              <a:buSzTx/>
              <a:buFont typeface="Wingdings" panose="05000000000000000000" charset="0"/>
              <a:buChar char="q"/>
            </a:pPr>
            <a:endParaRPr lang="en-US" sz="1800">
              <a:effectLst/>
              <a:ea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a:bodyPr>
          <a:p>
            <a:r>
              <a:rPr lang="en-US" sz="4000">
                <a:sym typeface="+mn-ea"/>
              </a:rPr>
              <a:t>Window Definition - II</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graphicFrame>
        <p:nvGraphicFramePr>
          <p:cNvPr id="5" name="Table 4"/>
          <p:cNvGraphicFramePr/>
          <p:nvPr/>
        </p:nvGraphicFramePr>
        <p:xfrm>
          <a:off x="1184275" y="2603500"/>
          <a:ext cx="9451340" cy="1143000"/>
        </p:xfrm>
        <a:graphic>
          <a:graphicData uri="http://schemas.openxmlformats.org/drawingml/2006/table">
            <a:tbl>
              <a:tblPr firstRow="1" bandRow="1">
                <a:tableStyleId>{5C22544A-7EE6-4342-B048-85BDC9FD1C3A}</a:tableStyleId>
              </a:tblPr>
              <a:tblGrid>
                <a:gridCol w="1890395"/>
                <a:gridCol w="1986280"/>
                <a:gridCol w="1793875"/>
                <a:gridCol w="1890395"/>
                <a:gridCol w="1890395"/>
              </a:tblGrid>
              <a:tr h="381000">
                <a:tc>
                  <a:txBody>
                    <a:bodyPr/>
                    <a:p>
                      <a:pPr>
                        <a:buNone/>
                      </a:pPr>
                      <a:r>
                        <a:rPr lang="en-US"/>
                        <a:t>Driven</a:t>
                      </a:r>
                      <a:endParaRPr lang="en-US"/>
                    </a:p>
                  </a:txBody>
                  <a:tcPr/>
                </a:tc>
                <a:tc>
                  <a:txBody>
                    <a:bodyPr/>
                    <a:p>
                      <a:pPr>
                        <a:buNone/>
                      </a:pPr>
                      <a:r>
                        <a:rPr lang="en-US"/>
                        <a:t>Tumbling Window</a:t>
                      </a:r>
                      <a:endParaRPr lang="en-US"/>
                    </a:p>
                  </a:txBody>
                  <a:tcPr/>
                </a:tc>
                <a:tc>
                  <a:txBody>
                    <a:bodyPr/>
                    <a:p>
                      <a:pPr>
                        <a:buNone/>
                      </a:pPr>
                      <a:r>
                        <a:rPr lang="en-US"/>
                        <a:t>Sliding Window</a:t>
                      </a:r>
                      <a:endParaRPr lang="en-US"/>
                    </a:p>
                  </a:txBody>
                  <a:tcPr/>
                </a:tc>
                <a:tc>
                  <a:txBody>
                    <a:bodyPr/>
                    <a:p>
                      <a:pPr>
                        <a:buNone/>
                      </a:pPr>
                      <a:r>
                        <a:rPr lang="en-US"/>
                        <a:t>Session Window</a:t>
                      </a:r>
                      <a:endParaRPr lang="en-US"/>
                    </a:p>
                  </a:txBody>
                  <a:tcPr/>
                </a:tc>
                <a:tc>
                  <a:txBody>
                    <a:bodyPr/>
                    <a:p>
                      <a:pPr>
                        <a:buNone/>
                      </a:pPr>
                      <a:r>
                        <a:rPr lang="en-US"/>
                        <a:t>Global Window</a:t>
                      </a:r>
                      <a:endParaRPr lang="en-US"/>
                    </a:p>
                  </a:txBody>
                  <a:tcPr/>
                </a:tc>
              </a:tr>
              <a:tr h="381000">
                <a:tc>
                  <a:txBody>
                    <a:bodyPr/>
                    <a:p>
                      <a:pPr>
                        <a:buNone/>
                      </a:pPr>
                      <a:r>
                        <a:rPr lang="en-US"/>
                        <a:t>Time-Based</a:t>
                      </a:r>
                      <a:endParaRPr lang="en-US"/>
                    </a:p>
                  </a:txBody>
                  <a:tcPr/>
                </a:tc>
                <a:tc>
                  <a:txBody>
                    <a:bodyPr/>
                    <a:p>
                      <a:pPr>
                        <a:buNone/>
                      </a:pPr>
                      <a:r>
                        <a:rPr lang="en-US">
                          <a:solidFill>
                            <a:srgbClr val="00B050"/>
                          </a:solidFill>
                        </a:rPr>
                        <a:t>√</a:t>
                      </a:r>
                      <a:endParaRPr lang="en-US">
                        <a:solidFill>
                          <a:srgbClr val="00B050"/>
                        </a:solidFill>
                      </a:endParaRPr>
                    </a:p>
                  </a:txBody>
                  <a:tcPr/>
                </a:tc>
                <a:tc>
                  <a:txBody>
                    <a:bodyPr/>
                    <a:p>
                      <a:pPr>
                        <a:buNone/>
                      </a:pPr>
                      <a:r>
                        <a:rPr lang="en-US">
                          <a:solidFill>
                            <a:srgbClr val="00B050"/>
                          </a:solidFill>
                        </a:rPr>
                        <a:t>√</a:t>
                      </a:r>
                      <a:endParaRPr lang="en-US">
                        <a:solidFill>
                          <a:srgbClr val="00B050"/>
                        </a:solidFill>
                      </a:endParaRPr>
                    </a:p>
                  </a:txBody>
                  <a:tcPr/>
                </a:tc>
                <a:tc>
                  <a:txBody>
                    <a:bodyPr/>
                    <a:p>
                      <a:pPr>
                        <a:buNone/>
                      </a:pPr>
                      <a:r>
                        <a:rPr lang="en-US">
                          <a:solidFill>
                            <a:srgbClr val="00B050"/>
                          </a:solidFill>
                        </a:rPr>
                        <a:t>√</a:t>
                      </a:r>
                      <a:endParaRPr lang="en-US">
                        <a:solidFill>
                          <a:srgbClr val="00B050"/>
                        </a:solidFill>
                      </a:endParaRPr>
                    </a:p>
                  </a:txBody>
                  <a:tcPr/>
                </a:tc>
                <a:tc>
                  <a:txBody>
                    <a:bodyPr/>
                    <a:p>
                      <a:pPr>
                        <a:buNone/>
                      </a:pPr>
                      <a:r>
                        <a:rPr lang="en-US">
                          <a:solidFill>
                            <a:srgbClr val="00B050"/>
                          </a:solidFill>
                        </a:rPr>
                        <a:t>√</a:t>
                      </a:r>
                      <a:endParaRPr lang="en-US">
                        <a:solidFill>
                          <a:srgbClr val="00B050"/>
                        </a:solidFill>
                      </a:endParaRPr>
                    </a:p>
                  </a:txBody>
                  <a:tcPr/>
                </a:tc>
              </a:tr>
              <a:tr h="381000">
                <a:tc>
                  <a:txBody>
                    <a:bodyPr/>
                    <a:p>
                      <a:pPr>
                        <a:buNone/>
                      </a:pPr>
                      <a:r>
                        <a:rPr lang="en-US"/>
                        <a:t>Count-Based</a:t>
                      </a:r>
                      <a:endParaRPr lang="en-US"/>
                    </a:p>
                  </a:txBody>
                  <a:tcPr/>
                </a:tc>
                <a:tc>
                  <a:txBody>
                    <a:bodyPr/>
                    <a:p>
                      <a:pPr>
                        <a:buNone/>
                      </a:pPr>
                      <a:r>
                        <a:rPr lang="en-US">
                          <a:solidFill>
                            <a:srgbClr val="00B050"/>
                          </a:solidFill>
                        </a:rPr>
                        <a:t>√</a:t>
                      </a:r>
                      <a:endParaRPr lang="en-US">
                        <a:solidFill>
                          <a:srgbClr val="00B050"/>
                        </a:solidFill>
                      </a:endParaRPr>
                    </a:p>
                  </a:txBody>
                  <a:tcPr/>
                </a:tc>
                <a:tc>
                  <a:txBody>
                    <a:bodyPr/>
                    <a:p>
                      <a:pPr>
                        <a:buNone/>
                      </a:pPr>
                      <a:r>
                        <a:rPr lang="en-US">
                          <a:solidFill>
                            <a:srgbClr val="00B050"/>
                          </a:solidFill>
                        </a:rPr>
                        <a:t>√</a:t>
                      </a:r>
                      <a:endParaRPr lang="en-US">
                        <a:solidFill>
                          <a:srgbClr val="00B050"/>
                        </a:solidFill>
                      </a:endParaRPr>
                    </a:p>
                  </a:txBody>
                  <a:tcPr/>
                </a:tc>
                <a:tc>
                  <a:txBody>
                    <a:bodyPr/>
                    <a:p>
                      <a:pPr>
                        <a:buNone/>
                      </a:pPr>
                      <a:r>
                        <a:rPr lang="en-US">
                          <a:solidFill>
                            <a:srgbClr val="C00000"/>
                          </a:solidFill>
                        </a:rPr>
                        <a:t>×</a:t>
                      </a:r>
                      <a:endParaRPr lang="en-US">
                        <a:solidFill>
                          <a:srgbClr val="C00000"/>
                        </a:solidFill>
                      </a:endParaRPr>
                    </a:p>
                  </a:txBody>
                  <a:tcPr/>
                </a:tc>
                <a:tc>
                  <a:txBody>
                    <a:bodyPr/>
                    <a:p>
                      <a:pPr>
                        <a:buNone/>
                      </a:pPr>
                      <a:r>
                        <a:rPr lang="en-US">
                          <a:solidFill>
                            <a:srgbClr val="C00000"/>
                          </a:solidFill>
                        </a:rPr>
                        <a:t>×</a:t>
                      </a:r>
                      <a:endParaRPr lang="en-US">
                        <a:solidFill>
                          <a:srgbClr val="C00000"/>
                        </a:solidFill>
                      </a:endParaRPr>
                    </a:p>
                  </a:txBody>
                  <a:tcPr/>
                </a:tc>
              </a:tr>
            </a:tbl>
          </a:graphicData>
        </a:graphic>
      </p:graphicFrame>
      <p:sp>
        <p:nvSpPr>
          <p:cNvPr id="6" name="Text Box 5"/>
          <p:cNvSpPr txBox="1"/>
          <p:nvPr/>
        </p:nvSpPr>
        <p:spPr>
          <a:xfrm>
            <a:off x="8590915" y="4023360"/>
            <a:ext cx="2044700" cy="645160"/>
          </a:xfrm>
          <a:prstGeom prst="rect">
            <a:avLst/>
          </a:prstGeom>
          <a:noFill/>
        </p:spPr>
        <p:txBody>
          <a:bodyPr wrap="square" rtlCol="0">
            <a:spAutoFit/>
          </a:bodyPr>
          <a:p>
            <a:r>
              <a:rPr lang="en-US">
                <a:solidFill>
                  <a:srgbClr val="00B050"/>
                </a:solidFill>
                <a:sym typeface="+mn-ea"/>
              </a:rPr>
              <a:t>√: </a:t>
            </a:r>
            <a:r>
              <a:rPr lang="en-US"/>
              <a:t>Support</a:t>
            </a:r>
            <a:endParaRPr lang="en-US"/>
          </a:p>
          <a:p>
            <a:r>
              <a:rPr lang="en-US">
                <a:solidFill>
                  <a:srgbClr val="C00000"/>
                </a:solidFill>
                <a:sym typeface="+mn-ea"/>
              </a:rPr>
              <a:t>×: </a:t>
            </a:r>
            <a:r>
              <a:rPr lang="en-US">
                <a:solidFill>
                  <a:schemeClr val="tx1"/>
                </a:solidFill>
                <a:sym typeface="+mn-ea"/>
              </a:rPr>
              <a:t>Not Support</a:t>
            </a:r>
            <a:endParaRPr lang="en-US">
              <a:solidFill>
                <a:schemeClr val="tx1"/>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 name="Rectangles 19"/>
          <p:cNvSpPr/>
          <p:nvPr/>
        </p:nvSpPr>
        <p:spPr>
          <a:xfrm>
            <a:off x="3639185" y="4681220"/>
            <a:ext cx="2984500" cy="1016000"/>
          </a:xfrm>
          <a:prstGeom prst="rect">
            <a:avLst/>
          </a:prstGeom>
          <a:solidFill>
            <a:schemeClr val="accent6">
              <a:lumMod val="60000"/>
              <a:lumOff val="40000"/>
            </a:schemeClr>
          </a:solidFill>
          <a:ln w="12700" cmpd="sng">
            <a:solidFill>
              <a:schemeClr val="accent1">
                <a:shade val="50000"/>
              </a:schemeClr>
            </a:solidFill>
            <a:prstDash val="sysDot"/>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
        <p:nvSpPr>
          <p:cNvPr id="9" name="Rectangles 8"/>
          <p:cNvSpPr/>
          <p:nvPr/>
        </p:nvSpPr>
        <p:spPr>
          <a:xfrm>
            <a:off x="6994525" y="4681220"/>
            <a:ext cx="2984500" cy="1016000"/>
          </a:xfrm>
          <a:prstGeom prst="rect">
            <a:avLst/>
          </a:prstGeom>
          <a:solidFill>
            <a:schemeClr val="accent6">
              <a:lumMod val="60000"/>
              <a:lumOff val="40000"/>
            </a:schemeClr>
          </a:solidFill>
          <a:ln w="12700" cmpd="sng">
            <a:solidFill>
              <a:schemeClr val="accent1">
                <a:shade val="50000"/>
              </a:schemeClr>
            </a:solidFill>
            <a:prstDash val="sysDot"/>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itle 3"/>
          <p:cNvSpPr>
            <a:spLocks noGrp="1"/>
          </p:cNvSpPr>
          <p:nvPr>
            <p:ph type="title"/>
          </p:nvPr>
        </p:nvSpPr>
        <p:spPr/>
        <p:txBody>
          <a:bodyPr>
            <a:normAutofit/>
          </a:bodyPr>
          <a:p>
            <a:r>
              <a:rPr lang="en-US" sz="4000">
                <a:sym typeface="+mn-ea"/>
              </a:rPr>
              <a:t>Window lifecycle</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2" name="Content Placeholder 1"/>
          <p:cNvSpPr/>
          <p:nvPr>
            <p:ph sz="half" idx="1"/>
          </p:nvPr>
        </p:nvSpPr>
        <p:spPr>
          <a:xfrm>
            <a:off x="838200" y="1574800"/>
            <a:ext cx="10699750" cy="2736850"/>
          </a:xfrm>
        </p:spPr>
        <p:txBody>
          <a:bodyPr>
            <a:normAutofit/>
          </a:bodyPr>
          <a:p>
            <a:pPr marL="342900" indent="-342900" algn="l" fontAlgn="base">
              <a:lnSpc>
                <a:spcPct val="100000"/>
              </a:lnSpc>
              <a:spcBef>
                <a:spcPct val="20000"/>
              </a:spcBef>
              <a:buClrTx/>
              <a:buSzTx/>
              <a:buFont typeface="Wingdings" panose="05000000000000000000" charset="0"/>
              <a:buChar char="q"/>
            </a:pPr>
            <a:r>
              <a:rPr lang="en-US" sz="1600">
                <a:effectLst/>
                <a:ea typeface="+mn-ea"/>
              </a:rPr>
              <a:t>A window is created as soon as the first element that should belong to this window arrives, and the window is completely removed when the time (event or processing time) passes its end timestamp plus the user-specified allowed lateness.</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a:effectLst/>
                <a:ea typeface="+mn-ea"/>
              </a:rPr>
              <a:t>Each window will have a </a:t>
            </a:r>
            <a:r>
              <a:rPr lang="en-US" sz="1600" b="1">
                <a:solidFill>
                  <a:srgbClr val="C00000"/>
                </a:solidFill>
                <a:effectLst/>
                <a:ea typeface="+mn-ea"/>
              </a:rPr>
              <a:t>Trigger  </a:t>
            </a:r>
            <a:r>
              <a:rPr lang="en-US" sz="1600">
                <a:effectLst/>
                <a:ea typeface="+mn-ea"/>
              </a:rPr>
              <a:t>and a </a:t>
            </a:r>
            <a:r>
              <a:rPr lang="en-US" sz="1600" b="1">
                <a:solidFill>
                  <a:srgbClr val="C00000"/>
                </a:solidFill>
                <a:effectLst/>
                <a:ea typeface="+mn-ea"/>
              </a:rPr>
              <a:t>function </a:t>
            </a:r>
            <a:r>
              <a:rPr lang="en-US" sz="1600">
                <a:effectLst/>
                <a:ea typeface="+mn-ea"/>
              </a:rPr>
              <a:t>attached to it. The function will contain the computation to be applied to the contents of the window, while the Trigger specifies the conditions under which the window is considered ready for the function to be applied.</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a:effectLst/>
                <a:ea typeface="+mn-ea"/>
              </a:rPr>
              <a:t>A trigger can also decide to purge a window’s contents any time between its creation and removal. Purging in this case only refers to the elements in the window, and not the window metadata. This means that new data can still be added to that window.</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a:effectLst/>
                <a:ea typeface="+mn-ea"/>
              </a:rPr>
              <a:t>You also can specify an </a:t>
            </a:r>
            <a:r>
              <a:rPr lang="en-US" sz="1600" b="1">
                <a:solidFill>
                  <a:srgbClr val="C00000"/>
                </a:solidFill>
                <a:effectLst/>
                <a:ea typeface="+mn-ea"/>
              </a:rPr>
              <a:t>Evictor</a:t>
            </a:r>
            <a:r>
              <a:rPr lang="en-US" sz="1600" b="1">
                <a:effectLst/>
                <a:ea typeface="+mn-ea"/>
              </a:rPr>
              <a:t> </a:t>
            </a:r>
            <a:r>
              <a:rPr lang="en-US" sz="1600">
                <a:effectLst/>
                <a:ea typeface="+mn-ea"/>
              </a:rPr>
              <a:t>which will be able to remove elements from the window after the trigger fires and before and/or after the function is applied.</a:t>
            </a:r>
            <a:endParaRPr lang="en-US" sz="1600">
              <a:effectLst/>
              <a:ea typeface="+mn-ea"/>
            </a:endParaRPr>
          </a:p>
        </p:txBody>
      </p:sp>
      <p:sp>
        <p:nvSpPr>
          <p:cNvPr id="8" name="Rectangles 7"/>
          <p:cNvSpPr/>
          <p:nvPr/>
        </p:nvSpPr>
        <p:spPr>
          <a:xfrm>
            <a:off x="1790700" y="5058410"/>
            <a:ext cx="530225" cy="292100"/>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1000"/>
              <a:t>12:01</a:t>
            </a:r>
            <a:endParaRPr lang="en-US" sz="1000"/>
          </a:p>
        </p:txBody>
      </p:sp>
      <p:sp>
        <p:nvSpPr>
          <p:cNvPr id="10" name="Text Box 9"/>
          <p:cNvSpPr txBox="1"/>
          <p:nvPr/>
        </p:nvSpPr>
        <p:spPr>
          <a:xfrm>
            <a:off x="6994525" y="5789930"/>
            <a:ext cx="652780" cy="262890"/>
          </a:xfrm>
          <a:prstGeom prst="rect">
            <a:avLst/>
          </a:prstGeom>
          <a:noFill/>
        </p:spPr>
        <p:txBody>
          <a:bodyPr wrap="square" rtlCol="0">
            <a:noAutofit/>
          </a:bodyPr>
          <a:p>
            <a:r>
              <a:rPr lang="en-US" sz="1200"/>
              <a:t>(12:05</a:t>
            </a:r>
            <a:endParaRPr lang="en-US" sz="1200"/>
          </a:p>
        </p:txBody>
      </p:sp>
      <p:sp>
        <p:nvSpPr>
          <p:cNvPr id="11" name="Text Box 10"/>
          <p:cNvSpPr txBox="1"/>
          <p:nvPr/>
        </p:nvSpPr>
        <p:spPr>
          <a:xfrm>
            <a:off x="9420225" y="5789930"/>
            <a:ext cx="652780" cy="262890"/>
          </a:xfrm>
          <a:prstGeom prst="rect">
            <a:avLst/>
          </a:prstGeom>
          <a:noFill/>
        </p:spPr>
        <p:txBody>
          <a:bodyPr wrap="square" rtlCol="0">
            <a:noAutofit/>
          </a:bodyPr>
          <a:p>
            <a:r>
              <a:rPr lang="en-US" sz="1200"/>
              <a:t>12:00]</a:t>
            </a:r>
            <a:endParaRPr lang="en-US" sz="1200"/>
          </a:p>
        </p:txBody>
      </p:sp>
      <p:sp>
        <p:nvSpPr>
          <p:cNvPr id="14" name="Rectangles 13"/>
          <p:cNvSpPr/>
          <p:nvPr/>
        </p:nvSpPr>
        <p:spPr>
          <a:xfrm>
            <a:off x="1682115" y="5058410"/>
            <a:ext cx="498475" cy="292100"/>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1000"/>
              <a:t>12:03</a:t>
            </a:r>
            <a:endParaRPr lang="en-US" sz="1000"/>
          </a:p>
        </p:txBody>
      </p:sp>
      <p:sp>
        <p:nvSpPr>
          <p:cNvPr id="16" name="Rectangles 15"/>
          <p:cNvSpPr/>
          <p:nvPr/>
        </p:nvSpPr>
        <p:spPr>
          <a:xfrm>
            <a:off x="1682115" y="5058410"/>
            <a:ext cx="498475" cy="292100"/>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1000"/>
              <a:t>12:04</a:t>
            </a:r>
            <a:endParaRPr lang="en-US" sz="1000"/>
          </a:p>
        </p:txBody>
      </p:sp>
      <p:sp>
        <p:nvSpPr>
          <p:cNvPr id="18" name="Oval 17"/>
          <p:cNvSpPr/>
          <p:nvPr/>
        </p:nvSpPr>
        <p:spPr>
          <a:xfrm>
            <a:off x="10861040" y="4681220"/>
            <a:ext cx="1007110" cy="95377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ectangles 16"/>
          <p:cNvSpPr/>
          <p:nvPr/>
        </p:nvSpPr>
        <p:spPr>
          <a:xfrm>
            <a:off x="1682115" y="5058410"/>
            <a:ext cx="498475" cy="292100"/>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1000"/>
              <a:t>12:06</a:t>
            </a:r>
            <a:endParaRPr lang="en-US" sz="1000"/>
          </a:p>
        </p:txBody>
      </p:sp>
      <p:sp>
        <p:nvSpPr>
          <p:cNvPr id="19" name="Flowchart: Extract 18"/>
          <p:cNvSpPr/>
          <p:nvPr/>
        </p:nvSpPr>
        <p:spPr>
          <a:xfrm>
            <a:off x="9632950" y="5003800"/>
            <a:ext cx="345440" cy="307975"/>
          </a:xfrm>
          <a:prstGeom prst="flowChartExtract">
            <a:avLst/>
          </a:prstGeom>
          <a:solidFill>
            <a:srgbClr val="00B05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1" name="Text Box 20"/>
          <p:cNvSpPr txBox="1"/>
          <p:nvPr/>
        </p:nvSpPr>
        <p:spPr>
          <a:xfrm>
            <a:off x="3639820" y="5789930"/>
            <a:ext cx="652780" cy="262890"/>
          </a:xfrm>
          <a:prstGeom prst="rect">
            <a:avLst/>
          </a:prstGeom>
          <a:noFill/>
        </p:spPr>
        <p:txBody>
          <a:bodyPr wrap="square" rtlCol="0">
            <a:noAutofit/>
          </a:bodyPr>
          <a:p>
            <a:r>
              <a:rPr lang="en-US" sz="1200"/>
              <a:t>(12:10</a:t>
            </a:r>
            <a:endParaRPr lang="en-US" sz="1200"/>
          </a:p>
        </p:txBody>
      </p:sp>
      <p:sp>
        <p:nvSpPr>
          <p:cNvPr id="22" name="Text Box 21"/>
          <p:cNvSpPr txBox="1"/>
          <p:nvPr/>
        </p:nvSpPr>
        <p:spPr>
          <a:xfrm>
            <a:off x="6032500" y="5789930"/>
            <a:ext cx="652780" cy="262890"/>
          </a:xfrm>
          <a:prstGeom prst="rect">
            <a:avLst/>
          </a:prstGeom>
          <a:noFill/>
        </p:spPr>
        <p:txBody>
          <a:bodyPr wrap="square" rtlCol="0">
            <a:noAutofit/>
          </a:bodyPr>
          <a:p>
            <a:r>
              <a:rPr lang="en-US" sz="1200"/>
              <a:t>12:05]</a:t>
            </a:r>
            <a:endParaRPr lang="en-US" sz="1200"/>
          </a:p>
        </p:txBody>
      </p:sp>
      <p:sp>
        <p:nvSpPr>
          <p:cNvPr id="23" name="Multiply 22"/>
          <p:cNvSpPr/>
          <p:nvPr/>
        </p:nvSpPr>
        <p:spPr>
          <a:xfrm>
            <a:off x="7586345" y="4681220"/>
            <a:ext cx="1506855" cy="1106805"/>
          </a:xfrm>
          <a:prstGeom prst="mathMultiply">
            <a:avLst/>
          </a:prstGeom>
          <a:solidFill>
            <a:srgbClr val="C0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0-#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linds(horizontal)">
                                      <p:cBhvr>
                                        <p:cTn id="29" dur="500"/>
                                        <p:tgtEl>
                                          <p:spTgt spid="9"/>
                                        </p:tgtEl>
                                      </p:cBhvr>
                                    </p:animEffect>
                                  </p:childTnLst>
                                </p:cTn>
                              </p:par>
                            </p:childTnLst>
                          </p:cTn>
                        </p:par>
                        <p:par>
                          <p:cTn id="30" fill="hold">
                            <p:stCondLst>
                              <p:cond delay="500"/>
                            </p:stCondLst>
                            <p:childTnLst>
                              <p:par>
                                <p:cTn id="31" presetID="2" presetClass="entr" presetSubtype="4"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par>
                          <p:cTn id="35" fill="hold">
                            <p:stCondLst>
                              <p:cond delay="1000"/>
                            </p:stCondLst>
                            <p:childTnLst>
                              <p:par>
                                <p:cTn id="36" presetID="2" presetClass="entr" presetSubtype="4"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500" fill="hold"/>
                                        <p:tgtEl>
                                          <p:spTgt spid="10"/>
                                        </p:tgtEl>
                                        <p:attrNameLst>
                                          <p:attrName>ppt_x</p:attrName>
                                        </p:attrNameLst>
                                      </p:cBhvr>
                                      <p:tavLst>
                                        <p:tav tm="0">
                                          <p:val>
                                            <p:strVal val="#ppt_x"/>
                                          </p:val>
                                        </p:tav>
                                        <p:tav tm="100000">
                                          <p:val>
                                            <p:strVal val="#ppt_x"/>
                                          </p:val>
                                        </p:tav>
                                      </p:tavLst>
                                    </p:anim>
                                    <p:anim calcmode="lin" valueType="num">
                                      <p:cBhvr additive="base">
                                        <p:cTn id="3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0" presetClass="path" presetSubtype="0" accel="50000" decel="50000" fill="hold" grpId="2" nodeType="clickEffect">
                                  <p:stCondLst>
                                    <p:cond delay="0"/>
                                  </p:stCondLst>
                                  <p:childTnLst>
                                    <p:animMotion origin="layout" path="M 0.0170313 -0.00222222 L 0.580469 -0.00444444 " pathEditMode="relative" rAng="0" ptsTypes="">
                                      <p:cBhvr>
                                        <p:cTn id="43" dur="2000" fill="hold"/>
                                        <p:tgtEl>
                                          <p:spTgt spid="8"/>
                                        </p:tgtEl>
                                        <p:attrNameLst>
                                          <p:attrName>ppt_x</p:attrName>
                                          <p:attrName>ppt_y</p:attrName>
                                        </p:attrNameLst>
                                      </p:cBhvr>
                                      <p:rCtr x="282" y="1"/>
                                    </p:animMotion>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 calcmode="lin" valueType="num">
                                      <p:cBhvr additive="base">
                                        <p:cTn id="48" dur="500" fill="hold"/>
                                        <p:tgtEl>
                                          <p:spTgt spid="14"/>
                                        </p:tgtEl>
                                        <p:attrNameLst>
                                          <p:attrName>ppt_x</p:attrName>
                                        </p:attrNameLst>
                                      </p:cBhvr>
                                      <p:tavLst>
                                        <p:tav tm="0">
                                          <p:val>
                                            <p:strVal val="0-#ppt_w/2"/>
                                          </p:val>
                                        </p:tav>
                                        <p:tav tm="100000">
                                          <p:val>
                                            <p:strVal val="#ppt_x"/>
                                          </p:val>
                                        </p:tav>
                                      </p:tavLst>
                                    </p:anim>
                                    <p:anim calcmode="lin" valueType="num">
                                      <p:cBhvr additive="base">
                                        <p:cTn id="49"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0" presetClass="path" presetSubtype="0" accel="50000" decel="50000" fill="hold" grpId="2" nodeType="clickEffect">
                                  <p:stCondLst>
                                    <p:cond delay="0"/>
                                  </p:stCondLst>
                                  <p:childTnLst>
                                    <p:animMotion origin="layout" path="M 0.0170313 -0.00222222 L 0.532656 -0.00555556 " pathEditMode="relative" rAng="0" ptsTypes="">
                                      <p:cBhvr>
                                        <p:cTn id="53" dur="2000" fill="hold"/>
                                        <p:tgtEl>
                                          <p:spTgt spid="14"/>
                                        </p:tgtEl>
                                        <p:attrNameLst>
                                          <p:attrName>ppt_x</p:attrName>
                                          <p:attrName>ppt_y</p:attrName>
                                        </p:attrNameLst>
                                      </p:cBhvr>
                                      <p:rCtr x="265" y="-1"/>
                                    </p:animMotion>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16"/>
                                        </p:tgtEl>
                                        <p:attrNameLst>
                                          <p:attrName>style.visibility</p:attrName>
                                        </p:attrNameLst>
                                      </p:cBhvr>
                                      <p:to>
                                        <p:strVal val="visible"/>
                                      </p:to>
                                    </p:set>
                                    <p:anim calcmode="lin" valueType="num">
                                      <p:cBhvr additive="base">
                                        <p:cTn id="58" dur="500" fill="hold"/>
                                        <p:tgtEl>
                                          <p:spTgt spid="16"/>
                                        </p:tgtEl>
                                        <p:attrNameLst>
                                          <p:attrName>ppt_x</p:attrName>
                                        </p:attrNameLst>
                                      </p:cBhvr>
                                      <p:tavLst>
                                        <p:tav tm="0">
                                          <p:val>
                                            <p:strVal val="0-#ppt_w/2"/>
                                          </p:val>
                                        </p:tav>
                                        <p:tav tm="100000">
                                          <p:val>
                                            <p:strVal val="#ppt_x"/>
                                          </p:val>
                                        </p:tav>
                                      </p:tavLst>
                                    </p:anim>
                                    <p:anim calcmode="lin" valueType="num">
                                      <p:cBhvr additive="base">
                                        <p:cTn id="59"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0" presetClass="path" presetSubtype="0" accel="50000" decel="50000" fill="hold" grpId="2" nodeType="clickEffect">
                                  <p:stCondLst>
                                    <p:cond delay="0"/>
                                  </p:stCondLst>
                                  <p:childTnLst>
                                    <p:animMotion origin="layout" path="M 0.0105208 -0.00111111 L 0.465208 -0.00333333 " pathEditMode="relative" rAng="0" ptsTypes="">
                                      <p:cBhvr>
                                        <p:cTn id="63" dur="2000" fill="hold"/>
                                        <p:tgtEl>
                                          <p:spTgt spid="16"/>
                                        </p:tgtEl>
                                        <p:attrNameLst>
                                          <p:attrName>ppt_x</p:attrName>
                                          <p:attrName>ppt_y</p:attrName>
                                        </p:attrNameLst>
                                      </p:cBhvr>
                                      <p:rCtr x="237" y="-1"/>
                                    </p:animMotion>
                                  </p:childTnLst>
                                </p:cTn>
                              </p:par>
                            </p:childTnLst>
                          </p:cTn>
                        </p:par>
                      </p:childTnLst>
                    </p:cTn>
                  </p:par>
                  <p:par>
                    <p:cTn id="64" fill="hold">
                      <p:stCondLst>
                        <p:cond delay="indefinite"/>
                      </p:stCondLst>
                      <p:childTnLst>
                        <p:par>
                          <p:cTn id="65" fill="hold">
                            <p:stCondLst>
                              <p:cond delay="0"/>
                            </p:stCondLst>
                            <p:childTnLst>
                              <p:par>
                                <p:cTn id="66" presetID="2" presetClass="entr" presetSubtype="8" fill="hold" grpId="2" nodeType="clickEffect">
                                  <p:stCondLst>
                                    <p:cond delay="0"/>
                                  </p:stCondLst>
                                  <p:childTnLst>
                                    <p:set>
                                      <p:cBhvr>
                                        <p:cTn id="67" dur="1" fill="hold">
                                          <p:stCondLst>
                                            <p:cond delay="0"/>
                                          </p:stCondLst>
                                        </p:cTn>
                                        <p:tgtEl>
                                          <p:spTgt spid="17"/>
                                        </p:tgtEl>
                                        <p:attrNameLst>
                                          <p:attrName>style.visibility</p:attrName>
                                        </p:attrNameLst>
                                      </p:cBhvr>
                                      <p:to>
                                        <p:strVal val="visible"/>
                                      </p:to>
                                    </p:set>
                                    <p:anim calcmode="lin" valueType="num">
                                      <p:cBhvr additive="base">
                                        <p:cTn id="68" dur="500" fill="hold"/>
                                        <p:tgtEl>
                                          <p:spTgt spid="17"/>
                                        </p:tgtEl>
                                        <p:attrNameLst>
                                          <p:attrName>ppt_x</p:attrName>
                                        </p:attrNameLst>
                                      </p:cBhvr>
                                      <p:tavLst>
                                        <p:tav tm="0">
                                          <p:val>
                                            <p:strVal val="0-#ppt_w/2"/>
                                          </p:val>
                                        </p:tav>
                                        <p:tav tm="100000">
                                          <p:val>
                                            <p:strVal val="#ppt_x"/>
                                          </p:val>
                                        </p:tav>
                                      </p:tavLst>
                                    </p:anim>
                                    <p:anim calcmode="lin" valueType="num">
                                      <p:cBhvr additive="base">
                                        <p:cTn id="69"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2" nodeType="clickEffect">
                                  <p:stCondLst>
                                    <p:cond delay="0"/>
                                  </p:stCondLst>
                                  <p:childTnLst>
                                    <p:set>
                                      <p:cBhvr>
                                        <p:cTn id="73" dur="1" fill="hold">
                                          <p:stCondLst>
                                            <p:cond delay="0"/>
                                          </p:stCondLst>
                                        </p:cTn>
                                        <p:tgtEl>
                                          <p:spTgt spid="20"/>
                                        </p:tgtEl>
                                        <p:attrNameLst>
                                          <p:attrName>style.visibility</p:attrName>
                                        </p:attrNameLst>
                                      </p:cBhvr>
                                      <p:to>
                                        <p:strVal val="visible"/>
                                      </p:to>
                                    </p:set>
                                  </p:childTnLst>
                                </p:cTn>
                              </p:par>
                            </p:childTnLst>
                          </p:cTn>
                        </p:par>
                        <p:par>
                          <p:cTn id="74" fill="hold">
                            <p:stCondLst>
                              <p:cond delay="0"/>
                            </p:stCondLst>
                            <p:childTnLst>
                              <p:par>
                                <p:cTn id="75" presetID="2" presetClass="entr" presetSubtype="4" fill="hold" grpId="2" nodeType="afterEffect">
                                  <p:stCondLst>
                                    <p:cond delay="0"/>
                                  </p:stCondLst>
                                  <p:childTnLst>
                                    <p:set>
                                      <p:cBhvr>
                                        <p:cTn id="76" dur="1" fill="hold">
                                          <p:stCondLst>
                                            <p:cond delay="0"/>
                                          </p:stCondLst>
                                        </p:cTn>
                                        <p:tgtEl>
                                          <p:spTgt spid="22"/>
                                        </p:tgtEl>
                                        <p:attrNameLst>
                                          <p:attrName>style.visibility</p:attrName>
                                        </p:attrNameLst>
                                      </p:cBhvr>
                                      <p:to>
                                        <p:strVal val="visible"/>
                                      </p:to>
                                    </p:set>
                                    <p:anim calcmode="lin" valueType="num">
                                      <p:cBhvr additive="base">
                                        <p:cTn id="77" dur="500" fill="hold"/>
                                        <p:tgtEl>
                                          <p:spTgt spid="22"/>
                                        </p:tgtEl>
                                        <p:attrNameLst>
                                          <p:attrName>ppt_x</p:attrName>
                                        </p:attrNameLst>
                                      </p:cBhvr>
                                      <p:tavLst>
                                        <p:tav tm="0">
                                          <p:val>
                                            <p:strVal val="#ppt_x"/>
                                          </p:val>
                                        </p:tav>
                                        <p:tav tm="100000">
                                          <p:val>
                                            <p:strVal val="#ppt_x"/>
                                          </p:val>
                                        </p:tav>
                                      </p:tavLst>
                                    </p:anim>
                                    <p:anim calcmode="lin" valueType="num">
                                      <p:cBhvr additive="base">
                                        <p:cTn id="78" dur="500" fill="hold"/>
                                        <p:tgtEl>
                                          <p:spTgt spid="22"/>
                                        </p:tgtEl>
                                        <p:attrNameLst>
                                          <p:attrName>ppt_y</p:attrName>
                                        </p:attrNameLst>
                                      </p:cBhvr>
                                      <p:tavLst>
                                        <p:tav tm="0">
                                          <p:val>
                                            <p:strVal val="1+#ppt_h/2"/>
                                          </p:val>
                                        </p:tav>
                                        <p:tav tm="100000">
                                          <p:val>
                                            <p:strVal val="#ppt_y"/>
                                          </p:val>
                                        </p:tav>
                                      </p:tavLst>
                                    </p:anim>
                                  </p:childTnLst>
                                </p:cTn>
                              </p:par>
                            </p:childTnLst>
                          </p:cTn>
                        </p:par>
                        <p:par>
                          <p:cTn id="79" fill="hold">
                            <p:stCondLst>
                              <p:cond delay="500"/>
                            </p:stCondLst>
                            <p:childTnLst>
                              <p:par>
                                <p:cTn id="80" presetID="2" presetClass="entr" presetSubtype="4" fill="hold" grpId="2" nodeType="afterEffect">
                                  <p:stCondLst>
                                    <p:cond delay="0"/>
                                  </p:stCondLst>
                                  <p:childTnLst>
                                    <p:set>
                                      <p:cBhvr>
                                        <p:cTn id="81" dur="1" fill="hold">
                                          <p:stCondLst>
                                            <p:cond delay="0"/>
                                          </p:stCondLst>
                                        </p:cTn>
                                        <p:tgtEl>
                                          <p:spTgt spid="21"/>
                                        </p:tgtEl>
                                        <p:attrNameLst>
                                          <p:attrName>style.visibility</p:attrName>
                                        </p:attrNameLst>
                                      </p:cBhvr>
                                      <p:to>
                                        <p:strVal val="visible"/>
                                      </p:to>
                                    </p:set>
                                    <p:anim calcmode="lin" valueType="num">
                                      <p:cBhvr additive="base">
                                        <p:cTn id="82" dur="500" fill="hold"/>
                                        <p:tgtEl>
                                          <p:spTgt spid="21"/>
                                        </p:tgtEl>
                                        <p:attrNameLst>
                                          <p:attrName>ppt_x</p:attrName>
                                        </p:attrNameLst>
                                      </p:cBhvr>
                                      <p:tavLst>
                                        <p:tav tm="0">
                                          <p:val>
                                            <p:strVal val="#ppt_x"/>
                                          </p:val>
                                        </p:tav>
                                        <p:tav tm="100000">
                                          <p:val>
                                            <p:strVal val="#ppt_x"/>
                                          </p:val>
                                        </p:tav>
                                      </p:tavLst>
                                    </p:anim>
                                    <p:anim calcmode="lin" valueType="num">
                                      <p:cBhvr additive="base">
                                        <p:cTn id="83"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0" presetClass="path" presetSubtype="0" accel="50000" decel="50000" fill="hold" grpId="3" nodeType="clickEffect">
                                  <p:stCondLst>
                                    <p:cond delay="0"/>
                                  </p:stCondLst>
                                  <p:childTnLst>
                                    <p:animMotion origin="layout" path="M 0.0232292 0.0012037 L 0.306927 -0.00222222 " pathEditMode="relative" ptsTypes="">
                                      <p:cBhvr>
                                        <p:cTn id="87" dur="2000" fill="hold"/>
                                        <p:tgtEl>
                                          <p:spTgt spid="17"/>
                                        </p:tgtEl>
                                        <p:attrNameLst>
                                          <p:attrName>ppt_x</p:attrName>
                                          <p:attrName>ppt_y</p:attrName>
                                        </p:attrNameLst>
                                      </p:cBhvr>
                                    </p:animMotion>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18"/>
                                        </p:tgtEl>
                                        <p:attrNameLst>
                                          <p:attrName>style.visibility</p:attrName>
                                        </p:attrNameLst>
                                      </p:cBhvr>
                                      <p:to>
                                        <p:strVal val="visible"/>
                                      </p:to>
                                    </p:set>
                                  </p:childTnLst>
                                </p:cTn>
                              </p:par>
                            </p:childTnLst>
                          </p:cTn>
                        </p:par>
                        <p:par>
                          <p:cTn id="92" fill="hold">
                            <p:stCondLst>
                              <p:cond delay="0"/>
                            </p:stCondLst>
                            <p:childTnLst>
                              <p:par>
                                <p:cTn id="93" presetID="1" presetClass="entr" presetSubtype="0" fill="hold" grpId="0" nodeType="afterEffect">
                                  <p:stCondLst>
                                    <p:cond delay="0"/>
                                  </p:stCondLst>
                                  <p:childTnLst>
                                    <p:set>
                                      <p:cBhvr>
                                        <p:cTn id="94" dur="1" fill="hold">
                                          <p:stCondLst>
                                            <p:cond delay="0"/>
                                          </p:stCondLst>
                                        </p:cTn>
                                        <p:tgtEl>
                                          <p:spTgt spid="19"/>
                                        </p:tgtEl>
                                        <p:attrNameLst>
                                          <p:attrName>style.visibility</p:attrName>
                                        </p:attrNameLst>
                                      </p:cBhvr>
                                      <p:to>
                                        <p:strVal val="visible"/>
                                      </p:to>
                                    </p:set>
                                  </p:childTnLst>
                                </p:cTn>
                              </p:par>
                            </p:childTnLst>
                          </p:cTn>
                        </p:par>
                        <p:par>
                          <p:cTn id="95" fill="hold">
                            <p:stCondLst>
                              <p:cond delay="0"/>
                            </p:stCondLst>
                            <p:childTnLst>
                              <p:par>
                                <p:cTn id="96" presetID="0" presetClass="path" presetSubtype="0" accel="50000" decel="50000" fill="hold" grpId="1" nodeType="afterEffect">
                                  <p:stCondLst>
                                    <p:cond delay="0"/>
                                  </p:stCondLst>
                                  <p:childTnLst>
                                    <p:animMotion origin="layout" path="M 0.0172917 0.000185185 L 0.144635 -0.000925926 " pathEditMode="relative" ptsTypes="">
                                      <p:cBhvr>
                                        <p:cTn id="97" dur="2000" fill="hold"/>
                                        <p:tgtEl>
                                          <p:spTgt spid="19"/>
                                        </p:tgtEl>
                                        <p:attrNameLst>
                                          <p:attrName>ppt_x</p:attrName>
                                          <p:attrName>ppt_y</p:attrName>
                                        </p:attrNameLst>
                                      </p:cBhvr>
                                    </p:animMotion>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23"/>
                                        </p:tgtEl>
                                        <p:attrNameLst>
                                          <p:attrName>style.visibility</p:attrName>
                                        </p:attrNameLst>
                                      </p:cBhvr>
                                      <p:to>
                                        <p:strVal val="visible"/>
                                      </p:to>
                                    </p:set>
                                    <p:animEffect transition="in" filter="blinds(horizontal)">
                                      <p:cBhvr>
                                        <p:cTn id="102" dur="500"/>
                                        <p:tgtEl>
                                          <p:spTgt spid="23"/>
                                        </p:tgtEl>
                                      </p:cBhvr>
                                    </p:animEffect>
                                  </p:childTnLst>
                                  <p:subTnLst>
                                    <p:audio>
                                      <p:cMediaNode>
                                        <p:cTn display="1" masterRel="sameClick">
                                          <p:stCondLst>
                                            <p:cond evt="begin" delay="0">
                                              <p:tn val="100"/>
                                            </p:cond>
                                          </p:stCondLst>
                                          <p:endCondLst>
                                            <p:cond evt="onStopAudio" delay="0">
                                              <p:tgtEl>
                                                <p:sldTgt/>
                                              </p:tgtEl>
                                            </p:cond>
                                          </p:endCondLst>
                                        </p:cTn>
                                        <p:tgtEl>
                                          <p:sndTgt r:embed="rId2" name="wind.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animBg="1"/>
      <p:bldP spid="9" grpId="0" bldLvl="0" animBg="1"/>
      <p:bldP spid="9" grpId="1" animBg="1"/>
      <p:bldP spid="10" grpId="0"/>
      <p:bldP spid="10" grpId="1"/>
      <p:bldP spid="11" grpId="0"/>
      <p:bldP spid="11" grpId="1"/>
      <p:bldP spid="8" grpId="2" bldLvl="0" animBg="1"/>
      <p:bldP spid="14" grpId="0" bldLvl="0" animBg="1"/>
      <p:bldP spid="14" grpId="1" animBg="1"/>
      <p:bldP spid="14" grpId="2" bldLvl="0" animBg="1"/>
      <p:bldP spid="16" grpId="0" bldLvl="0" animBg="1"/>
      <p:bldP spid="16" grpId="1" animBg="1"/>
      <p:bldP spid="16" grpId="2" bldLvl="0" animBg="1"/>
      <p:bldP spid="17" grpId="1" animBg="1"/>
      <p:bldP spid="17" grpId="2" animBg="1"/>
      <p:bldP spid="20" grpId="1" animBg="1"/>
      <p:bldP spid="21" grpId="1"/>
      <p:bldP spid="22" grpId="1"/>
      <p:bldP spid="20" grpId="2" animBg="1"/>
      <p:bldP spid="22" grpId="2"/>
      <p:bldP spid="21" grpId="2"/>
      <p:bldP spid="19" grpId="0" animBg="1"/>
      <p:bldP spid="18" grpId="0" animBg="1"/>
      <p:bldP spid="19" grpId="1" animBg="1"/>
      <p:bldP spid="17" grpId="3" animBg="1"/>
      <p:bldP spid="2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8522335" cy="1062990"/>
          </a:xfrm>
        </p:spPr>
        <p:txBody>
          <a:bodyPr>
            <a:normAutofit/>
          </a:bodyPr>
          <a:p>
            <a:r>
              <a:rPr lang="en-US" sz="4000">
                <a:sym typeface="+mn-ea"/>
              </a:rPr>
              <a:t>Window </a:t>
            </a:r>
            <a:r>
              <a:rPr lang="en-US" sz="4000">
                <a:sym typeface="+mn-ea"/>
              </a:rPr>
              <a:t>Assigner</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2" name="Content Placeholder 1"/>
          <p:cNvSpPr/>
          <p:nvPr>
            <p:ph sz="half" idx="1"/>
          </p:nvPr>
        </p:nvSpPr>
        <p:spPr>
          <a:xfrm>
            <a:off x="838200" y="1512570"/>
            <a:ext cx="10699750" cy="3371215"/>
          </a:xfrm>
        </p:spPr>
        <p:txBody>
          <a:bodyPr>
            <a:normAutofit/>
          </a:bodyPr>
          <a:p>
            <a:pPr marL="342900" indent="-342900" algn="l" fontAlgn="base">
              <a:lnSpc>
                <a:spcPct val="100000"/>
              </a:lnSpc>
              <a:spcBef>
                <a:spcPct val="20000"/>
              </a:spcBef>
              <a:buClrTx/>
              <a:buSzTx/>
              <a:buFont typeface="Wingdings" panose="05000000000000000000" charset="0"/>
              <a:buChar char="q"/>
            </a:pPr>
            <a:r>
              <a:rPr lang="en-US" sz="1600">
                <a:effectLst/>
                <a:ea typeface="+mn-ea"/>
              </a:rPr>
              <a:t>Flink provides built-in window assigners for the most common windowing use cases. All assigners we discuss here are </a:t>
            </a:r>
            <a:r>
              <a:rPr lang="en-US" sz="1600" b="1" i="1" u="sng">
                <a:solidFill>
                  <a:srgbClr val="FF0000"/>
                </a:solidFill>
                <a:effectLst/>
                <a:ea typeface="+mn-ea"/>
              </a:rPr>
              <a:t>time-based</a:t>
            </a:r>
            <a:r>
              <a:rPr lang="en-US" sz="1600">
                <a:effectLst/>
                <a:ea typeface="+mn-ea"/>
              </a:rPr>
              <a:t>, Time-based window assigners assign an element based on its event-time timestamp or the current processing time to windows.  the time-based we discussed are </a:t>
            </a:r>
            <a:r>
              <a:rPr lang="en-US" sz="1600" b="1" i="1" u="sng">
                <a:solidFill>
                  <a:srgbClr val="FF0000"/>
                </a:solidFill>
                <a:effectLst/>
                <a:ea typeface="+mn-ea"/>
              </a:rPr>
              <a:t>processing time</a:t>
            </a:r>
            <a:r>
              <a:rPr lang="en-US" sz="1600">
                <a:effectLst/>
                <a:ea typeface="+mn-ea"/>
              </a:rPr>
              <a:t> in this section.</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a:effectLst/>
                <a:ea typeface="+mn-ea"/>
              </a:rPr>
              <a:t>The window assigner defines how elements are assigned to windows. This is done by specifying the WindowAssigner of your choice in the window(...) (for keyed streams) or the windowAll() (for non-keyed streams) call.</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a:effectLst/>
                <a:ea typeface="+mn-ea"/>
              </a:rPr>
              <a:t>A WindowAssigner is responsible for assigning each incoming element to one or more windows.</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a:effectLst/>
                <a:ea typeface="+mn-ea"/>
              </a:rPr>
              <a:t>Flink comes with pre-defined window assigners for the most common use cases, namely</a:t>
            </a:r>
            <a:r>
              <a:rPr lang="en-US" sz="1600" i="1" u="sng">
                <a:effectLst/>
                <a:ea typeface="+mn-ea"/>
              </a:rPr>
              <a:t> tumbling windows</a:t>
            </a:r>
            <a:r>
              <a:rPr lang="en-US" sz="1600">
                <a:effectLst/>
                <a:ea typeface="+mn-ea"/>
              </a:rPr>
              <a:t>, </a:t>
            </a:r>
            <a:r>
              <a:rPr lang="en-US" sz="1600" i="1" u="sng">
                <a:effectLst/>
                <a:ea typeface="+mn-ea"/>
              </a:rPr>
              <a:t>sliding windows</a:t>
            </a:r>
            <a:r>
              <a:rPr lang="en-US" sz="1600">
                <a:effectLst/>
                <a:ea typeface="+mn-ea"/>
              </a:rPr>
              <a:t>,</a:t>
            </a:r>
            <a:r>
              <a:rPr lang="en-US" sz="1600" i="1" u="sng">
                <a:effectLst/>
                <a:ea typeface="+mn-ea"/>
              </a:rPr>
              <a:t> session windows</a:t>
            </a:r>
            <a:r>
              <a:rPr lang="en-US" sz="1600">
                <a:effectLst/>
                <a:ea typeface="+mn-ea"/>
              </a:rPr>
              <a:t> and </a:t>
            </a:r>
            <a:r>
              <a:rPr lang="en-US" sz="1600" i="1" u="sng">
                <a:effectLst/>
                <a:ea typeface="+mn-ea"/>
              </a:rPr>
              <a:t>global windows</a:t>
            </a:r>
            <a:endParaRPr lang="en-US" sz="1600" i="1" u="sng">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a:effectLst/>
                <a:ea typeface="+mn-ea"/>
              </a:rPr>
              <a:t>Time-based windows have a start timestamp (inclusive) and an end timestamp (exclusive) that together describe the size of the window. In code, Flink uses TimeWindow when working with time-based windows which has methods for querying the start- and end-timestamp and also an additional method maxTimestamp() that returns the largest allowed timestamp for a given windows.</a:t>
            </a:r>
            <a:endParaRPr lang="en-US" sz="1600">
              <a:effectLst/>
              <a:ea typeface="+mn-ea"/>
            </a:endParaRPr>
          </a:p>
        </p:txBody>
      </p:sp>
      <p:grpSp>
        <p:nvGrpSpPr>
          <p:cNvPr id="28" name="Group 27"/>
          <p:cNvGrpSpPr/>
          <p:nvPr/>
        </p:nvGrpSpPr>
        <p:grpSpPr>
          <a:xfrm>
            <a:off x="1674495" y="4988560"/>
            <a:ext cx="7920990" cy="1574165"/>
            <a:chOff x="2637" y="7857"/>
            <a:chExt cx="12474" cy="2479"/>
          </a:xfrm>
        </p:grpSpPr>
        <p:sp>
          <p:nvSpPr>
            <p:cNvPr id="3" name="Rectangles 2"/>
            <p:cNvSpPr/>
            <p:nvPr/>
          </p:nvSpPr>
          <p:spPr>
            <a:xfrm>
              <a:off x="5811" y="9028"/>
              <a:ext cx="5993" cy="1308"/>
            </a:xfrm>
            <a:prstGeom prst="rect">
              <a:avLst/>
            </a:prstGeom>
            <a:solidFill>
              <a:schemeClr val="accent6">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val 5"/>
            <p:cNvSpPr/>
            <p:nvPr/>
          </p:nvSpPr>
          <p:spPr>
            <a:xfrm>
              <a:off x="6416" y="9369"/>
              <a:ext cx="727" cy="654"/>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7" name="Oval 6"/>
            <p:cNvSpPr/>
            <p:nvPr/>
          </p:nvSpPr>
          <p:spPr>
            <a:xfrm>
              <a:off x="7668" y="9369"/>
              <a:ext cx="727" cy="654"/>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2" name="Oval 11"/>
            <p:cNvSpPr/>
            <p:nvPr/>
          </p:nvSpPr>
          <p:spPr>
            <a:xfrm>
              <a:off x="9055" y="9369"/>
              <a:ext cx="727" cy="654"/>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Oval 12"/>
            <p:cNvSpPr/>
            <p:nvPr/>
          </p:nvSpPr>
          <p:spPr>
            <a:xfrm>
              <a:off x="10611" y="9369"/>
              <a:ext cx="727" cy="654"/>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4" name="Right Brace 23"/>
            <p:cNvSpPr/>
            <p:nvPr/>
          </p:nvSpPr>
          <p:spPr>
            <a:xfrm rot="16200000">
              <a:off x="8584" y="5687"/>
              <a:ext cx="448" cy="5993"/>
            </a:xfrm>
            <a:prstGeom prst="rightBrace">
              <a:avLst/>
            </a:prstGeom>
            <a:noFill/>
            <a:ln w="6350" cap="flat" cmpd="sng" algn="ctr">
              <a:solidFill>
                <a:schemeClr val="bg1">
                  <a:lumMod val="50000"/>
                </a:schemeClr>
              </a:solidFill>
              <a:prstDash val="dash"/>
              <a:miter lim="800000"/>
            </a:ln>
            <a:extLst>
              <a:ext uri="{909E8E84-426E-40DD-AFC4-6F175D3DCCD1}">
                <a14:hiddenFill xmlns:a14="http://schemas.microsoft.com/office/drawing/2010/main">
                  <a:solidFill>
                    <a:schemeClr val="bg1">
                      <a:lumMod val="50000"/>
                    </a:schemeClr>
                  </a:solidFill>
                </a14:hiddenFill>
              </a:ext>
            </a:extLst>
          </p:spPr>
          <p:style>
            <a:lnRef idx="0">
              <a:schemeClr val="accent1"/>
            </a:lnRef>
            <a:fillRef idx="0">
              <a:srgbClr val="FFFFFF"/>
            </a:fillRef>
            <a:effectRef idx="0">
              <a:srgbClr val="FFFFFF"/>
            </a:effectRef>
            <a:fontRef idx="minor">
              <a:schemeClr val="tx1"/>
            </a:fontRef>
          </p:style>
          <p:txBody>
            <a:bodyPr rtlCol="0" anchor="ctr"/>
            <a:p>
              <a:pPr algn="ctr"/>
              <a:endParaRPr lang="en-US"/>
            </a:p>
          </p:txBody>
        </p:sp>
        <p:sp>
          <p:nvSpPr>
            <p:cNvPr id="25" name="Text Box 24"/>
            <p:cNvSpPr txBox="1"/>
            <p:nvPr/>
          </p:nvSpPr>
          <p:spPr>
            <a:xfrm>
              <a:off x="11805" y="9853"/>
              <a:ext cx="3306" cy="483"/>
            </a:xfrm>
            <a:prstGeom prst="rect">
              <a:avLst/>
            </a:prstGeom>
            <a:noFill/>
          </p:spPr>
          <p:txBody>
            <a:bodyPr wrap="square" rtlCol="0">
              <a:spAutoFit/>
            </a:bodyPr>
            <a:p>
              <a:r>
                <a:rPr lang="en-US" sz="1400" i="1">
                  <a:solidFill>
                    <a:schemeClr val="bg1">
                      <a:lumMod val="50000"/>
                    </a:schemeClr>
                  </a:solidFill>
                </a:rPr>
                <a:t>start timestamp(inclusive)</a:t>
              </a:r>
              <a:endParaRPr lang="en-US" sz="1400" i="1">
                <a:solidFill>
                  <a:schemeClr val="bg1">
                    <a:lumMod val="50000"/>
                  </a:schemeClr>
                </a:solidFill>
              </a:endParaRPr>
            </a:p>
          </p:txBody>
        </p:sp>
        <p:sp>
          <p:nvSpPr>
            <p:cNvPr id="26" name="Text Box 25"/>
            <p:cNvSpPr txBox="1"/>
            <p:nvPr/>
          </p:nvSpPr>
          <p:spPr>
            <a:xfrm>
              <a:off x="7276" y="7857"/>
              <a:ext cx="3065" cy="483"/>
            </a:xfrm>
            <a:prstGeom prst="rect">
              <a:avLst/>
            </a:prstGeom>
            <a:noFill/>
          </p:spPr>
          <p:txBody>
            <a:bodyPr wrap="square" rtlCol="0">
              <a:spAutoFit/>
            </a:bodyPr>
            <a:p>
              <a:pPr algn="ctr"/>
              <a:r>
                <a:rPr lang="en-US" sz="1400" i="1">
                  <a:solidFill>
                    <a:schemeClr val="bg1">
                      <a:lumMod val="50000"/>
                    </a:schemeClr>
                  </a:solidFill>
                </a:rPr>
                <a:t>size</a:t>
              </a:r>
              <a:endParaRPr lang="en-US" sz="1400" i="1">
                <a:solidFill>
                  <a:schemeClr val="bg1">
                    <a:lumMod val="50000"/>
                  </a:schemeClr>
                </a:solidFill>
              </a:endParaRPr>
            </a:p>
          </p:txBody>
        </p:sp>
        <p:sp>
          <p:nvSpPr>
            <p:cNvPr id="27" name="Text Box 26"/>
            <p:cNvSpPr txBox="1"/>
            <p:nvPr/>
          </p:nvSpPr>
          <p:spPr>
            <a:xfrm>
              <a:off x="2637" y="9853"/>
              <a:ext cx="3173" cy="483"/>
            </a:xfrm>
            <a:prstGeom prst="rect">
              <a:avLst/>
            </a:prstGeom>
            <a:noFill/>
          </p:spPr>
          <p:txBody>
            <a:bodyPr wrap="square" rtlCol="0">
              <a:spAutoFit/>
            </a:bodyPr>
            <a:p>
              <a:r>
                <a:rPr lang="en-US" sz="1400" i="1">
                  <a:solidFill>
                    <a:schemeClr val="bg1">
                      <a:lumMod val="50000"/>
                    </a:schemeClr>
                  </a:solidFill>
                </a:rPr>
                <a:t>end timestamp(exclusive)</a:t>
              </a:r>
              <a:endParaRPr lang="en-US" sz="1400" i="1">
                <a:solidFill>
                  <a:schemeClr val="bg1">
                    <a:lumMod val="50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7" presetClass="entr" presetSubtype="4" fill="hold" nodeType="clickEffect">
                                  <p:stCondLst>
                                    <p:cond delay="0"/>
                                  </p:stCondLst>
                                  <p:childTnLst>
                                    <p:set>
                                      <p:cBhvr>
                                        <p:cTn id="26" dur="1000" fill="hold">
                                          <p:stCondLst>
                                            <p:cond delay="0"/>
                                          </p:stCondLst>
                                        </p:cTn>
                                        <p:tgtEl>
                                          <p:spTgt spid="28"/>
                                        </p:tgtEl>
                                        <p:attrNameLst>
                                          <p:attrName>style.visibility</p:attrName>
                                        </p:attrNameLst>
                                      </p:cBhvr>
                                      <p:to>
                                        <p:strVal val="visible"/>
                                      </p:to>
                                    </p:set>
                                    <p:anim calcmode="lin" valueType="num">
                                      <p:cBhvr additive="base">
                                        <p:cTn id="27" dur="1000" fill="hold"/>
                                        <p:tgtEl>
                                          <p:spTgt spid="28"/>
                                        </p:tgtEl>
                                        <p:attrNameLst>
                                          <p:attrName>ppt_x</p:attrName>
                                        </p:attrNameLst>
                                      </p:cBhvr>
                                      <p:tavLst>
                                        <p:tav tm="0">
                                          <p:val>
                                            <p:strVal val="#ppt_x"/>
                                          </p:val>
                                        </p:tav>
                                        <p:tav tm="100000">
                                          <p:val>
                                            <p:strVal val="#ppt_x"/>
                                          </p:val>
                                        </p:tav>
                                      </p:tavLst>
                                    </p:anim>
                                    <p:anim calcmode="lin" valueType="num">
                                      <p:cBhvr additive="base">
                                        <p:cTn id="28" dur="10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a:bodyPr>
          <a:p>
            <a:r>
              <a:rPr lang="en-US" sz="4000">
                <a:sym typeface="+mn-ea"/>
              </a:rPr>
              <a:t>Tumbling Windows</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2" name="Content Placeholder 1"/>
          <p:cNvSpPr/>
          <p:nvPr>
            <p:ph sz="half" idx="1"/>
          </p:nvPr>
        </p:nvSpPr>
        <p:spPr>
          <a:xfrm>
            <a:off x="838200" y="2002155"/>
            <a:ext cx="5257800" cy="3990975"/>
          </a:xfrm>
        </p:spPr>
        <p:txBody>
          <a:bodyPr>
            <a:normAutofit/>
          </a:bodyPr>
          <a:p>
            <a:pPr marL="342900" indent="-342900" algn="l" fontAlgn="base">
              <a:lnSpc>
                <a:spcPct val="100000"/>
              </a:lnSpc>
              <a:spcBef>
                <a:spcPct val="20000"/>
              </a:spcBef>
              <a:buClrTx/>
              <a:buSzTx/>
              <a:buFont typeface="Wingdings" panose="05000000000000000000" charset="0"/>
              <a:buChar char="q"/>
            </a:pPr>
            <a:r>
              <a:rPr lang="en-US" sz="1800">
                <a:effectLst/>
                <a:ea typeface="+mn-ea"/>
              </a:rPr>
              <a:t>A tumbling windows assigner assigns each element to a window of a specified window size. Tumbling windows have a fixed size and do not overlap. For example, if you specify a tumbling window with a size of 5 minutes, the current window will be evaluated and a new window will be started every five minutes as illustrated by the following figure.</a:t>
            </a:r>
            <a:endParaRPr lang="en-US" sz="18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800">
                <a:effectLst/>
                <a:ea typeface="+mn-ea"/>
              </a:rPr>
              <a:t>The features of Tumbling Windows:</a:t>
            </a:r>
            <a:endParaRPr lang="en-US" sz="1800">
              <a:effectLst/>
              <a:ea typeface="+mn-ea"/>
            </a:endParaRPr>
          </a:p>
          <a:p>
            <a:pPr lvl="1" algn="l" fontAlgn="base">
              <a:lnSpc>
                <a:spcPct val="100000"/>
              </a:lnSpc>
              <a:spcBef>
                <a:spcPct val="20000"/>
              </a:spcBef>
              <a:buClrTx/>
              <a:buSzTx/>
              <a:buFont typeface="Wingdings" panose="05000000000000000000" charset="0"/>
              <a:buChar char="ü"/>
            </a:pPr>
            <a:r>
              <a:rPr lang="en-US" sz="1400">
                <a:effectLst/>
                <a:ea typeface="+mn-ea"/>
              </a:rPr>
              <a:t>Fixed size</a:t>
            </a:r>
            <a:endParaRPr lang="en-US" sz="1400">
              <a:effectLst/>
              <a:ea typeface="+mn-ea"/>
            </a:endParaRPr>
          </a:p>
          <a:p>
            <a:pPr lvl="1" algn="l" fontAlgn="base">
              <a:lnSpc>
                <a:spcPct val="100000"/>
              </a:lnSpc>
              <a:spcBef>
                <a:spcPct val="20000"/>
              </a:spcBef>
              <a:buClrTx/>
              <a:buSzTx/>
              <a:buFont typeface="Wingdings" panose="05000000000000000000" charset="0"/>
              <a:buChar char="ü"/>
            </a:pPr>
            <a:r>
              <a:rPr lang="en-US" sz="1400">
                <a:effectLst/>
                <a:ea typeface="+mn-ea"/>
              </a:rPr>
              <a:t>no overlap</a:t>
            </a:r>
            <a:endParaRPr lang="en-US" sz="1400">
              <a:effectLst/>
              <a:ea typeface="+mn-ea"/>
            </a:endParaRPr>
          </a:p>
          <a:p>
            <a:pPr lvl="1" algn="l" fontAlgn="base">
              <a:lnSpc>
                <a:spcPct val="100000"/>
              </a:lnSpc>
              <a:spcBef>
                <a:spcPct val="20000"/>
              </a:spcBef>
              <a:buClrTx/>
              <a:buSzTx/>
              <a:buFont typeface="Wingdings" panose="05000000000000000000" charset="0"/>
              <a:buChar char="ü"/>
            </a:pPr>
            <a:r>
              <a:rPr lang="en-US" sz="1400">
                <a:effectLst/>
                <a:ea typeface="+mn-ea"/>
              </a:rPr>
              <a:t>have start and end timestamp(</a:t>
            </a:r>
            <a:r>
              <a:rPr lang="en-US" sz="1400" b="1" i="1">
                <a:solidFill>
                  <a:srgbClr val="FF0000"/>
                </a:solidFill>
                <a:effectLst/>
                <a:ea typeface="+mn-ea"/>
              </a:rPr>
              <a:t>Epoch Time</a:t>
            </a:r>
            <a:r>
              <a:rPr lang="en-US" sz="1400">
                <a:effectLst/>
                <a:ea typeface="+mn-ea"/>
              </a:rPr>
              <a:t>)</a:t>
            </a:r>
            <a:endParaRPr lang="en-US" sz="1400">
              <a:effectLst/>
              <a:ea typeface="+mn-ea"/>
            </a:endParaRPr>
          </a:p>
        </p:txBody>
      </p:sp>
      <p:pic>
        <p:nvPicPr>
          <p:cNvPr id="5" name="Content Placeholder 4" descr="Flink-tumbling-windows.drawio"/>
          <p:cNvPicPr>
            <a:picLocks noChangeAspect="1"/>
          </p:cNvPicPr>
          <p:nvPr>
            <p:ph sz="half" idx="2"/>
          </p:nvPr>
        </p:nvPicPr>
        <p:blipFill>
          <a:blip r:embed="rId2"/>
          <a:stretch>
            <a:fillRect/>
          </a:stretch>
        </p:blipFill>
        <p:spPr>
          <a:xfrm>
            <a:off x="6356350" y="2064385"/>
            <a:ext cx="5181600" cy="36588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 calcmode="lin" valueType="num">
                                      <p:cBhvr additive="base">
                                        <p:cTn id="15"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 calcmode="lin" valueType="num">
                                      <p:cBhvr additive="base">
                                        <p:cTn id="23" dur="500" fill="hold"/>
                                        <p:tgtEl>
                                          <p:spTgt spid="2">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2">
                                            <p:txEl>
                                              <p:pRg st="3" end="3"/>
                                            </p:txEl>
                                          </p:spTgt>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 calcmode="lin" valueType="num">
                                      <p:cBhvr additive="base">
                                        <p:cTn id="27" dur="500" fill="hold"/>
                                        <p:tgtEl>
                                          <p:spTgt spid="2">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2">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Oval 13"/>
          <p:cNvSpPr/>
          <p:nvPr/>
        </p:nvSpPr>
        <p:spPr>
          <a:xfrm>
            <a:off x="10316210" y="5019675"/>
            <a:ext cx="1183640" cy="930275"/>
          </a:xfrm>
          <a:prstGeom prst="ellipse">
            <a:avLst/>
          </a:prstGeom>
        </p:spPr>
        <p:style>
          <a:lnRef idx="0">
            <a:srgbClr val="FFFFFF"/>
          </a:lnRef>
          <a:fillRef idx="1">
            <a:schemeClr val="accent4"/>
          </a:fillRef>
          <a:effectRef idx="0">
            <a:srgbClr val="FFFFFF"/>
          </a:effectRef>
          <a:fontRef idx="minor">
            <a:schemeClr val="lt1"/>
          </a:fontRef>
        </p:style>
        <p:txBody>
          <a:bodyPr rtlCol="0" anchor="ctr"/>
          <a:p>
            <a:pPr algn="ctr"/>
            <a:endParaRPr lang="en-US"/>
          </a:p>
        </p:txBody>
      </p:sp>
      <p:pic>
        <p:nvPicPr>
          <p:cNvPr id="13" name="Picture 12"/>
          <p:cNvPicPr>
            <a:picLocks noChangeAspect="1"/>
          </p:cNvPicPr>
          <p:nvPr/>
        </p:nvPicPr>
        <p:blipFill>
          <a:blip r:embed="rId1"/>
          <a:stretch>
            <a:fillRect/>
          </a:stretch>
        </p:blipFill>
        <p:spPr>
          <a:xfrm>
            <a:off x="7396480" y="5019675"/>
            <a:ext cx="750570" cy="954405"/>
          </a:xfrm>
          <a:prstGeom prst="rect">
            <a:avLst/>
          </a:prstGeom>
        </p:spPr>
      </p:pic>
      <p:sp>
        <p:nvSpPr>
          <p:cNvPr id="10" name="Rectangles 9"/>
          <p:cNvSpPr/>
          <p:nvPr/>
        </p:nvSpPr>
        <p:spPr>
          <a:xfrm>
            <a:off x="3766185" y="5019675"/>
            <a:ext cx="3520440" cy="953770"/>
          </a:xfrm>
          <a:prstGeom prst="rect">
            <a:avLst/>
          </a:prstGeom>
          <a:solidFill>
            <a:schemeClr val="accent6">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itle 3"/>
          <p:cNvSpPr>
            <a:spLocks noGrp="1"/>
          </p:cNvSpPr>
          <p:nvPr>
            <p:ph type="title"/>
          </p:nvPr>
        </p:nvSpPr>
        <p:spPr/>
        <p:txBody>
          <a:bodyPr>
            <a:normAutofit/>
          </a:bodyPr>
          <a:p>
            <a:r>
              <a:rPr lang="en-US" sz="4000">
                <a:sym typeface="+mn-ea"/>
              </a:rPr>
              <a:t>Inside TimeWindows(Tumbling Window)</a:t>
            </a:r>
            <a:endParaRPr lang="en-US" sz="4000">
              <a:sym typeface="+mn-ea"/>
            </a:endParaRPr>
          </a:p>
        </p:txBody>
      </p:sp>
      <p:pic>
        <p:nvPicPr>
          <p:cNvPr id="34" name="Picture 33"/>
          <p:cNvPicPr>
            <a:picLocks noChangeAspect="1"/>
          </p:cNvPicPr>
          <p:nvPr/>
        </p:nvPicPr>
        <p:blipFill>
          <a:blip r:embed="rId2"/>
          <a:stretch>
            <a:fillRect/>
          </a:stretch>
        </p:blipFill>
        <p:spPr>
          <a:xfrm>
            <a:off x="9420225" y="0"/>
            <a:ext cx="2771775" cy="1428750"/>
          </a:xfrm>
          <a:prstGeom prst="rect">
            <a:avLst/>
          </a:prstGeom>
        </p:spPr>
      </p:pic>
      <p:sp>
        <p:nvSpPr>
          <p:cNvPr id="2" name="Content Placeholder 1"/>
          <p:cNvSpPr/>
          <p:nvPr>
            <p:ph sz="half" idx="1"/>
          </p:nvPr>
        </p:nvSpPr>
        <p:spPr>
          <a:xfrm>
            <a:off x="3877310" y="1850390"/>
            <a:ext cx="6370955" cy="1362710"/>
          </a:xfrm>
        </p:spPr>
        <p:txBody>
          <a:bodyPr>
            <a:normAutofit/>
          </a:bodyPr>
          <a:p>
            <a:pPr marL="342900" indent="-342900" algn="l" fontAlgn="base">
              <a:lnSpc>
                <a:spcPct val="100000"/>
              </a:lnSpc>
              <a:spcBef>
                <a:spcPct val="20000"/>
              </a:spcBef>
              <a:buClrTx/>
              <a:buSzTx/>
              <a:buFont typeface="Wingdings" panose="05000000000000000000" charset="0"/>
              <a:buChar char="q"/>
            </a:pPr>
            <a:r>
              <a:rPr lang="en-US" sz="1800">
                <a:effectLst/>
                <a:ea typeface="+mn-ea"/>
                <a:sym typeface="+mn-ea"/>
              </a:rPr>
              <a:t>When emit the window computation result to downstream?</a:t>
            </a:r>
            <a:endParaRPr lang="en-US" sz="18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800">
                <a:effectLst/>
                <a:ea typeface="+mn-ea"/>
              </a:rPr>
              <a:t>How to implement the end timestamp exclusive in Flink Framework(suppose a window range </a:t>
            </a:r>
            <a:r>
              <a:rPr lang="en-US" sz="1800" i="1" u="sng">
                <a:solidFill>
                  <a:srgbClr val="FF0000"/>
                </a:solidFill>
                <a:effectLst/>
                <a:ea typeface="+mn-ea"/>
              </a:rPr>
              <a:t>[1:00-1:05)</a:t>
            </a:r>
            <a:r>
              <a:rPr lang="en-US" sz="1800">
                <a:effectLst/>
                <a:ea typeface="+mn-ea"/>
              </a:rPr>
              <a:t>, so an element timestamp is 1:05 belong </a:t>
            </a:r>
            <a:r>
              <a:rPr lang="en-US" sz="1800" i="1" u="sng">
                <a:solidFill>
                  <a:srgbClr val="FF0000"/>
                </a:solidFill>
                <a:effectLst/>
                <a:ea typeface="+mn-ea"/>
              </a:rPr>
              <a:t>current </a:t>
            </a:r>
            <a:r>
              <a:rPr lang="en-US" sz="1800">
                <a:effectLst/>
                <a:ea typeface="+mn-ea"/>
              </a:rPr>
              <a:t>window or </a:t>
            </a:r>
            <a:r>
              <a:rPr lang="en-US" sz="1800" i="1" u="sng">
                <a:solidFill>
                  <a:srgbClr val="FF0000"/>
                </a:solidFill>
                <a:effectLst/>
                <a:ea typeface="+mn-ea"/>
              </a:rPr>
              <a:t>next</a:t>
            </a:r>
            <a:r>
              <a:rPr lang="en-US" sz="1800">
                <a:effectLst/>
                <a:ea typeface="+mn-ea"/>
              </a:rPr>
              <a:t>)?</a:t>
            </a:r>
            <a:endParaRPr lang="en-US" sz="1400">
              <a:effectLst/>
              <a:ea typeface="+mn-ea"/>
            </a:endParaRPr>
          </a:p>
        </p:txBody>
      </p:sp>
      <p:sp>
        <p:nvSpPr>
          <p:cNvPr id="7" name="Action Button: Help 6"/>
          <p:cNvSpPr/>
          <p:nvPr/>
        </p:nvSpPr>
        <p:spPr>
          <a:xfrm>
            <a:off x="1905635" y="1850390"/>
            <a:ext cx="1769110" cy="1362710"/>
          </a:xfrm>
          <a:prstGeom prst="actionButtonHelp">
            <a:avLst/>
          </a:prstGeom>
        </p:spPr>
        <p:style>
          <a:lnRef idx="0">
            <a:srgbClr val="FFFFFF"/>
          </a:lnRef>
          <a:fillRef idx="3">
            <a:schemeClr val="accent2"/>
          </a:fillRef>
          <a:effectRef idx="0">
            <a:srgbClr val="FFFFFF"/>
          </a:effectRef>
          <a:fontRef idx="minor">
            <a:schemeClr val="lt1"/>
          </a:fontRef>
        </p:style>
        <p:txBody>
          <a:bodyPr rtlCol="0" anchor="ctr"/>
          <a:p>
            <a:pPr algn="ctr"/>
            <a:endParaRPr lang="en-US"/>
          </a:p>
        </p:txBody>
      </p:sp>
      <p:pic>
        <p:nvPicPr>
          <p:cNvPr id="100" name="Picture 99"/>
          <p:cNvPicPr/>
          <p:nvPr/>
        </p:nvPicPr>
        <p:blipFill>
          <a:blip/>
          <a:stretch>
            <a:fillRect/>
          </a:stretch>
        </p:blipFill>
        <p:spPr>
          <a:xfrm>
            <a:off x="5905500" y="3238500"/>
            <a:ext cx="381000" cy="381000"/>
          </a:xfrm>
          <a:prstGeom prst="rect">
            <a:avLst/>
          </a:prstGeom>
          <a:noFill/>
          <a:ln w="9525">
            <a:noFill/>
          </a:ln>
        </p:spPr>
      </p:pic>
      <p:pic>
        <p:nvPicPr>
          <p:cNvPr id="8" name="Picture 7"/>
          <p:cNvPicPr>
            <a:picLocks noChangeAspect="1"/>
          </p:cNvPicPr>
          <p:nvPr/>
        </p:nvPicPr>
        <p:blipFill>
          <a:blip r:embed="rId3"/>
          <a:stretch>
            <a:fillRect/>
          </a:stretch>
        </p:blipFill>
        <p:spPr>
          <a:xfrm>
            <a:off x="8234045" y="3714750"/>
            <a:ext cx="697230" cy="697230"/>
          </a:xfrm>
          <a:prstGeom prst="rect">
            <a:avLst/>
          </a:prstGeom>
        </p:spPr>
      </p:pic>
      <p:sp>
        <p:nvSpPr>
          <p:cNvPr id="9" name="Text Box 8"/>
          <p:cNvSpPr txBox="1"/>
          <p:nvPr/>
        </p:nvSpPr>
        <p:spPr>
          <a:xfrm>
            <a:off x="9008745" y="3890010"/>
            <a:ext cx="956945" cy="245110"/>
          </a:xfrm>
          <a:prstGeom prst="rect">
            <a:avLst/>
          </a:prstGeom>
          <a:noFill/>
        </p:spPr>
        <p:txBody>
          <a:bodyPr wrap="square" rtlCol="0">
            <a:spAutoFit/>
          </a:bodyPr>
          <a:p>
            <a:r>
              <a:rPr lang="en-US" sz="1000" b="1" i="1" u="sng"/>
              <a:t>TimerService</a:t>
            </a:r>
            <a:endParaRPr lang="en-US" sz="1000" b="1" i="1" u="sng"/>
          </a:p>
        </p:txBody>
      </p:sp>
      <p:sp>
        <p:nvSpPr>
          <p:cNvPr id="11" name="Oval 10"/>
          <p:cNvSpPr/>
          <p:nvPr/>
        </p:nvSpPr>
        <p:spPr>
          <a:xfrm>
            <a:off x="1698625" y="5219700"/>
            <a:ext cx="661035" cy="553720"/>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101" name="Picture 100"/>
          <p:cNvPicPr/>
          <p:nvPr/>
        </p:nvPicPr>
        <p:blipFill>
          <a:blip/>
          <a:stretch>
            <a:fillRect/>
          </a:stretch>
        </p:blipFill>
        <p:spPr>
          <a:xfrm>
            <a:off x="5905500" y="3238500"/>
            <a:ext cx="381000" cy="381000"/>
          </a:xfrm>
          <a:prstGeom prst="rect">
            <a:avLst/>
          </a:prstGeom>
          <a:noFill/>
          <a:ln w="9525">
            <a:noFill/>
          </a:ln>
        </p:spPr>
      </p:pic>
      <p:sp>
        <p:nvSpPr>
          <p:cNvPr id="15" name="Oval 14"/>
          <p:cNvSpPr/>
          <p:nvPr/>
        </p:nvSpPr>
        <p:spPr>
          <a:xfrm>
            <a:off x="1410335" y="5219700"/>
            <a:ext cx="661035" cy="553720"/>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975995" y="5219700"/>
            <a:ext cx="661035" cy="553720"/>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cxnSp>
        <p:nvCxnSpPr>
          <p:cNvPr id="17" name="Straight Arrow Connector 16"/>
          <p:cNvCxnSpPr/>
          <p:nvPr/>
        </p:nvCxnSpPr>
        <p:spPr>
          <a:xfrm flipV="1">
            <a:off x="6725920" y="4097020"/>
            <a:ext cx="1452880" cy="853440"/>
          </a:xfrm>
          <a:prstGeom prst="straightConnector1">
            <a:avLst/>
          </a:prstGeom>
          <a:ln w="6350" cap="flat" cmpd="sng" algn="ctr">
            <a:solidFill>
              <a:schemeClr val="bg1">
                <a:lumMod val="50000"/>
              </a:schemeClr>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18" name="Text Box 17"/>
          <p:cNvSpPr txBox="1"/>
          <p:nvPr/>
        </p:nvSpPr>
        <p:spPr>
          <a:xfrm>
            <a:off x="7525385" y="4488815"/>
            <a:ext cx="960755" cy="245110"/>
          </a:xfrm>
          <a:prstGeom prst="rect">
            <a:avLst/>
          </a:prstGeom>
          <a:noFill/>
        </p:spPr>
        <p:txBody>
          <a:bodyPr wrap="square" rtlCol="0">
            <a:spAutoFit/>
          </a:bodyPr>
          <a:p>
            <a:r>
              <a:rPr lang="en-US" sz="1000"/>
              <a:t>register timer</a:t>
            </a:r>
            <a:endParaRPr lang="en-US" sz="1000"/>
          </a:p>
        </p:txBody>
      </p:sp>
      <p:cxnSp>
        <p:nvCxnSpPr>
          <p:cNvPr id="19" name="Straight Arrow Connector 18"/>
          <p:cNvCxnSpPr/>
          <p:nvPr/>
        </p:nvCxnSpPr>
        <p:spPr>
          <a:xfrm flipV="1">
            <a:off x="5588000" y="4051300"/>
            <a:ext cx="2404110" cy="922020"/>
          </a:xfrm>
          <a:prstGeom prst="straightConnector1">
            <a:avLst/>
          </a:prstGeom>
          <a:ln w="6350" cap="flat" cmpd="sng" algn="ctr">
            <a:solidFill>
              <a:schemeClr val="bg1">
                <a:lumMod val="50000"/>
              </a:schemeClr>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20" name="Text Box 19"/>
          <p:cNvSpPr txBox="1"/>
          <p:nvPr/>
        </p:nvSpPr>
        <p:spPr>
          <a:xfrm>
            <a:off x="6325870" y="4411980"/>
            <a:ext cx="960755" cy="245110"/>
          </a:xfrm>
          <a:prstGeom prst="rect">
            <a:avLst/>
          </a:prstGeom>
          <a:noFill/>
        </p:spPr>
        <p:txBody>
          <a:bodyPr wrap="square" rtlCol="0">
            <a:spAutoFit/>
          </a:bodyPr>
          <a:p>
            <a:r>
              <a:rPr lang="en-US" sz="1000"/>
              <a:t>register timer</a:t>
            </a:r>
            <a:endParaRPr lang="en-US" sz="1000"/>
          </a:p>
        </p:txBody>
      </p:sp>
      <p:cxnSp>
        <p:nvCxnSpPr>
          <p:cNvPr id="21" name="Straight Arrow Connector 20"/>
          <p:cNvCxnSpPr/>
          <p:nvPr/>
        </p:nvCxnSpPr>
        <p:spPr>
          <a:xfrm flipV="1">
            <a:off x="4457700" y="4036060"/>
            <a:ext cx="3313430" cy="876300"/>
          </a:xfrm>
          <a:prstGeom prst="straightConnector1">
            <a:avLst/>
          </a:prstGeom>
          <a:ln w="6350" cap="flat" cmpd="sng" algn="ctr">
            <a:solidFill>
              <a:schemeClr val="bg1">
                <a:lumMod val="50000"/>
              </a:schemeClr>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22" name="Text Box 21"/>
          <p:cNvSpPr txBox="1"/>
          <p:nvPr/>
        </p:nvSpPr>
        <p:spPr>
          <a:xfrm>
            <a:off x="5045710" y="4411980"/>
            <a:ext cx="960755" cy="245110"/>
          </a:xfrm>
          <a:prstGeom prst="rect">
            <a:avLst/>
          </a:prstGeom>
          <a:noFill/>
        </p:spPr>
        <p:txBody>
          <a:bodyPr wrap="square" rtlCol="0">
            <a:spAutoFit/>
          </a:bodyPr>
          <a:p>
            <a:r>
              <a:rPr lang="en-US" sz="1000"/>
              <a:t>register timer</a:t>
            </a:r>
            <a:endParaRPr lang="en-US" sz="1000"/>
          </a:p>
        </p:txBody>
      </p:sp>
      <p:cxnSp>
        <p:nvCxnSpPr>
          <p:cNvPr id="23" name="Elbow Connector 22"/>
          <p:cNvCxnSpPr>
            <a:stCxn id="8" idx="2"/>
            <a:endCxn id="13" idx="0"/>
          </p:cNvCxnSpPr>
          <p:nvPr/>
        </p:nvCxnSpPr>
        <p:spPr>
          <a:xfrm rot="5400000">
            <a:off x="7873365" y="4309745"/>
            <a:ext cx="607695" cy="810895"/>
          </a:xfrm>
          <a:prstGeom prst="bentConnector3">
            <a:avLst>
              <a:gd name="adj1" fmla="val 50052"/>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24" name="Hexagon 23"/>
          <p:cNvSpPr/>
          <p:nvPr/>
        </p:nvSpPr>
        <p:spPr>
          <a:xfrm>
            <a:off x="8256905" y="5204460"/>
            <a:ext cx="629920" cy="568960"/>
          </a:xfrm>
          <a:prstGeom prst="hexagon">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par>
                          <p:cTn id="27" fill="hold">
                            <p:stCondLst>
                              <p:cond delay="500"/>
                            </p:stCondLst>
                            <p:childTnLst>
                              <p:par>
                                <p:cTn id="28" presetID="1" presetClass="entr" presetSubtype="0" fill="hold" nodeType="afterEffect">
                                  <p:stCondLst>
                                    <p:cond delay="200"/>
                                  </p:stCondLst>
                                  <p:childTnLst>
                                    <p:set>
                                      <p:cBhvr>
                                        <p:cTn id="29" dur="1" fill="hold">
                                          <p:stCondLst>
                                            <p:cond delay="0"/>
                                          </p:stCondLst>
                                        </p:cTn>
                                        <p:tgtEl>
                                          <p:spTgt spid="1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0-#ppt_w/2"/>
                                          </p:val>
                                        </p:tav>
                                        <p:tav tm="100000">
                                          <p:val>
                                            <p:strVal val="#ppt_x"/>
                                          </p:val>
                                        </p:tav>
                                      </p:tavLst>
                                    </p:anim>
                                    <p:anim calcmode="lin" valueType="num">
                                      <p:cBhvr additive="base">
                                        <p:cTn id="35"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0" presetClass="path" presetSubtype="0" accel="50000" decel="50000" fill="hold" grpId="1" nodeType="clickEffect">
                                  <p:stCondLst>
                                    <p:cond delay="0"/>
                                  </p:stCondLst>
                                  <p:childTnLst>
                                    <p:animMotion origin="layout" path="M 0.000625 -0.00675926 L 0.38276 -0.00555556 " pathEditMode="relative" rAng="0" ptsTypes="">
                                      <p:cBhvr>
                                        <p:cTn id="39" dur="2000" fill="hold"/>
                                        <p:tgtEl>
                                          <p:spTgt spid="11"/>
                                        </p:tgtEl>
                                        <p:attrNameLst>
                                          <p:attrName>ppt_x</p:attrName>
                                          <p:attrName>ppt_y</p:attrName>
                                        </p:attrNameLst>
                                      </p:cBhvr>
                                      <p:rCtr x="190" y="2"/>
                                    </p:animMotion>
                                  </p:childTnLst>
                                </p:cTn>
                              </p:par>
                            </p:childTnLst>
                          </p:cTn>
                        </p:par>
                      </p:childTnLst>
                    </p:cTn>
                  </p:par>
                  <p:par>
                    <p:cTn id="40" fill="hold">
                      <p:stCondLst>
                        <p:cond delay="indefinite"/>
                      </p:stCondLst>
                      <p:childTnLst>
                        <p:par>
                          <p:cTn id="41" fill="hold">
                            <p:stCondLst>
                              <p:cond delay="0"/>
                            </p:stCondLst>
                            <p:childTnLst>
                              <p:par>
                                <p:cTn id="42" presetID="4" presetClass="entr" presetSubtype="16" fill="hold" nodeType="clickEffect">
                                  <p:stCondLst>
                                    <p:cond delay="0"/>
                                  </p:stCondLst>
                                  <p:childTnLst>
                                    <p:set>
                                      <p:cBhvr>
                                        <p:cTn id="43" dur="500" fill="hold">
                                          <p:stCondLst>
                                            <p:cond delay="0"/>
                                          </p:stCondLst>
                                        </p:cTn>
                                        <p:tgtEl>
                                          <p:spTgt spid="17"/>
                                        </p:tgtEl>
                                        <p:attrNameLst>
                                          <p:attrName>style.visibility</p:attrName>
                                        </p:attrNameLst>
                                      </p:cBhvr>
                                      <p:to>
                                        <p:strVal val="visible"/>
                                      </p:to>
                                    </p:set>
                                    <p:animEffect transition="in" filter="box(in)">
                                      <p:cBhvr>
                                        <p:cTn id="44" dur="500"/>
                                        <p:tgtEl>
                                          <p:spTgt spid="17"/>
                                        </p:tgtEl>
                                      </p:cBhvr>
                                    </p:animEffect>
                                  </p:childTnLst>
                                </p:cTn>
                              </p:par>
                              <p:par>
                                <p:cTn id="45" presetID="4" presetClass="entr" presetSubtype="16" fill="hold" grpId="0" nodeType="withEffect">
                                  <p:stCondLst>
                                    <p:cond delay="0"/>
                                  </p:stCondLst>
                                  <p:childTnLst>
                                    <p:set>
                                      <p:cBhvr>
                                        <p:cTn id="46" dur="500" fill="hold">
                                          <p:stCondLst>
                                            <p:cond delay="0"/>
                                          </p:stCondLst>
                                        </p:cTn>
                                        <p:tgtEl>
                                          <p:spTgt spid="18"/>
                                        </p:tgtEl>
                                        <p:attrNameLst>
                                          <p:attrName>style.visibility</p:attrName>
                                        </p:attrNameLst>
                                      </p:cBhvr>
                                      <p:to>
                                        <p:strVal val="visible"/>
                                      </p:to>
                                    </p:set>
                                    <p:animEffect transition="in" filter="box(in)">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8" fill="hold" grpId="0" nodeType="clickEffect">
                                  <p:stCondLst>
                                    <p:cond delay="0"/>
                                  </p:stCondLst>
                                  <p:childTnLst>
                                    <p:set>
                                      <p:cBhvr>
                                        <p:cTn id="51" dur="1000" fill="hold">
                                          <p:stCondLst>
                                            <p:cond delay="0"/>
                                          </p:stCondLst>
                                        </p:cTn>
                                        <p:tgtEl>
                                          <p:spTgt spid="15"/>
                                        </p:tgtEl>
                                        <p:attrNameLst>
                                          <p:attrName>style.visibility</p:attrName>
                                        </p:attrNameLst>
                                      </p:cBhvr>
                                      <p:to>
                                        <p:strVal val="visible"/>
                                      </p:to>
                                    </p:set>
                                    <p:anim calcmode="lin" valueType="num">
                                      <p:cBhvr additive="base">
                                        <p:cTn id="52" dur="1000" fill="hold"/>
                                        <p:tgtEl>
                                          <p:spTgt spid="15"/>
                                        </p:tgtEl>
                                        <p:attrNameLst>
                                          <p:attrName>ppt_x</p:attrName>
                                        </p:attrNameLst>
                                      </p:cBhvr>
                                      <p:tavLst>
                                        <p:tav tm="0">
                                          <p:val>
                                            <p:strVal val="0-#ppt_w/2"/>
                                          </p:val>
                                        </p:tav>
                                        <p:tav tm="100000">
                                          <p:val>
                                            <p:strVal val="#ppt_x"/>
                                          </p:val>
                                        </p:tav>
                                      </p:tavLst>
                                    </p:anim>
                                    <p:anim calcmode="lin" valueType="num">
                                      <p:cBhvr additive="base">
                                        <p:cTn id="53" dur="1000" fill="hold"/>
                                        <p:tgtEl>
                                          <p:spTgt spid="15"/>
                                        </p:tgtEl>
                                        <p:attrNameLst>
                                          <p:attrName>ppt_y</p:attrName>
                                        </p:attrNameLst>
                                      </p:cBhvr>
                                      <p:tavLst>
                                        <p:tav tm="0">
                                          <p:val>
                                            <p:strVal val="#ppt_y"/>
                                          </p:val>
                                        </p:tav>
                                        <p:tav tm="100000">
                                          <p:val>
                                            <p:strVal val="#ppt_y"/>
                                          </p:val>
                                        </p:tav>
                                      </p:tavLst>
                                    </p:anim>
                                  </p:childTnLst>
                                </p:cTn>
                              </p:par>
                            </p:childTnLst>
                          </p:cTn>
                        </p:par>
                        <p:par>
                          <p:cTn id="54" fill="hold">
                            <p:stCondLst>
                              <p:cond delay="1000"/>
                            </p:stCondLst>
                            <p:childTnLst>
                              <p:par>
                                <p:cTn id="55" presetID="0" presetClass="path" presetSubtype="0" accel="50000" decel="50000" fill="hold" grpId="1" nodeType="afterEffect">
                                  <p:stCondLst>
                                    <p:cond delay="0"/>
                                  </p:stCondLst>
                                  <p:childTnLst>
                                    <p:animMotion origin="layout" path="M 0 0 L 0.31401 -0.00222222 " pathEditMode="relative" ptsTypes="">
                                      <p:cBhvr>
                                        <p:cTn id="56" dur="1000" fill="hold"/>
                                        <p:tgtEl>
                                          <p:spTgt spid="15"/>
                                        </p:tgtEl>
                                        <p:attrNameLst>
                                          <p:attrName>ppt_x</p:attrName>
                                          <p:attrName>ppt_y</p:attrName>
                                        </p:attrNameLst>
                                      </p:cBhvr>
                                    </p:animMotion>
                                  </p:childTnLst>
                                </p:cTn>
                              </p:par>
                            </p:childTnLst>
                          </p:cTn>
                        </p:par>
                        <p:par>
                          <p:cTn id="57" fill="hold">
                            <p:stCondLst>
                              <p:cond delay="2000"/>
                            </p:stCondLst>
                            <p:childTnLst>
                              <p:par>
                                <p:cTn id="58" presetID="4" presetClass="entr" presetSubtype="16" fill="hold" nodeType="afterEffect">
                                  <p:stCondLst>
                                    <p:cond delay="0"/>
                                  </p:stCondLst>
                                  <p:childTnLst>
                                    <p:set>
                                      <p:cBhvr>
                                        <p:cTn id="59" dur="1000" fill="hold">
                                          <p:stCondLst>
                                            <p:cond delay="0"/>
                                          </p:stCondLst>
                                        </p:cTn>
                                        <p:tgtEl>
                                          <p:spTgt spid="19"/>
                                        </p:tgtEl>
                                        <p:attrNameLst>
                                          <p:attrName>style.visibility</p:attrName>
                                        </p:attrNameLst>
                                      </p:cBhvr>
                                      <p:to>
                                        <p:strVal val="visible"/>
                                      </p:to>
                                    </p:set>
                                    <p:animEffect transition="in" filter="box(in)">
                                      <p:cBhvr>
                                        <p:cTn id="60" dur="1000"/>
                                        <p:tgtEl>
                                          <p:spTgt spid="19"/>
                                        </p:tgtEl>
                                      </p:cBhvr>
                                    </p:animEffect>
                                  </p:childTnLst>
                                </p:cTn>
                              </p:par>
                            </p:childTnLst>
                          </p:cTn>
                        </p:par>
                        <p:par>
                          <p:cTn id="61" fill="hold">
                            <p:stCondLst>
                              <p:cond delay="3000"/>
                            </p:stCondLst>
                            <p:childTnLst>
                              <p:par>
                                <p:cTn id="62" presetID="4" presetClass="entr" presetSubtype="16" fill="hold" grpId="0" nodeType="afterEffect">
                                  <p:stCondLst>
                                    <p:cond delay="0"/>
                                  </p:stCondLst>
                                  <p:childTnLst>
                                    <p:set>
                                      <p:cBhvr>
                                        <p:cTn id="63" dur="1000" fill="hold">
                                          <p:stCondLst>
                                            <p:cond delay="0"/>
                                          </p:stCondLst>
                                        </p:cTn>
                                        <p:tgtEl>
                                          <p:spTgt spid="20"/>
                                        </p:tgtEl>
                                        <p:attrNameLst>
                                          <p:attrName>style.visibility</p:attrName>
                                        </p:attrNameLst>
                                      </p:cBhvr>
                                      <p:to>
                                        <p:strVal val="visible"/>
                                      </p:to>
                                    </p:set>
                                    <p:animEffect transition="in" filter="box(in)">
                                      <p:cBhvr>
                                        <p:cTn id="64" dur="1000"/>
                                        <p:tgtEl>
                                          <p:spTgt spid="20"/>
                                        </p:tgtEl>
                                      </p:cBhvr>
                                    </p:animEffect>
                                  </p:childTnLst>
                                </p:cTn>
                              </p:par>
                            </p:childTnLst>
                          </p:cTn>
                        </p:par>
                        <p:par>
                          <p:cTn id="65" fill="hold">
                            <p:stCondLst>
                              <p:cond delay="4000"/>
                            </p:stCondLst>
                            <p:childTnLst>
                              <p:par>
                                <p:cTn id="66" presetID="2" presetClass="entr" presetSubtype="8" fill="hold" grpId="0" nodeType="afterEffect">
                                  <p:stCondLst>
                                    <p:cond delay="0"/>
                                  </p:stCondLst>
                                  <p:childTnLst>
                                    <p:set>
                                      <p:cBhvr>
                                        <p:cTn id="67" dur="1000" fill="hold">
                                          <p:stCondLst>
                                            <p:cond delay="0"/>
                                          </p:stCondLst>
                                        </p:cTn>
                                        <p:tgtEl>
                                          <p:spTgt spid="16"/>
                                        </p:tgtEl>
                                        <p:attrNameLst>
                                          <p:attrName>style.visibility</p:attrName>
                                        </p:attrNameLst>
                                      </p:cBhvr>
                                      <p:to>
                                        <p:strVal val="visible"/>
                                      </p:to>
                                    </p:set>
                                    <p:anim calcmode="lin" valueType="num">
                                      <p:cBhvr additive="base">
                                        <p:cTn id="68" dur="1000" fill="hold"/>
                                        <p:tgtEl>
                                          <p:spTgt spid="16"/>
                                        </p:tgtEl>
                                        <p:attrNameLst>
                                          <p:attrName>ppt_x</p:attrName>
                                        </p:attrNameLst>
                                      </p:cBhvr>
                                      <p:tavLst>
                                        <p:tav tm="0">
                                          <p:val>
                                            <p:strVal val="0-#ppt_w/2"/>
                                          </p:val>
                                        </p:tav>
                                        <p:tav tm="100000">
                                          <p:val>
                                            <p:strVal val="#ppt_x"/>
                                          </p:val>
                                        </p:tav>
                                      </p:tavLst>
                                    </p:anim>
                                    <p:anim calcmode="lin" valueType="num">
                                      <p:cBhvr additive="base">
                                        <p:cTn id="69" dur="1000" fill="hold"/>
                                        <p:tgtEl>
                                          <p:spTgt spid="16"/>
                                        </p:tgtEl>
                                        <p:attrNameLst>
                                          <p:attrName>ppt_y</p:attrName>
                                        </p:attrNameLst>
                                      </p:cBhvr>
                                      <p:tavLst>
                                        <p:tav tm="0">
                                          <p:val>
                                            <p:strVal val="#ppt_y"/>
                                          </p:val>
                                        </p:tav>
                                        <p:tav tm="100000">
                                          <p:val>
                                            <p:strVal val="#ppt_y"/>
                                          </p:val>
                                        </p:tav>
                                      </p:tavLst>
                                    </p:anim>
                                  </p:childTnLst>
                                </p:cTn>
                              </p:par>
                            </p:childTnLst>
                          </p:cTn>
                        </p:par>
                        <p:par>
                          <p:cTn id="70" fill="hold">
                            <p:stCondLst>
                              <p:cond delay="5000"/>
                            </p:stCondLst>
                            <p:childTnLst>
                              <p:par>
                                <p:cTn id="71" presetID="0" presetClass="path" presetSubtype="0" accel="50000" decel="50000" fill="hold" grpId="1" nodeType="afterEffect">
                                  <p:stCondLst>
                                    <p:cond delay="0"/>
                                  </p:stCondLst>
                                  <p:childTnLst>
                                    <p:animMotion origin="layout" path="M 0 0 L 0.259115 -0.00111111 " pathEditMode="relative" ptsTypes="">
                                      <p:cBhvr>
                                        <p:cTn id="72" dur="1000" fill="hold"/>
                                        <p:tgtEl>
                                          <p:spTgt spid="16"/>
                                        </p:tgtEl>
                                        <p:attrNameLst>
                                          <p:attrName>ppt_x</p:attrName>
                                          <p:attrName>ppt_y</p:attrName>
                                        </p:attrNameLst>
                                      </p:cBhvr>
                                    </p:animMotion>
                                  </p:childTnLst>
                                </p:cTn>
                              </p:par>
                            </p:childTnLst>
                          </p:cTn>
                        </p:par>
                        <p:par>
                          <p:cTn id="73" fill="hold">
                            <p:stCondLst>
                              <p:cond delay="6000"/>
                            </p:stCondLst>
                            <p:childTnLst>
                              <p:par>
                                <p:cTn id="74" presetID="4" presetClass="entr" presetSubtype="16" fill="hold" nodeType="afterEffect">
                                  <p:stCondLst>
                                    <p:cond delay="0"/>
                                  </p:stCondLst>
                                  <p:childTnLst>
                                    <p:set>
                                      <p:cBhvr>
                                        <p:cTn id="75" dur="1000" fill="hold">
                                          <p:stCondLst>
                                            <p:cond delay="0"/>
                                          </p:stCondLst>
                                        </p:cTn>
                                        <p:tgtEl>
                                          <p:spTgt spid="21"/>
                                        </p:tgtEl>
                                        <p:attrNameLst>
                                          <p:attrName>style.visibility</p:attrName>
                                        </p:attrNameLst>
                                      </p:cBhvr>
                                      <p:to>
                                        <p:strVal val="visible"/>
                                      </p:to>
                                    </p:set>
                                    <p:animEffect transition="in" filter="box(in)">
                                      <p:cBhvr>
                                        <p:cTn id="76" dur="1000"/>
                                        <p:tgtEl>
                                          <p:spTgt spid="21"/>
                                        </p:tgtEl>
                                      </p:cBhvr>
                                    </p:animEffect>
                                  </p:childTnLst>
                                </p:cTn>
                              </p:par>
                            </p:childTnLst>
                          </p:cTn>
                        </p:par>
                        <p:par>
                          <p:cTn id="77" fill="hold">
                            <p:stCondLst>
                              <p:cond delay="7000"/>
                            </p:stCondLst>
                            <p:childTnLst>
                              <p:par>
                                <p:cTn id="78" presetID="4" presetClass="entr" presetSubtype="16" fill="hold" grpId="0" nodeType="afterEffect">
                                  <p:stCondLst>
                                    <p:cond delay="0"/>
                                  </p:stCondLst>
                                  <p:childTnLst>
                                    <p:set>
                                      <p:cBhvr>
                                        <p:cTn id="79" dur="1000" fill="hold">
                                          <p:stCondLst>
                                            <p:cond delay="0"/>
                                          </p:stCondLst>
                                        </p:cTn>
                                        <p:tgtEl>
                                          <p:spTgt spid="22"/>
                                        </p:tgtEl>
                                        <p:attrNameLst>
                                          <p:attrName>style.visibility</p:attrName>
                                        </p:attrNameLst>
                                      </p:cBhvr>
                                      <p:to>
                                        <p:strVal val="visible"/>
                                      </p:to>
                                    </p:set>
                                    <p:animEffect transition="in" filter="box(in)">
                                      <p:cBhvr>
                                        <p:cTn id="80" dur="1000"/>
                                        <p:tgtEl>
                                          <p:spTgt spid="22"/>
                                        </p:tgtEl>
                                      </p:cBhvr>
                                    </p:animEffect>
                                  </p:childTnLst>
                                </p:cTn>
                              </p:par>
                            </p:childTnLst>
                          </p:cTn>
                        </p:par>
                      </p:childTnLst>
                    </p:cTn>
                  </p:par>
                  <p:par>
                    <p:cTn id="81" fill="hold">
                      <p:stCondLst>
                        <p:cond delay="indefinite"/>
                      </p:stCondLst>
                      <p:childTnLst>
                        <p:par>
                          <p:cTn id="82" fill="hold">
                            <p:stCondLst>
                              <p:cond delay="0"/>
                            </p:stCondLst>
                            <p:childTnLst>
                              <p:par>
                                <p:cTn id="83" presetID="3" presetClass="entr" presetSubtype="10" fill="hold" nodeType="clickEffect">
                                  <p:stCondLst>
                                    <p:cond delay="0"/>
                                  </p:stCondLst>
                                  <p:childTnLst>
                                    <p:set>
                                      <p:cBhvr>
                                        <p:cTn id="84" dur="1" fill="hold">
                                          <p:stCondLst>
                                            <p:cond delay="0"/>
                                          </p:stCondLst>
                                        </p:cTn>
                                        <p:tgtEl>
                                          <p:spTgt spid="23"/>
                                        </p:tgtEl>
                                        <p:attrNameLst>
                                          <p:attrName>style.visibility</p:attrName>
                                        </p:attrNameLst>
                                      </p:cBhvr>
                                      <p:to>
                                        <p:strVal val="visible"/>
                                      </p:to>
                                    </p:set>
                                    <p:animEffect transition="in" filter="blinds(horizontal)">
                                      <p:cBhvr>
                                        <p:cTn id="85" dur="500"/>
                                        <p:tgtEl>
                                          <p:spTgt spid="23"/>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14"/>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24"/>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0" presetClass="path" presetSubtype="0" accel="50000" decel="50000" fill="hold" grpId="1" nodeType="clickEffect">
                                  <p:stCondLst>
                                    <p:cond delay="0"/>
                                  </p:stCondLst>
                                  <p:childTnLst>
                                    <p:animMotion origin="layout" path="M 0 0 L 0.196667 -0.00222222 " pathEditMode="relative" rAng="0" ptsTypes="">
                                      <p:cBhvr>
                                        <p:cTn id="97" dur="2000" fill="hold"/>
                                        <p:tgtEl>
                                          <p:spTgt spid="24"/>
                                        </p:tgtEl>
                                        <p:attrNameLst>
                                          <p:attrName>ppt_x</p:attrName>
                                          <p:attrName>ppt_y</p:attrName>
                                        </p:attrNameLst>
                                      </p:cBhvr>
                                      <p:rCtr x="92" y="-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9" grpId="0"/>
      <p:bldP spid="10" grpId="0" animBg="1"/>
      <p:bldP spid="11" grpId="0" animBg="1"/>
      <p:bldP spid="11" grpId="1" animBg="1"/>
      <p:bldP spid="18" grpId="0"/>
      <p:bldP spid="15" grpId="0" animBg="1"/>
      <p:bldP spid="15" grpId="1" animBg="1"/>
      <p:bldP spid="20" grpId="0"/>
      <p:bldP spid="16" grpId="0" animBg="1"/>
      <p:bldP spid="16" grpId="1" animBg="1"/>
      <p:bldP spid="22" grpId="0"/>
      <p:bldP spid="14" grpId="0" animBg="1"/>
      <p:bldP spid="24" grpId="0" animBg="1"/>
      <p:bldP spid="24"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a:bodyPr>
          <a:p>
            <a:r>
              <a:rPr lang="en-US">
                <a:sym typeface="+mn-ea"/>
              </a:rPr>
              <a:t>What is Apache Flink</a:t>
            </a:r>
            <a:endParaRPr lang="en-US"/>
          </a:p>
        </p:txBody>
      </p:sp>
      <p:sp>
        <p:nvSpPr>
          <p:cNvPr id="10" name="Content Placeholder 8"/>
          <p:cNvSpPr>
            <a:spLocks noGrp="1"/>
          </p:cNvSpPr>
          <p:nvPr/>
        </p:nvSpPr>
        <p:spPr>
          <a:xfrm>
            <a:off x="928370" y="1461770"/>
            <a:ext cx="10129520" cy="3169920"/>
          </a:xfrm>
          <a:prstGeom prst="rect">
            <a:avLst/>
          </a:prstGeom>
          <a:noFill/>
          <a:ln w="9525">
            <a:noFill/>
          </a:ln>
        </p:spPr>
        <p:txBody>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charset="0"/>
              <a:buChar char="q"/>
            </a:pPr>
            <a:r>
              <a:rPr lang="en-US" sz="1800"/>
              <a:t>Apache Flink is a framework and distributed processing engine for stateful computations over unbounded and bounded data streams. Flink has been designed to run in all common cluster environments, perform computations at in-memory speed, and at any scale. Developers build applications for Flink using APIs such as Java or SQL, which are executed on a Flink cluster by the framework.</a:t>
            </a:r>
            <a:endParaRPr lang="en-US" sz="1800"/>
          </a:p>
          <a:p>
            <a:pPr>
              <a:buFont typeface="Wingdings" panose="05000000000000000000" charset="0"/>
              <a:buChar char="q"/>
            </a:pPr>
            <a:r>
              <a:rPr lang="en-US" sz="1800"/>
              <a:t>Apache Flink reduces the complexity that has been faced by other distributed data-driven engines. It achieves this feature by integrating query optimization, concepts from database systems and efficient parallel in-memory and out-of-core algorithms, with the MapReduce framework.</a:t>
            </a:r>
            <a:endParaRPr lang="en-US" sz="1800"/>
          </a:p>
          <a:p>
            <a:pPr marL="0" indent="0">
              <a:buFont typeface="Wingdings" panose="05000000000000000000" charset="0"/>
              <a:buNone/>
            </a:pPr>
            <a:endParaRPr lang="en-US" sz="1800"/>
          </a:p>
          <a:p>
            <a:pPr>
              <a:buFont typeface="Wingdings" panose="05000000000000000000" charset="0"/>
              <a:buChar char="q"/>
            </a:pPr>
            <a:r>
              <a:rPr lang="en-US" sz="1800"/>
              <a:t>https://flink.apache.org/</a:t>
            </a:r>
            <a:endParaRPr lang="en-US" sz="1800"/>
          </a:p>
          <a:p>
            <a:pPr>
              <a:buFont typeface="Wingdings" panose="05000000000000000000" charset="0"/>
              <a:buChar char="q"/>
            </a:pPr>
            <a:endParaRPr lang="en-US" sz="1800"/>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pic>
        <p:nvPicPr>
          <p:cNvPr id="7" name="Content Placeholder 6"/>
          <p:cNvPicPr>
            <a:picLocks noChangeAspect="1"/>
          </p:cNvPicPr>
          <p:nvPr>
            <p:ph idx="1"/>
          </p:nvPr>
        </p:nvPicPr>
        <p:blipFill>
          <a:blip r:embed="rId2"/>
          <a:stretch>
            <a:fillRect/>
          </a:stretch>
        </p:blipFill>
        <p:spPr>
          <a:xfrm>
            <a:off x="5874385" y="4149090"/>
            <a:ext cx="4922520" cy="20726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a:bodyPr>
          <a:p>
            <a:r>
              <a:rPr lang="en-US" sz="4000">
                <a:sym typeface="+mn-ea"/>
              </a:rPr>
              <a:t>Sliding Windows</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2" name="Content Placeholder 1"/>
          <p:cNvSpPr/>
          <p:nvPr>
            <p:ph sz="half" idx="1"/>
          </p:nvPr>
        </p:nvSpPr>
        <p:spPr>
          <a:xfrm>
            <a:off x="838200" y="2002155"/>
            <a:ext cx="5257800" cy="3990975"/>
          </a:xfrm>
        </p:spPr>
        <p:txBody>
          <a:bodyPr>
            <a:normAutofit/>
          </a:bodyPr>
          <a:p>
            <a:pPr marL="342900" indent="-342900" algn="l" fontAlgn="base">
              <a:lnSpc>
                <a:spcPct val="100000"/>
              </a:lnSpc>
              <a:spcBef>
                <a:spcPct val="20000"/>
              </a:spcBef>
              <a:buClrTx/>
              <a:buSzTx/>
              <a:buFont typeface="Wingdings" panose="05000000000000000000" charset="0"/>
              <a:buChar char="q"/>
            </a:pPr>
            <a:r>
              <a:rPr lang="en-US" sz="1800">
                <a:effectLst/>
                <a:ea typeface="+mn-ea"/>
              </a:rPr>
              <a:t>The sliding windows assigner assigns elements to windows of fixed length. Similar to a tumbling windows assigner, the size of the windows is configured by the window size parameter. An additional window slide parameter controls how frequently a sliding window is started. Hence, sliding windows can be overlapping if the slide is smaller than the window size. In this case elements are assigned to multiple windows.</a:t>
            </a:r>
            <a:endParaRPr lang="en-US" sz="18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800">
                <a:effectLst/>
                <a:ea typeface="+mn-ea"/>
              </a:rPr>
              <a:t>The features of Sliding Windows:</a:t>
            </a:r>
            <a:endParaRPr lang="en-US" sz="1800">
              <a:effectLst/>
              <a:ea typeface="+mn-ea"/>
            </a:endParaRPr>
          </a:p>
          <a:p>
            <a:pPr marL="800100" lvl="1" indent="-342900" algn="l" fontAlgn="base">
              <a:lnSpc>
                <a:spcPct val="100000"/>
              </a:lnSpc>
              <a:spcBef>
                <a:spcPct val="20000"/>
              </a:spcBef>
              <a:buClrTx/>
              <a:buSzTx/>
              <a:buFont typeface="Wingdings" panose="05000000000000000000" charset="0"/>
              <a:buChar char="q"/>
            </a:pPr>
            <a:r>
              <a:rPr lang="en-US" sz="1400">
                <a:effectLst/>
                <a:ea typeface="+mn-ea"/>
              </a:rPr>
              <a:t>Fixed size</a:t>
            </a:r>
            <a:endParaRPr lang="en-US" sz="1400">
              <a:effectLst/>
              <a:ea typeface="+mn-ea"/>
            </a:endParaRPr>
          </a:p>
          <a:p>
            <a:pPr marL="800100" lvl="1" indent="-342900" algn="l" fontAlgn="base">
              <a:lnSpc>
                <a:spcPct val="100000"/>
              </a:lnSpc>
              <a:spcBef>
                <a:spcPct val="20000"/>
              </a:spcBef>
              <a:buClrTx/>
              <a:buSzTx/>
              <a:buFont typeface="Wingdings" panose="05000000000000000000" charset="0"/>
              <a:buChar char="q"/>
            </a:pPr>
            <a:r>
              <a:rPr lang="en-US" sz="1400">
                <a:effectLst/>
                <a:ea typeface="+mn-ea"/>
              </a:rPr>
              <a:t>overlapping</a:t>
            </a:r>
            <a:endParaRPr lang="en-US" sz="1400">
              <a:effectLst/>
              <a:ea typeface="+mn-ea"/>
            </a:endParaRPr>
          </a:p>
          <a:p>
            <a:pPr marL="800100" lvl="1" indent="-342900" algn="l" fontAlgn="base">
              <a:lnSpc>
                <a:spcPct val="100000"/>
              </a:lnSpc>
              <a:spcBef>
                <a:spcPct val="20000"/>
              </a:spcBef>
              <a:buClrTx/>
              <a:buSzTx/>
              <a:buFont typeface="Wingdings" panose="05000000000000000000" charset="0"/>
              <a:buChar char="q"/>
            </a:pPr>
            <a:r>
              <a:rPr lang="en-US" sz="1400">
                <a:effectLst/>
                <a:ea typeface="+mn-ea"/>
              </a:rPr>
              <a:t>one element will be assigned into mu</a:t>
            </a:r>
            <a:r>
              <a:rPr lang="en-US" sz="1400">
                <a:effectLst/>
                <a:ea typeface="+mn-ea"/>
              </a:rPr>
              <a:t>ltiple window</a:t>
            </a:r>
            <a:endParaRPr lang="en-US" sz="1400">
              <a:effectLst/>
              <a:ea typeface="+mn-ea"/>
            </a:endParaRPr>
          </a:p>
          <a:p>
            <a:pPr marL="800100" lvl="1" indent="-342900" algn="l" fontAlgn="base">
              <a:lnSpc>
                <a:spcPct val="100000"/>
              </a:lnSpc>
              <a:spcBef>
                <a:spcPct val="20000"/>
              </a:spcBef>
              <a:buClrTx/>
              <a:buSzTx/>
              <a:buFont typeface="Wingdings" panose="05000000000000000000" charset="0"/>
              <a:buChar char="q"/>
            </a:pPr>
            <a:r>
              <a:rPr lang="en-US" sz="1400">
                <a:effectLst/>
                <a:ea typeface="+mn-ea"/>
              </a:rPr>
              <a:t>have start and end timestamp(</a:t>
            </a:r>
            <a:r>
              <a:rPr lang="en-US" sz="1400" b="1">
                <a:solidFill>
                  <a:srgbClr val="FF0000"/>
                </a:solidFill>
                <a:effectLst/>
                <a:ea typeface="+mn-ea"/>
              </a:rPr>
              <a:t>epoch time</a:t>
            </a:r>
            <a:r>
              <a:rPr lang="en-US" sz="1400">
                <a:effectLst/>
                <a:ea typeface="+mn-ea"/>
              </a:rPr>
              <a:t>)</a:t>
            </a:r>
            <a:endParaRPr lang="en-US" sz="1400">
              <a:effectLst/>
              <a:ea typeface="+mn-ea"/>
            </a:endParaRPr>
          </a:p>
        </p:txBody>
      </p:sp>
      <p:pic>
        <p:nvPicPr>
          <p:cNvPr id="8" name="Content Placeholder 7" descr="Flink-sliding-windows.drawio"/>
          <p:cNvPicPr>
            <a:picLocks noChangeAspect="1"/>
          </p:cNvPicPr>
          <p:nvPr>
            <p:ph sz="half" idx="2"/>
          </p:nvPr>
        </p:nvPicPr>
        <p:blipFill>
          <a:blip r:embed="rId2"/>
          <a:stretch>
            <a:fillRect/>
          </a:stretch>
        </p:blipFill>
        <p:spPr>
          <a:xfrm>
            <a:off x="6172200" y="2164080"/>
            <a:ext cx="5181600" cy="39592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 calcmode="lin" valueType="num">
                                      <p:cBhvr additive="base">
                                        <p:cTn id="1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 calcmode="lin" valueType="num">
                                      <p:cBhvr additive="base">
                                        <p:cTn id="21" dur="5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2">
                                            <p:txEl>
                                              <p:pRg st="2" end="2"/>
                                            </p:txEl>
                                          </p:spTgt>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anim calcmode="lin" valueType="num">
                                      <p:cBhvr additive="base">
                                        <p:cTn id="29" dur="500" fill="hold"/>
                                        <p:tgtEl>
                                          <p:spTgt spid="2">
                                            <p:txEl>
                                              <p:pRg st="4" end="4"/>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2">
                                            <p:txEl>
                                              <p:pRg st="4" end="4"/>
                                            </p:txEl>
                                          </p:spTgt>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2">
                                            <p:txEl>
                                              <p:pRg st="5" end="5"/>
                                            </p:txEl>
                                          </p:spTgt>
                                        </p:tgtEl>
                                        <p:attrNameLst>
                                          <p:attrName>style.visibility</p:attrName>
                                        </p:attrNameLst>
                                      </p:cBhvr>
                                      <p:to>
                                        <p:strVal val="visible"/>
                                      </p:to>
                                    </p:set>
                                    <p:anim calcmode="lin" valueType="num">
                                      <p:cBhvr additive="base">
                                        <p:cTn id="33" dur="500" fill="hold"/>
                                        <p:tgtEl>
                                          <p:spTgt spid="2">
                                            <p:txEl>
                                              <p:pRg st="5" end="5"/>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2">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a:bodyPr>
          <a:p>
            <a:r>
              <a:rPr lang="en-US" sz="4000">
                <a:sym typeface="+mn-ea"/>
              </a:rPr>
              <a:t>Session Windows</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5" name="Content Placeholder 4"/>
          <p:cNvSpPr/>
          <p:nvPr>
            <p:ph sz="half" idx="1"/>
          </p:nvPr>
        </p:nvSpPr>
        <p:spPr>
          <a:xfrm>
            <a:off x="6228715" y="2018665"/>
            <a:ext cx="5257800" cy="3990975"/>
          </a:xfrm>
        </p:spPr>
        <p:txBody>
          <a:bodyPr>
            <a:normAutofit fontScale="90000" lnSpcReduction="10000"/>
          </a:bodyPr>
          <a:p>
            <a:pPr marL="342900" indent="-342900" algn="l" fontAlgn="base">
              <a:lnSpc>
                <a:spcPct val="100000"/>
              </a:lnSpc>
              <a:spcBef>
                <a:spcPct val="20000"/>
              </a:spcBef>
              <a:buClrTx/>
              <a:buSzTx/>
              <a:buFont typeface="Wingdings" panose="05000000000000000000" charset="0"/>
              <a:buChar char="q"/>
            </a:pPr>
            <a:r>
              <a:rPr lang="en-US" sz="1800">
                <a:effectLst/>
                <a:ea typeface="+mn-ea"/>
              </a:rPr>
              <a:t>The session windows assigner groups elements by sessions of activity. Session windows do not overlap and do not have a fixed start and end time, in contrast to tumbling windows and sliding windows. Instead a session window closes when it does not receive elements for a certain period of time, i.e., when a gap of inactivity occurred. A session window assigner can be configured with either a static session gap or with a session gap extractor function which defines how long the period of inactivity is. When this period expires, the current session closes and subsequent elements are assigned to a new session window.</a:t>
            </a:r>
            <a:endParaRPr lang="en-US" sz="18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800">
                <a:effectLst/>
                <a:ea typeface="+mn-ea"/>
              </a:rPr>
              <a:t>The features of Session Windows:</a:t>
            </a:r>
            <a:endParaRPr lang="en-US" sz="1800">
              <a:effectLst/>
              <a:ea typeface="+mn-ea"/>
            </a:endParaRPr>
          </a:p>
          <a:p>
            <a:pPr marL="800100" lvl="1" indent="-342900" algn="l" fontAlgn="base">
              <a:lnSpc>
                <a:spcPct val="100000"/>
              </a:lnSpc>
              <a:spcBef>
                <a:spcPct val="20000"/>
              </a:spcBef>
              <a:buClrTx/>
              <a:buSzTx/>
              <a:buFont typeface="Wingdings" panose="05000000000000000000" charset="0"/>
              <a:buChar char="q"/>
            </a:pPr>
            <a:r>
              <a:rPr lang="en-US" sz="1400">
                <a:effectLst/>
                <a:ea typeface="+mn-ea"/>
              </a:rPr>
              <a:t>Dynamic window size</a:t>
            </a:r>
            <a:endParaRPr lang="en-US" sz="1400">
              <a:effectLst/>
              <a:ea typeface="+mn-ea"/>
            </a:endParaRPr>
          </a:p>
          <a:p>
            <a:pPr marL="800100" lvl="1" indent="-342900" algn="l" fontAlgn="base">
              <a:lnSpc>
                <a:spcPct val="100000"/>
              </a:lnSpc>
              <a:spcBef>
                <a:spcPct val="20000"/>
              </a:spcBef>
              <a:buClrTx/>
              <a:buSzTx/>
              <a:buFont typeface="Wingdings" panose="05000000000000000000" charset="0"/>
              <a:buChar char="q"/>
            </a:pPr>
            <a:r>
              <a:rPr lang="en-US" sz="1400">
                <a:effectLst/>
                <a:ea typeface="+mn-ea"/>
              </a:rPr>
              <a:t>non-overlapping</a:t>
            </a:r>
            <a:endParaRPr lang="en-US" sz="1400">
              <a:effectLst/>
              <a:ea typeface="+mn-ea"/>
            </a:endParaRPr>
          </a:p>
          <a:p>
            <a:pPr marL="800100" lvl="1" indent="-342900" algn="l" fontAlgn="base">
              <a:lnSpc>
                <a:spcPct val="100000"/>
              </a:lnSpc>
              <a:spcBef>
                <a:spcPct val="20000"/>
              </a:spcBef>
              <a:buClrTx/>
              <a:buSzTx/>
              <a:buFont typeface="Wingdings" panose="05000000000000000000" charset="0"/>
              <a:buChar char="q"/>
            </a:pPr>
            <a:r>
              <a:rPr lang="en-US" sz="1400">
                <a:effectLst/>
                <a:ea typeface="+mn-ea"/>
              </a:rPr>
              <a:t>have start and end timestamp but dynamic</a:t>
            </a:r>
            <a:endParaRPr lang="en-US" sz="1400">
              <a:effectLst/>
              <a:ea typeface="+mn-ea"/>
            </a:endParaRPr>
          </a:p>
        </p:txBody>
      </p:sp>
      <p:pic>
        <p:nvPicPr>
          <p:cNvPr id="7" name="Content Placeholder 6" descr="Flink-session-windows.drawio"/>
          <p:cNvPicPr>
            <a:picLocks noChangeAspect="1"/>
          </p:cNvPicPr>
          <p:nvPr>
            <p:ph sz="half" idx="2"/>
          </p:nvPr>
        </p:nvPicPr>
        <p:blipFill>
          <a:blip r:embed="rId2"/>
          <a:stretch>
            <a:fillRect/>
          </a:stretch>
        </p:blipFill>
        <p:spPr>
          <a:xfrm>
            <a:off x="722630" y="2148840"/>
            <a:ext cx="5374005" cy="31222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 calcmode="lin" valueType="num">
                                      <p:cBhvr additive="base">
                                        <p:cTn id="1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 calcmode="lin" valueType="num">
                                      <p:cBhvr additive="base">
                                        <p:cTn id="21"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5">
                                            <p:txEl>
                                              <p:pRg st="2" end="2"/>
                                            </p:txEl>
                                          </p:spTgt>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 calcmode="lin" valueType="num">
                                      <p:cBhvr additive="base">
                                        <p:cTn id="29"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a:bodyPr>
          <a:p>
            <a:r>
              <a:rPr lang="en-US" sz="4000">
                <a:sym typeface="+mn-ea"/>
              </a:rPr>
              <a:t>Global Windows</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2" name="Content Placeholder 1"/>
          <p:cNvSpPr/>
          <p:nvPr>
            <p:ph sz="half" idx="1"/>
          </p:nvPr>
        </p:nvSpPr>
        <p:spPr>
          <a:xfrm>
            <a:off x="838200" y="1507490"/>
            <a:ext cx="10516235" cy="4669790"/>
          </a:xfrm>
        </p:spPr>
        <p:txBody>
          <a:bodyPr>
            <a:normAutofit/>
          </a:bodyPr>
          <a:p>
            <a:pPr marL="342900" indent="-342900" algn="l" fontAlgn="base">
              <a:lnSpc>
                <a:spcPct val="100000"/>
              </a:lnSpc>
              <a:spcBef>
                <a:spcPct val="20000"/>
              </a:spcBef>
              <a:buClrTx/>
              <a:buSzTx/>
              <a:buFont typeface="Wingdings" panose="05000000000000000000" charset="0"/>
              <a:buChar char="q"/>
            </a:pPr>
            <a:r>
              <a:rPr lang="en-US" sz="1800">
                <a:effectLst/>
                <a:ea typeface="+mn-ea"/>
              </a:rPr>
              <a:t>A global windows assigner assigns all elements with the same key to the same single global window. This windowing scheme is only useful if you also specify a custom trigger. Otherwise, no computation will be performed, as the global window does not have a natural end at which we could process the aggregated elements.</a:t>
            </a:r>
            <a:endParaRPr lang="en-US" sz="1800">
              <a:effectLst/>
              <a:ea typeface="+mn-ea"/>
            </a:endParaRPr>
          </a:p>
          <a:p>
            <a:pPr marL="0" indent="0" algn="l" fontAlgn="base">
              <a:lnSpc>
                <a:spcPct val="100000"/>
              </a:lnSpc>
              <a:spcBef>
                <a:spcPct val="20000"/>
              </a:spcBef>
              <a:buClrTx/>
              <a:buSzTx/>
              <a:buFont typeface="Wingdings" panose="05000000000000000000" charset="0"/>
              <a:buNone/>
            </a:pPr>
            <a:endParaRPr lang="en-US" sz="1800">
              <a:effectLst/>
              <a:ea typeface="+mn-ea"/>
            </a:endParaRPr>
          </a:p>
          <a:p>
            <a:pPr marL="0" indent="0" algn="l" fontAlgn="base">
              <a:lnSpc>
                <a:spcPct val="100000"/>
              </a:lnSpc>
              <a:spcBef>
                <a:spcPct val="20000"/>
              </a:spcBef>
              <a:buClrTx/>
              <a:buSzTx/>
              <a:buFont typeface="Wingdings" panose="05000000000000000000" charset="0"/>
              <a:buNone/>
            </a:pPr>
            <a:endParaRPr lang="en-US" sz="1800">
              <a:effectLst/>
              <a:ea typeface="+mn-ea"/>
            </a:endParaRPr>
          </a:p>
          <a:p>
            <a:pPr marL="0" indent="0" algn="l" fontAlgn="base">
              <a:lnSpc>
                <a:spcPct val="100000"/>
              </a:lnSpc>
              <a:spcBef>
                <a:spcPct val="20000"/>
              </a:spcBef>
              <a:buClrTx/>
              <a:buSzTx/>
              <a:buFont typeface="Wingdings" panose="05000000000000000000" charset="0"/>
              <a:buNone/>
            </a:pPr>
            <a:endParaRPr lang="en-US" sz="1800">
              <a:effectLst/>
              <a:ea typeface="+mn-ea"/>
            </a:endParaRPr>
          </a:p>
          <a:p>
            <a:pPr marL="342900" indent="-342900" algn="l" fontAlgn="base">
              <a:lnSpc>
                <a:spcPct val="100000"/>
              </a:lnSpc>
              <a:spcBef>
                <a:spcPct val="20000"/>
              </a:spcBef>
              <a:buClrTx/>
              <a:buSzTx/>
              <a:buFont typeface="Wingdings" panose="05000000000000000000" charset="0"/>
              <a:buChar char="q"/>
            </a:pPr>
            <a:endParaRPr lang="en-US" sz="1800">
              <a:effectLst/>
              <a:ea typeface="+mn-ea"/>
            </a:endParaRPr>
          </a:p>
          <a:p>
            <a:pPr marL="342900" indent="-342900" algn="l" fontAlgn="base">
              <a:lnSpc>
                <a:spcPct val="100000"/>
              </a:lnSpc>
              <a:spcBef>
                <a:spcPct val="20000"/>
              </a:spcBef>
              <a:buClrTx/>
              <a:buSzTx/>
              <a:buFont typeface="Wingdings" panose="05000000000000000000" charset="0"/>
              <a:buChar char="q"/>
            </a:pPr>
            <a:endParaRPr lang="en-US" sz="1800">
              <a:effectLst/>
              <a:ea typeface="+mn-ea"/>
            </a:endParaRPr>
          </a:p>
          <a:p>
            <a:pPr marL="342900" indent="-342900" algn="l" fontAlgn="base">
              <a:lnSpc>
                <a:spcPct val="100000"/>
              </a:lnSpc>
              <a:spcBef>
                <a:spcPct val="20000"/>
              </a:spcBef>
              <a:buClrTx/>
              <a:buSzTx/>
              <a:buFont typeface="Wingdings" panose="05000000000000000000" charset="0"/>
              <a:buChar char="q"/>
            </a:pPr>
            <a:endParaRPr lang="en-US" sz="18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800">
                <a:effectLst/>
                <a:ea typeface="+mn-ea"/>
              </a:rPr>
              <a:t>The features of Global Windows:</a:t>
            </a:r>
            <a:endParaRPr lang="en-US" sz="1800">
              <a:effectLst/>
              <a:ea typeface="+mn-ea"/>
            </a:endParaRPr>
          </a:p>
          <a:p>
            <a:pPr marL="800100" lvl="1" indent="-342900" algn="l" fontAlgn="base">
              <a:lnSpc>
                <a:spcPct val="100000"/>
              </a:lnSpc>
              <a:spcBef>
                <a:spcPct val="20000"/>
              </a:spcBef>
              <a:buClrTx/>
              <a:buSzTx/>
              <a:buFont typeface="Wingdings" panose="05000000000000000000" charset="0"/>
              <a:buChar char="q"/>
            </a:pPr>
            <a:r>
              <a:rPr lang="en-US" sz="1400">
                <a:effectLst/>
                <a:ea typeface="+mn-ea"/>
              </a:rPr>
              <a:t>no window size</a:t>
            </a:r>
            <a:endParaRPr lang="en-US" sz="1400">
              <a:effectLst/>
              <a:ea typeface="+mn-ea"/>
            </a:endParaRPr>
          </a:p>
          <a:p>
            <a:pPr marL="800100" lvl="1" indent="-342900" algn="l" fontAlgn="base">
              <a:lnSpc>
                <a:spcPct val="100000"/>
              </a:lnSpc>
              <a:spcBef>
                <a:spcPct val="20000"/>
              </a:spcBef>
              <a:buClrTx/>
              <a:buSzTx/>
              <a:buFont typeface="Wingdings" panose="05000000000000000000" charset="0"/>
              <a:buChar char="q"/>
            </a:pPr>
            <a:r>
              <a:rPr lang="en-US" sz="1400">
                <a:effectLst/>
                <a:ea typeface="+mn-ea"/>
              </a:rPr>
              <a:t>non-overlapping</a:t>
            </a:r>
            <a:endParaRPr lang="en-US" sz="1400">
              <a:effectLst/>
              <a:ea typeface="+mn-ea"/>
            </a:endParaRPr>
          </a:p>
          <a:p>
            <a:pPr marL="800100" lvl="1" indent="-342900" algn="l" fontAlgn="base">
              <a:lnSpc>
                <a:spcPct val="100000"/>
              </a:lnSpc>
              <a:spcBef>
                <a:spcPct val="20000"/>
              </a:spcBef>
              <a:buClrTx/>
              <a:buSzTx/>
              <a:buFont typeface="Wingdings" panose="05000000000000000000" charset="0"/>
              <a:buChar char="q"/>
            </a:pPr>
            <a:r>
              <a:rPr lang="en-US" sz="1400">
                <a:effectLst/>
                <a:ea typeface="+mn-ea"/>
              </a:rPr>
              <a:t>no start and end timestamp</a:t>
            </a:r>
            <a:endParaRPr lang="en-US" sz="1400">
              <a:effectLst/>
              <a:ea typeface="+mn-ea"/>
            </a:endParaRPr>
          </a:p>
          <a:p>
            <a:pPr marL="800100" lvl="1" indent="-342900" algn="l" fontAlgn="base">
              <a:lnSpc>
                <a:spcPct val="100000"/>
              </a:lnSpc>
              <a:spcBef>
                <a:spcPct val="20000"/>
              </a:spcBef>
              <a:buClrTx/>
              <a:buSzTx/>
              <a:buFont typeface="Wingdings" panose="05000000000000000000" charset="0"/>
              <a:buChar char="q"/>
            </a:pPr>
            <a:r>
              <a:rPr lang="en-US" sz="1400">
                <a:effectLst/>
                <a:ea typeface="+mn-ea"/>
              </a:rPr>
              <a:t>no computation result otherwise attached trigger at code</a:t>
            </a:r>
            <a:endParaRPr lang="en-US" sz="1400">
              <a:effectLst/>
              <a:ea typeface="+mn-ea"/>
            </a:endParaRPr>
          </a:p>
        </p:txBody>
      </p:sp>
      <p:pic>
        <p:nvPicPr>
          <p:cNvPr id="5" name="Content Placeholder 4" descr="Flink-global-windows.drawio"/>
          <p:cNvPicPr>
            <a:picLocks noChangeAspect="1"/>
          </p:cNvPicPr>
          <p:nvPr>
            <p:ph sz="half" idx="2"/>
          </p:nvPr>
        </p:nvPicPr>
        <p:blipFill>
          <a:blip r:embed="rId2"/>
          <a:stretch>
            <a:fillRect/>
          </a:stretch>
        </p:blipFill>
        <p:spPr>
          <a:xfrm>
            <a:off x="3577590" y="2762885"/>
            <a:ext cx="5181600" cy="16357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anim calcmode="lin" valueType="num">
                                      <p:cBhvr additive="base">
                                        <p:cTn id="17"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7" end="7"/>
                                            </p:txEl>
                                          </p:spTgt>
                                        </p:tgtEl>
                                        <p:attrNameLst>
                                          <p:attrName>ppt_y</p:attrName>
                                        </p:attrNameLst>
                                      </p:cBhvr>
                                      <p:tavLst>
                                        <p:tav tm="0">
                                          <p:val>
                                            <p:strVal val="1+#ppt_h/2"/>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anim calcmode="lin" valueType="num">
                                      <p:cBhvr additive="base">
                                        <p:cTn id="21" dur="500" fill="hold"/>
                                        <p:tgtEl>
                                          <p:spTgt spid="2">
                                            <p:txEl>
                                              <p:pRg st="8" end="8"/>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2">
                                            <p:txEl>
                                              <p:pRg st="8" end="8"/>
                                            </p:txEl>
                                          </p:spTgt>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anim calcmode="lin" valueType="num">
                                      <p:cBhvr additive="base">
                                        <p:cTn id="25" dur="500" fill="hold"/>
                                        <p:tgtEl>
                                          <p:spTgt spid="2">
                                            <p:txEl>
                                              <p:pRg st="9" end="9"/>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
                                            <p:txEl>
                                              <p:pRg st="9" end="9"/>
                                            </p:txEl>
                                          </p:spTgt>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2">
                                            <p:txEl>
                                              <p:pRg st="10" end="10"/>
                                            </p:txEl>
                                          </p:spTgt>
                                        </p:tgtEl>
                                        <p:attrNameLst>
                                          <p:attrName>style.visibility</p:attrName>
                                        </p:attrNameLst>
                                      </p:cBhvr>
                                      <p:to>
                                        <p:strVal val="visible"/>
                                      </p:to>
                                    </p:set>
                                    <p:anim calcmode="lin" valueType="num">
                                      <p:cBhvr additive="base">
                                        <p:cTn id="29" dur="500" fill="hold"/>
                                        <p:tgtEl>
                                          <p:spTgt spid="2">
                                            <p:txEl>
                                              <p:pRg st="10" end="10"/>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2">
                                            <p:txEl>
                                              <p:pRg st="10" end="10"/>
                                            </p:txEl>
                                          </p:spTgt>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2">
                                            <p:txEl>
                                              <p:pRg st="11" end="11"/>
                                            </p:txEl>
                                          </p:spTgt>
                                        </p:tgtEl>
                                        <p:attrNameLst>
                                          <p:attrName>style.visibility</p:attrName>
                                        </p:attrNameLst>
                                      </p:cBhvr>
                                      <p:to>
                                        <p:strVal val="visible"/>
                                      </p:to>
                                    </p:set>
                                    <p:anim calcmode="lin" valueType="num">
                                      <p:cBhvr additive="base">
                                        <p:cTn id="33" dur="500" fill="hold"/>
                                        <p:tgtEl>
                                          <p:spTgt spid="2">
                                            <p:txEl>
                                              <p:pRg st="11" end="11"/>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2">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a:bodyPr>
          <a:p>
            <a:r>
              <a:rPr lang="en-US" sz="4000">
                <a:sym typeface="+mn-ea"/>
              </a:rPr>
              <a:t>Count Windows</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2" name="Content Placeholder 1"/>
          <p:cNvSpPr/>
          <p:nvPr>
            <p:ph sz="half" idx="1"/>
          </p:nvPr>
        </p:nvSpPr>
        <p:spPr>
          <a:xfrm>
            <a:off x="838200" y="1825625"/>
            <a:ext cx="10608310" cy="1482725"/>
          </a:xfrm>
        </p:spPr>
        <p:txBody>
          <a:bodyPr>
            <a:normAutofit/>
          </a:bodyPr>
          <a:p>
            <a:pPr marL="342900" indent="-342900" algn="l" fontAlgn="base">
              <a:lnSpc>
                <a:spcPct val="100000"/>
              </a:lnSpc>
              <a:spcBef>
                <a:spcPct val="20000"/>
              </a:spcBef>
              <a:buClrTx/>
              <a:buSzTx/>
              <a:buFont typeface="Wingdings" panose="05000000000000000000" charset="0"/>
              <a:buChar char="q"/>
            </a:pPr>
            <a:r>
              <a:rPr lang="en-US" sz="1800">
                <a:effectLst/>
                <a:ea typeface="+mn-ea"/>
              </a:rPr>
              <a:t>Count window set the window size based on how many elements exist within that window. A window is fired when it has more than a certain number of </a:t>
            </a:r>
            <a:r>
              <a:rPr lang="en-US" sz="1800">
                <a:effectLst/>
                <a:ea typeface="+mn-ea"/>
                <a:sym typeface="+mn-ea"/>
              </a:rPr>
              <a:t>elements </a:t>
            </a:r>
            <a:r>
              <a:rPr lang="en-US" sz="1800">
                <a:effectLst/>
                <a:ea typeface="+mn-ea"/>
              </a:rPr>
              <a:t>. Window size will be different but the number of elements in that window will always be the same. Count windows can have overlapping windows or non-overlapping, both are possible. The count window in Flink is applied to keyed streams. </a:t>
            </a:r>
            <a:endParaRPr lang="en-US" sz="1400">
              <a:effectLst/>
              <a:ea typeface="+mn-ea"/>
            </a:endParaRPr>
          </a:p>
        </p:txBody>
      </p:sp>
      <p:pic>
        <p:nvPicPr>
          <p:cNvPr id="7" name="Content Placeholder 6" descr="Flink-count-windows.drawio"/>
          <p:cNvPicPr>
            <a:picLocks noChangeAspect="1"/>
          </p:cNvPicPr>
          <p:nvPr>
            <p:ph sz="half" idx="2"/>
          </p:nvPr>
        </p:nvPicPr>
        <p:blipFill>
          <a:blip r:embed="rId2"/>
          <a:stretch>
            <a:fillRect/>
          </a:stretch>
        </p:blipFill>
        <p:spPr>
          <a:xfrm>
            <a:off x="2453640" y="3632835"/>
            <a:ext cx="6637020" cy="19907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a:bodyPr>
          <a:p>
            <a:r>
              <a:rPr lang="en-US" sz="4000">
                <a:sym typeface="+mn-ea"/>
              </a:rPr>
              <a:t>Window Function</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2" name="Content Placeholder 1"/>
          <p:cNvSpPr/>
          <p:nvPr>
            <p:ph sz="half" idx="1"/>
          </p:nvPr>
        </p:nvSpPr>
        <p:spPr>
          <a:xfrm>
            <a:off x="3643630" y="1825625"/>
            <a:ext cx="7211060" cy="4351655"/>
          </a:xfrm>
        </p:spPr>
        <p:txBody>
          <a:bodyPr>
            <a:normAutofit/>
          </a:bodyPr>
          <a:p>
            <a:pPr marL="342900" indent="-342900" algn="l" fontAlgn="base">
              <a:lnSpc>
                <a:spcPct val="100000"/>
              </a:lnSpc>
              <a:spcBef>
                <a:spcPct val="20000"/>
              </a:spcBef>
              <a:buClrTx/>
              <a:buSzTx/>
              <a:buFont typeface="Wingdings" panose="05000000000000000000" charset="0"/>
              <a:buChar char="q"/>
            </a:pPr>
            <a:r>
              <a:rPr lang="en-US" sz="1400">
                <a:effectLst/>
                <a:ea typeface="+mn-ea"/>
              </a:rPr>
              <a:t>After defining the window assigner, we need to specify the computation that we want to perform on each of these windows. This is the responsibility of the window function, which is used to process the elements of each (possibly keyed) window once the system determines that a window is ready for processing. </a:t>
            </a:r>
            <a:endParaRPr lang="en-US" sz="14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400">
                <a:effectLst/>
                <a:ea typeface="+mn-ea"/>
              </a:rPr>
              <a:t>Rolling aggregation Functions</a:t>
            </a:r>
            <a:endParaRPr lang="en-US" sz="1400">
              <a:effectLst/>
              <a:ea typeface="+mn-ea"/>
            </a:endParaRPr>
          </a:p>
          <a:p>
            <a:pPr lvl="1" algn="l" fontAlgn="base">
              <a:lnSpc>
                <a:spcPct val="100000"/>
              </a:lnSpc>
              <a:spcBef>
                <a:spcPct val="20000"/>
              </a:spcBef>
              <a:buClrTx/>
              <a:buSzTx/>
              <a:buFont typeface="Wingdings" panose="05000000000000000000" charset="0"/>
              <a:buChar char="ü"/>
            </a:pPr>
            <a:r>
              <a:rPr lang="en-US" sz="1200">
                <a:effectLst/>
                <a:ea typeface="+mn-ea"/>
              </a:rPr>
              <a:t>sum</a:t>
            </a:r>
            <a:endParaRPr lang="en-US" sz="1200">
              <a:effectLst/>
              <a:ea typeface="+mn-ea"/>
            </a:endParaRPr>
          </a:p>
          <a:p>
            <a:pPr lvl="1" algn="l" fontAlgn="base">
              <a:lnSpc>
                <a:spcPct val="100000"/>
              </a:lnSpc>
              <a:spcBef>
                <a:spcPct val="20000"/>
              </a:spcBef>
              <a:buClrTx/>
              <a:buSzTx/>
              <a:buFont typeface="Wingdings" panose="05000000000000000000" charset="0"/>
              <a:buChar char="ü"/>
            </a:pPr>
            <a:r>
              <a:rPr lang="en-US" sz="1200">
                <a:effectLst/>
                <a:ea typeface="+mn-ea"/>
              </a:rPr>
              <a:t>min</a:t>
            </a:r>
            <a:endParaRPr lang="en-US" sz="1200">
              <a:effectLst/>
              <a:ea typeface="+mn-ea"/>
            </a:endParaRPr>
          </a:p>
          <a:p>
            <a:pPr lvl="1" algn="l" fontAlgn="base">
              <a:lnSpc>
                <a:spcPct val="100000"/>
              </a:lnSpc>
              <a:spcBef>
                <a:spcPct val="20000"/>
              </a:spcBef>
              <a:buClrTx/>
              <a:buSzTx/>
              <a:buFont typeface="Wingdings" panose="05000000000000000000" charset="0"/>
              <a:buChar char="ü"/>
            </a:pPr>
            <a:r>
              <a:rPr lang="en-US" sz="1200">
                <a:effectLst/>
                <a:ea typeface="+mn-ea"/>
              </a:rPr>
              <a:t>max</a:t>
            </a:r>
            <a:endParaRPr lang="en-US" sz="1200">
              <a:effectLst/>
              <a:ea typeface="+mn-ea"/>
            </a:endParaRPr>
          </a:p>
          <a:p>
            <a:pPr lvl="1" algn="l" fontAlgn="base">
              <a:lnSpc>
                <a:spcPct val="100000"/>
              </a:lnSpc>
              <a:spcBef>
                <a:spcPct val="20000"/>
              </a:spcBef>
              <a:buClrTx/>
              <a:buSzTx/>
              <a:buFont typeface="Wingdings" panose="05000000000000000000" charset="0"/>
              <a:buChar char="ü"/>
            </a:pPr>
            <a:r>
              <a:rPr lang="en-US" sz="1200">
                <a:effectLst/>
                <a:ea typeface="+mn-ea"/>
              </a:rPr>
              <a:t>minBy</a:t>
            </a:r>
            <a:endParaRPr lang="en-US" sz="1200">
              <a:effectLst/>
              <a:ea typeface="+mn-ea"/>
            </a:endParaRPr>
          </a:p>
          <a:p>
            <a:pPr lvl="1" algn="l" fontAlgn="base">
              <a:lnSpc>
                <a:spcPct val="100000"/>
              </a:lnSpc>
              <a:spcBef>
                <a:spcPct val="20000"/>
              </a:spcBef>
              <a:buClrTx/>
              <a:buSzTx/>
              <a:buFont typeface="Wingdings" panose="05000000000000000000" charset="0"/>
              <a:buChar char="ü"/>
            </a:pPr>
            <a:r>
              <a:rPr lang="en-US" sz="1200">
                <a:effectLst/>
                <a:ea typeface="+mn-ea"/>
              </a:rPr>
              <a:t>maxBy</a:t>
            </a:r>
            <a:endParaRPr lang="en-US" sz="12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400">
                <a:effectLst/>
                <a:ea typeface="+mn-ea"/>
              </a:rPr>
              <a:t>reduce-&gt; ReduceFunction</a:t>
            </a:r>
            <a:endParaRPr lang="en-US" sz="14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400">
                <a:effectLst/>
                <a:ea typeface="+mn-ea"/>
              </a:rPr>
              <a:t>aggregate-&gt; AggregateFunction</a:t>
            </a:r>
            <a:endParaRPr lang="en-US" sz="14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400">
                <a:effectLst/>
                <a:ea typeface="+mn-ea"/>
              </a:rPr>
              <a:t>process-&gt;ProcessWindowFunction</a:t>
            </a:r>
            <a:endParaRPr lang="en-US" sz="14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400">
                <a:effectLst/>
                <a:ea typeface="+mn-ea"/>
              </a:rPr>
              <a:t>ProcessWindowFunction with Incremental Aggregation</a:t>
            </a:r>
            <a:endParaRPr lang="en-US" sz="14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400">
                <a:effectLst/>
                <a:ea typeface="+mn-ea"/>
              </a:rPr>
              <a:t>apply-&gt; WindowFunction(Legacy)</a:t>
            </a:r>
            <a:endParaRPr lang="en-US" sz="14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400">
                <a:effectLst/>
                <a:ea typeface="+mn-ea"/>
              </a:rPr>
              <a:t>Side Output</a:t>
            </a:r>
            <a:endParaRPr lang="en-US" sz="1400">
              <a:effectLst/>
              <a:ea typeface="+mn-ea"/>
            </a:endParaRPr>
          </a:p>
        </p:txBody>
      </p:sp>
      <p:pic>
        <p:nvPicPr>
          <p:cNvPr id="5" name="Content Placeholder 4"/>
          <p:cNvPicPr>
            <a:picLocks noChangeAspect="1"/>
          </p:cNvPicPr>
          <p:nvPr>
            <p:ph sz="half" idx="2"/>
          </p:nvPr>
        </p:nvPicPr>
        <p:blipFill>
          <a:blip r:embed="rId2"/>
          <a:stretch>
            <a:fillRect/>
          </a:stretch>
        </p:blipFill>
        <p:spPr>
          <a:xfrm>
            <a:off x="721995" y="2736215"/>
            <a:ext cx="2628900" cy="2286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 calcmode="lin" valueType="num">
                                      <p:cBhvr additive="base">
                                        <p:cTn id="37"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
                                            <p:txEl>
                                              <p:pRg st="6" end="6"/>
                                            </p:txEl>
                                          </p:spTgt>
                                        </p:tgtEl>
                                        <p:attrNameLst>
                                          <p:attrName>style.visibility</p:attrName>
                                        </p:attrNameLst>
                                      </p:cBhvr>
                                      <p:to>
                                        <p:strVal val="visible"/>
                                      </p:to>
                                    </p:set>
                                    <p:anim calcmode="lin" valueType="num">
                                      <p:cBhvr additive="base">
                                        <p:cTn id="43"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
                                            <p:txEl>
                                              <p:pRg st="7" end="7"/>
                                            </p:txEl>
                                          </p:spTgt>
                                        </p:tgtEl>
                                        <p:attrNameLst>
                                          <p:attrName>style.visibility</p:attrName>
                                        </p:attrNameLst>
                                      </p:cBhvr>
                                      <p:to>
                                        <p:strVal val="visible"/>
                                      </p:to>
                                    </p:set>
                                    <p:anim calcmode="lin" valueType="num">
                                      <p:cBhvr additive="base">
                                        <p:cTn id="49"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
                                            <p:txEl>
                                              <p:pRg st="8" end="8"/>
                                            </p:txEl>
                                          </p:spTgt>
                                        </p:tgtEl>
                                        <p:attrNameLst>
                                          <p:attrName>style.visibility</p:attrName>
                                        </p:attrNameLst>
                                      </p:cBhvr>
                                      <p:to>
                                        <p:strVal val="visible"/>
                                      </p:to>
                                    </p:set>
                                    <p:anim calcmode="lin" valueType="num">
                                      <p:cBhvr additive="base">
                                        <p:cTn id="55"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
                                            <p:txEl>
                                              <p:pRg st="9" end="9"/>
                                            </p:txEl>
                                          </p:spTgt>
                                        </p:tgtEl>
                                        <p:attrNameLst>
                                          <p:attrName>style.visibility</p:attrName>
                                        </p:attrNameLst>
                                      </p:cBhvr>
                                      <p:to>
                                        <p:strVal val="visible"/>
                                      </p:to>
                                    </p:set>
                                    <p:anim calcmode="lin" valueType="num">
                                      <p:cBhvr additive="base">
                                        <p:cTn id="61"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2">
                                            <p:txEl>
                                              <p:pRg st="10" end="10"/>
                                            </p:txEl>
                                          </p:spTgt>
                                        </p:tgtEl>
                                        <p:attrNameLst>
                                          <p:attrName>style.visibility</p:attrName>
                                        </p:attrNameLst>
                                      </p:cBhvr>
                                      <p:to>
                                        <p:strVal val="visible"/>
                                      </p:to>
                                    </p:set>
                                    <p:anim calcmode="lin" valueType="num">
                                      <p:cBhvr additive="base">
                                        <p:cTn id="67"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2">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2">
                                            <p:txEl>
                                              <p:pRg st="11" end="11"/>
                                            </p:txEl>
                                          </p:spTgt>
                                        </p:tgtEl>
                                        <p:attrNameLst>
                                          <p:attrName>style.visibility</p:attrName>
                                        </p:attrNameLst>
                                      </p:cBhvr>
                                      <p:to>
                                        <p:strVal val="visible"/>
                                      </p:to>
                                    </p:set>
                                    <p:anim calcmode="lin" valueType="num">
                                      <p:cBhvr additive="base">
                                        <p:cTn id="73" dur="500" fill="hold"/>
                                        <p:tgtEl>
                                          <p:spTgt spid="2">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2">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2">
                                            <p:txEl>
                                              <p:pRg st="12" end="12"/>
                                            </p:txEl>
                                          </p:spTgt>
                                        </p:tgtEl>
                                        <p:attrNameLst>
                                          <p:attrName>style.visibility</p:attrName>
                                        </p:attrNameLst>
                                      </p:cBhvr>
                                      <p:to>
                                        <p:strVal val="visible"/>
                                      </p:to>
                                    </p:set>
                                    <p:anim calcmode="lin" valueType="num">
                                      <p:cBhvr additive="base">
                                        <p:cTn id="79" dur="500" fill="hold"/>
                                        <p:tgtEl>
                                          <p:spTgt spid="2">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2">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a:bodyPr>
          <a:p>
            <a:r>
              <a:rPr lang="en-US" sz="4000">
                <a:sym typeface="+mn-ea"/>
              </a:rPr>
              <a:t>Window Trigger</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2" name="Content Placeholder 1"/>
          <p:cNvSpPr/>
          <p:nvPr>
            <p:ph sz="half" idx="1"/>
          </p:nvPr>
        </p:nvSpPr>
        <p:spPr>
          <a:xfrm>
            <a:off x="3643630" y="1825625"/>
            <a:ext cx="7211060" cy="4351655"/>
          </a:xfrm>
        </p:spPr>
        <p:txBody>
          <a:bodyPr>
            <a:normAutofit/>
          </a:bodyPr>
          <a:p>
            <a:pPr marL="342900" indent="-342900" algn="l" fontAlgn="base">
              <a:lnSpc>
                <a:spcPct val="100000"/>
              </a:lnSpc>
              <a:spcBef>
                <a:spcPct val="20000"/>
              </a:spcBef>
              <a:buClrTx/>
              <a:buSzTx/>
              <a:buFont typeface="Wingdings" panose="05000000000000000000" charset="0"/>
              <a:buChar char="q"/>
            </a:pPr>
            <a:r>
              <a:rPr lang="en-US" sz="1600">
                <a:effectLst/>
                <a:ea typeface="+mn-ea"/>
              </a:rPr>
              <a:t>Each window will have a Trigger attached to it, the Trigger specifies the conditions under which the window is considered ready for the function to be applied. A triggering policy might be something like “when the number of elements in the window is more than 4”, or “when the watermark passes the end of the window”. A trigger can also decide to purge a window’s contents any time between its creation and removal.</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a:effectLst/>
                <a:ea typeface="+mn-ea"/>
              </a:rPr>
              <a:t>For example, the default triggers of the previously discussed time windows fire when the processing time or the watermark exceed the timestamp of the window’s end boundary.</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a:effectLst/>
                <a:ea typeface="+mn-ea"/>
              </a:rPr>
              <a:t>Triggers have access to time properties and timers, and can work with state. Hence, they are as powerful as process functions. For example, you can implement triggering logic to fire when the window receives a certain number of elements, when an element with a specific value is added to the window.</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altLang="zh-CN" sz="1600">
                <a:effectLst/>
                <a:ea typeface="+mn-ea"/>
              </a:rPr>
              <a:t>In short  the Triggers define when a window is evaluated and its results are emitted</a:t>
            </a:r>
            <a:endParaRPr lang="en-US" altLang="zh-CN" sz="1600">
              <a:effectLst/>
              <a:ea typeface="+mn-ea"/>
            </a:endParaRPr>
          </a:p>
        </p:txBody>
      </p:sp>
      <p:pic>
        <p:nvPicPr>
          <p:cNvPr id="100" name="Picture 99"/>
          <p:cNvPicPr/>
          <p:nvPr/>
        </p:nvPicPr>
        <p:blipFill>
          <a:blip r:embed="rId2"/>
          <a:stretch>
            <a:fillRect/>
          </a:stretch>
        </p:blipFill>
        <p:spPr>
          <a:xfrm>
            <a:off x="772795" y="2304415"/>
            <a:ext cx="2805430" cy="25781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10515600" cy="978535"/>
          </a:xfrm>
        </p:spPr>
        <p:txBody>
          <a:bodyPr>
            <a:normAutofit/>
          </a:bodyPr>
          <a:p>
            <a:r>
              <a:rPr lang="en-US" sz="4000">
                <a:sym typeface="+mn-ea"/>
              </a:rPr>
              <a:t>Trigger and TriggerResult</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2" name="Content Placeholder 1"/>
          <p:cNvSpPr/>
          <p:nvPr>
            <p:ph sz="half" idx="1"/>
          </p:nvPr>
        </p:nvSpPr>
        <p:spPr>
          <a:xfrm>
            <a:off x="1128395" y="1825625"/>
            <a:ext cx="4967605" cy="4351655"/>
          </a:xfrm>
          <a:solidFill>
            <a:schemeClr val="accent1">
              <a:lumMod val="60000"/>
              <a:lumOff val="40000"/>
            </a:schemeClr>
          </a:solidFill>
          <a:ln>
            <a:solidFill>
              <a:schemeClr val="tx1"/>
            </a:solidFill>
            <a:prstDash val="sysDot"/>
          </a:ln>
        </p:spPr>
        <p:txBody>
          <a:bodyPr>
            <a:normAutofit fontScale="90000"/>
          </a:bodyPr>
          <a:p>
            <a:pPr marL="342900" indent="-342900" algn="l" fontAlgn="base">
              <a:lnSpc>
                <a:spcPct val="100000"/>
              </a:lnSpc>
              <a:spcBef>
                <a:spcPct val="20000"/>
              </a:spcBef>
              <a:buClrTx/>
              <a:buSzTx/>
              <a:buFont typeface="Wingdings" panose="05000000000000000000" charset="0"/>
              <a:buChar char="q"/>
            </a:pPr>
            <a:r>
              <a:rPr lang="en-US" sz="1600" u="sng">
                <a:effectLst/>
                <a:ea typeface="+mn-ea"/>
              </a:rPr>
              <a:t>TriggerResult onElement(T element, long timestamp, W window, TriggerContext ctx): </a:t>
            </a:r>
            <a:r>
              <a:rPr lang="en-US" sz="1600">
                <a:effectLst/>
                <a:ea typeface="+mn-ea"/>
              </a:rPr>
              <a:t>Called for every element that gets added to a window</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u="sng">
                <a:effectLst/>
                <a:ea typeface="+mn-ea"/>
              </a:rPr>
              <a:t>TriggerResult onProcessingTime( long timestamp, W window, TriggerContext ctx):</a:t>
            </a:r>
            <a:r>
              <a:rPr lang="en-US" sz="1600">
                <a:effectLst/>
                <a:ea typeface="+mn-ea"/>
              </a:rPr>
              <a:t> Called when a processing-time timer fires</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u="sng">
                <a:effectLst/>
                <a:ea typeface="+mn-ea"/>
              </a:rPr>
              <a:t>TriggerResult onEventTime(long timestamp, W window, TriggerContext ctx)</a:t>
            </a:r>
            <a:r>
              <a:rPr lang="en-US" sz="1600">
                <a:effectLst/>
                <a:ea typeface="+mn-ea"/>
              </a:rPr>
              <a:t>:Called when an event-time timer fires</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u="sng">
                <a:effectLst/>
                <a:ea typeface="+mn-ea"/>
              </a:rPr>
              <a:t>boolean canMerge()</a:t>
            </a:r>
            <a:r>
              <a:rPr lang="en-US" sz="1600">
                <a:effectLst/>
                <a:ea typeface="+mn-ea"/>
              </a:rPr>
              <a:t>:Returns true if this trigger supports merging of trigger state</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u="sng">
                <a:effectLst/>
                <a:ea typeface="+mn-ea"/>
              </a:rPr>
              <a:t>void onMerge(W window, OnMergeContext ctx)</a:t>
            </a:r>
            <a:r>
              <a:rPr lang="en-US" sz="1600">
                <a:effectLst/>
                <a:ea typeface="+mn-ea"/>
              </a:rPr>
              <a:t>: Called when several windows have been merged into one window and the state of the triggers needs to be merged</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u="sng">
                <a:effectLst/>
                <a:ea typeface="+mn-ea"/>
              </a:rPr>
              <a:t>void clear(W window, TriggerContext ctx)</a:t>
            </a:r>
            <a:r>
              <a:rPr lang="en-US" sz="1600">
                <a:effectLst/>
                <a:ea typeface="+mn-ea"/>
              </a:rPr>
              <a:t>: Clears any state that the trigger might hold for the given window,This method is called when a window is purged</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u="sng">
                <a:effectLst/>
                <a:ea typeface="+mn-ea"/>
              </a:rPr>
              <a:t>TriggerContext</a:t>
            </a:r>
            <a:r>
              <a:rPr lang="en-US" sz="1600">
                <a:effectLst/>
                <a:ea typeface="+mn-ea"/>
              </a:rPr>
              <a:t>: A context object that is given to Trigger methods to allow them to register timer callbacks and deal with state</a:t>
            </a:r>
            <a:endParaRPr lang="en-US" sz="1600">
              <a:effectLst/>
              <a:ea typeface="+mn-ea"/>
            </a:endParaRPr>
          </a:p>
        </p:txBody>
      </p:sp>
      <p:sp>
        <p:nvSpPr>
          <p:cNvPr id="3" name="Content Placeholder 1"/>
          <p:cNvSpPr/>
          <p:nvPr/>
        </p:nvSpPr>
        <p:spPr>
          <a:xfrm rot="10800000" flipV="1">
            <a:off x="1128395" y="1502410"/>
            <a:ext cx="4967605" cy="323215"/>
          </a:xfrm>
          <a:prstGeom prst="rect">
            <a:avLst/>
          </a:prstGeom>
          <a:solidFill>
            <a:srgbClr val="002060"/>
          </a:solidFill>
          <a:ln>
            <a:solidFill>
              <a:schemeClr val="tx1"/>
            </a:solidFill>
            <a:prstDash val="sysDot"/>
          </a:ln>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base">
              <a:lnSpc>
                <a:spcPct val="100000"/>
              </a:lnSpc>
              <a:spcBef>
                <a:spcPct val="20000"/>
              </a:spcBef>
              <a:buClrTx/>
              <a:buSzTx/>
              <a:buFont typeface="Wingdings" panose="05000000000000000000" charset="0"/>
              <a:buNone/>
            </a:pPr>
            <a:r>
              <a:rPr lang="en-US" altLang="zh-CN" sz="1800" i="1" u="sng">
                <a:solidFill>
                  <a:schemeClr val="bg1"/>
                </a:solidFill>
                <a:effectLst>
                  <a:outerShdw blurRad="38100" dist="38100" dir="2700000" algn="tl">
                    <a:srgbClr val="000000">
                      <a:alpha val="43137"/>
                    </a:srgbClr>
                  </a:outerShdw>
                </a:effectLst>
                <a:ea typeface="+mn-ea"/>
              </a:rPr>
              <a:t>Trigger API</a:t>
            </a:r>
            <a:endParaRPr lang="en-US" altLang="zh-CN" sz="1800" i="1" u="sng">
              <a:solidFill>
                <a:schemeClr val="bg1"/>
              </a:solidFill>
              <a:effectLst>
                <a:outerShdw blurRad="38100" dist="38100" dir="2700000" algn="tl">
                  <a:srgbClr val="000000">
                    <a:alpha val="43137"/>
                  </a:srgbClr>
                </a:outerShdw>
              </a:effectLst>
              <a:ea typeface="+mn-ea"/>
            </a:endParaRPr>
          </a:p>
        </p:txBody>
      </p:sp>
      <p:sp>
        <p:nvSpPr>
          <p:cNvPr id="5" name="Content Placeholder 1"/>
          <p:cNvSpPr/>
          <p:nvPr/>
        </p:nvSpPr>
        <p:spPr>
          <a:xfrm>
            <a:off x="6223000" y="1825625"/>
            <a:ext cx="4967605" cy="4351655"/>
          </a:xfrm>
          <a:prstGeom prst="rect">
            <a:avLst/>
          </a:prstGeom>
          <a:solidFill>
            <a:schemeClr val="accent1">
              <a:lumMod val="60000"/>
              <a:lumOff val="40000"/>
            </a:schemeClr>
          </a:solidFill>
          <a:ln>
            <a:solidFill>
              <a:schemeClr val="tx1"/>
            </a:solidFill>
            <a:prstDash val="sysDash"/>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fontAlgn="base">
              <a:lnSpc>
                <a:spcPct val="100000"/>
              </a:lnSpc>
              <a:spcBef>
                <a:spcPct val="20000"/>
              </a:spcBef>
              <a:buClrTx/>
              <a:buSzTx/>
              <a:buFont typeface="Wingdings" panose="05000000000000000000" charset="0"/>
              <a:buChar char="q"/>
            </a:pPr>
            <a:r>
              <a:rPr lang="en-US" sz="1600" u="sng">
                <a:effectLst/>
                <a:ea typeface="+mn-ea"/>
              </a:rPr>
              <a:t>CONTINUE</a:t>
            </a:r>
            <a:r>
              <a:rPr lang="en-US" sz="1600">
                <a:effectLst/>
                <a:ea typeface="+mn-ea"/>
              </a:rPr>
              <a:t>:No action is taken.</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u="sng">
                <a:effectLst/>
                <a:ea typeface="+mn-ea"/>
              </a:rPr>
              <a:t>FIRE</a:t>
            </a:r>
            <a:r>
              <a:rPr lang="en-US" sz="1600">
                <a:effectLst/>
                <a:ea typeface="+mn-ea"/>
              </a:rPr>
              <a:t>: If the window operator has a ProcessWindowFunction, the function is called and the result is emitted. If the window only has an incremetal aggregation function (ReduceFunction or AggregateFunction) the current aggregation result is emitted. The state of the window is not changed.</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u="sng">
                <a:effectLst/>
                <a:ea typeface="+mn-ea"/>
              </a:rPr>
              <a:t>PURGE</a:t>
            </a:r>
            <a:r>
              <a:rPr lang="en-US" sz="1600">
                <a:effectLst/>
                <a:ea typeface="+mn-ea"/>
              </a:rPr>
              <a:t>: The content of the window is completely discarded and the window including all metadata is removed. Also, the ProcessWindowFunction.clear() method is invoked to clean up all custom per-window state.</a:t>
            </a:r>
            <a:endParaRPr lang="en-US" sz="16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600" u="sng">
                <a:effectLst/>
                <a:ea typeface="+mn-ea"/>
              </a:rPr>
              <a:t>FIRE_AND_PURGE</a:t>
            </a:r>
            <a:r>
              <a:rPr lang="en-US" sz="1600">
                <a:effectLst/>
                <a:ea typeface="+mn-ea"/>
              </a:rPr>
              <a:t>: Evaluates the window first (FIRE) and subsequently removes all state and metadata (PURGE).</a:t>
            </a:r>
            <a:endParaRPr lang="en-US" sz="1600">
              <a:effectLst/>
              <a:ea typeface="+mn-ea"/>
            </a:endParaRPr>
          </a:p>
        </p:txBody>
      </p:sp>
      <p:sp>
        <p:nvSpPr>
          <p:cNvPr id="6" name="Content Placeholder 1"/>
          <p:cNvSpPr/>
          <p:nvPr/>
        </p:nvSpPr>
        <p:spPr>
          <a:xfrm rot="10800000" flipV="1">
            <a:off x="6223000" y="1502410"/>
            <a:ext cx="4967605" cy="323215"/>
          </a:xfrm>
          <a:prstGeom prst="rect">
            <a:avLst/>
          </a:prstGeom>
          <a:solidFill>
            <a:srgbClr val="002060"/>
          </a:solidFill>
          <a:ln>
            <a:solidFill>
              <a:schemeClr val="tx1"/>
            </a:solidFill>
            <a:prstDash val="sysDot"/>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ctr" fontAlgn="base">
              <a:lnSpc>
                <a:spcPct val="100000"/>
              </a:lnSpc>
              <a:spcBef>
                <a:spcPct val="20000"/>
              </a:spcBef>
              <a:buClrTx/>
              <a:buSzTx/>
              <a:buFont typeface="Wingdings" panose="05000000000000000000" charset="0"/>
              <a:buNone/>
            </a:pPr>
            <a:r>
              <a:rPr lang="en-US" altLang="zh-CN" sz="1800" i="1" u="sng">
                <a:solidFill>
                  <a:schemeClr val="bg1"/>
                </a:solidFill>
                <a:effectLst>
                  <a:outerShdw blurRad="38100" dist="38100" dir="2700000" algn="tl">
                    <a:srgbClr val="000000">
                      <a:alpha val="43137"/>
                    </a:srgbClr>
                  </a:outerShdw>
                </a:effectLst>
                <a:ea typeface="+mn-ea"/>
                <a:sym typeface="+mn-ea"/>
              </a:rPr>
              <a:t>TriggerResult</a:t>
            </a:r>
            <a:endParaRPr lang="en-US" altLang="zh-CN" sz="1800" i="1" u="sng">
              <a:solidFill>
                <a:schemeClr val="bg1"/>
              </a:solidFill>
              <a:effectLst>
                <a:outerShdw blurRad="38100" dist="38100" dir="2700000" algn="tl">
                  <a:srgbClr val="000000">
                    <a:alpha val="43137"/>
                  </a:srgbClr>
                </a:outerShdw>
              </a:effectLst>
              <a:ea typeface="+mn-ea"/>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a:bodyPr>
          <a:p>
            <a:r>
              <a:rPr lang="en-US" sz="4000">
                <a:sym typeface="+mn-ea"/>
              </a:rPr>
              <a:t>Custom Trigger Applied to GlobalWindow</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2" name="Content Placeholder 1"/>
          <p:cNvSpPr/>
          <p:nvPr>
            <p:ph sz="half" idx="1"/>
          </p:nvPr>
        </p:nvSpPr>
        <p:spPr>
          <a:xfrm>
            <a:off x="838200" y="4826000"/>
            <a:ext cx="10117455" cy="1061085"/>
          </a:xfrm>
        </p:spPr>
        <p:txBody>
          <a:bodyPr>
            <a:normAutofit/>
          </a:bodyPr>
          <a:p>
            <a:pPr marL="342900" indent="-342900" algn="l" fontAlgn="base">
              <a:lnSpc>
                <a:spcPct val="100000"/>
              </a:lnSpc>
              <a:spcBef>
                <a:spcPct val="20000"/>
              </a:spcBef>
              <a:buClrTx/>
              <a:buSzTx/>
              <a:buFont typeface="Wingdings" panose="05000000000000000000" charset="0"/>
              <a:buChar char="q"/>
            </a:pPr>
            <a:r>
              <a:rPr lang="en-US" sz="2400">
                <a:effectLst/>
                <a:ea typeface="+mn-ea"/>
              </a:rPr>
              <a:t>Implement logic to prepare the window based on </a:t>
            </a:r>
            <a:r>
              <a:rPr lang="en-US" sz="2400" i="1" u="sng">
                <a:solidFill>
                  <a:srgbClr val="C00000"/>
                </a:solidFill>
                <a:effectLst>
                  <a:outerShdw blurRad="38100" dist="38100" dir="2700000" algn="tl">
                    <a:srgbClr val="000000">
                      <a:alpha val="43137"/>
                    </a:srgbClr>
                  </a:outerShdw>
                </a:effectLst>
                <a:ea typeface="+mn-ea"/>
              </a:rPr>
              <a:t>2</a:t>
            </a:r>
            <a:r>
              <a:rPr lang="en-US" sz="2400">
                <a:effectLst/>
                <a:ea typeface="+mn-ea"/>
              </a:rPr>
              <a:t> conditions: either it has received </a:t>
            </a:r>
            <a:r>
              <a:rPr lang="en-US" sz="2400" i="1" u="sng">
                <a:solidFill>
                  <a:srgbClr val="C00000"/>
                </a:solidFill>
                <a:effectLst>
                  <a:outerShdw blurRad="38100" dist="38100" dir="2700000" algn="tl">
                    <a:srgbClr val="000000">
                      <a:alpha val="43137"/>
                    </a:srgbClr>
                  </a:outerShdw>
                </a:effectLst>
                <a:ea typeface="+mn-ea"/>
              </a:rPr>
              <a:t>specified number</a:t>
            </a:r>
            <a:r>
              <a:rPr lang="en-US" sz="2400">
                <a:effectLst/>
                <a:ea typeface="+mn-ea"/>
              </a:rPr>
              <a:t> of events or time has passed </a:t>
            </a:r>
            <a:r>
              <a:rPr lang="en-US" sz="2400" i="1" u="sng">
                <a:solidFill>
                  <a:srgbClr val="C00000"/>
                </a:solidFill>
                <a:effectLst>
                  <a:outerShdw blurRad="38100" dist="38100" dir="2700000" algn="tl">
                    <a:srgbClr val="000000">
                      <a:alpha val="43137"/>
                    </a:srgbClr>
                  </a:outerShdw>
                </a:effectLst>
                <a:ea typeface="+mn-ea"/>
              </a:rPr>
              <a:t>specified seconds</a:t>
            </a:r>
            <a:r>
              <a:rPr lang="en-US" sz="2400">
                <a:effectLst/>
                <a:ea typeface="+mn-ea"/>
              </a:rPr>
              <a:t>.</a:t>
            </a:r>
            <a:endParaRPr lang="en-US" sz="2400">
              <a:effectLst/>
              <a:ea typeface="+mn-ea"/>
            </a:endParaRPr>
          </a:p>
        </p:txBody>
      </p:sp>
      <p:pic>
        <p:nvPicPr>
          <p:cNvPr id="3" name="Content Placeholder 2" descr="Flink-custom trigger.drawio"/>
          <p:cNvPicPr>
            <a:picLocks noChangeAspect="1"/>
          </p:cNvPicPr>
          <p:nvPr>
            <p:ph sz="half" idx="2"/>
          </p:nvPr>
        </p:nvPicPr>
        <p:blipFill>
          <a:blip r:embed="rId2"/>
          <a:stretch>
            <a:fillRect/>
          </a:stretch>
        </p:blipFill>
        <p:spPr>
          <a:xfrm>
            <a:off x="2650490" y="1583055"/>
            <a:ext cx="6891655" cy="28136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8232140" cy="1007110"/>
          </a:xfrm>
        </p:spPr>
        <p:txBody>
          <a:bodyPr>
            <a:normAutofit/>
          </a:bodyPr>
          <a:p>
            <a:r>
              <a:rPr lang="en-US" sz="4000">
                <a:sym typeface="+mn-ea"/>
              </a:rPr>
              <a:t>Evictor</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2" name="Content Placeholder 1"/>
          <p:cNvSpPr/>
          <p:nvPr>
            <p:ph sz="half" idx="1"/>
          </p:nvPr>
        </p:nvSpPr>
        <p:spPr>
          <a:xfrm>
            <a:off x="838200" y="1428750"/>
            <a:ext cx="10117455" cy="2603500"/>
          </a:xfrm>
        </p:spPr>
        <p:txBody>
          <a:bodyPr/>
          <a:p>
            <a:pPr marL="342900" indent="-342900" algn="l" fontAlgn="base">
              <a:lnSpc>
                <a:spcPct val="100000"/>
              </a:lnSpc>
              <a:spcBef>
                <a:spcPct val="20000"/>
              </a:spcBef>
              <a:buClrTx/>
              <a:buSzTx/>
              <a:buFont typeface="Wingdings" panose="05000000000000000000" charset="0"/>
              <a:buChar char="q"/>
            </a:pPr>
            <a:r>
              <a:rPr lang="en-US" sz="1800">
                <a:ea typeface="+mn-ea"/>
              </a:rPr>
              <a:t>The Evictor is an optional component in Flink’s windowing mechanism. It can remove elements from a window before or after the window function is evaluated</a:t>
            </a:r>
            <a:r>
              <a:rPr lang="en-US" sz="1800">
                <a:effectLst/>
                <a:ea typeface="+mn-ea"/>
              </a:rPr>
              <a:t>.</a:t>
            </a:r>
            <a:endParaRPr lang="en-US" sz="1800">
              <a:effectLst/>
              <a:ea typeface="+mn-ea"/>
            </a:endParaRPr>
          </a:p>
          <a:p>
            <a:pPr marL="342900" indent="-342900" algn="l" fontAlgn="base">
              <a:lnSpc>
                <a:spcPct val="100000"/>
              </a:lnSpc>
              <a:spcBef>
                <a:spcPct val="20000"/>
              </a:spcBef>
              <a:buClrTx/>
              <a:buSzTx/>
              <a:buFont typeface="Wingdings" panose="05000000000000000000" charset="0"/>
              <a:buChar char="q"/>
            </a:pPr>
            <a:r>
              <a:rPr lang="en-US" sz="1800">
                <a:effectLst/>
                <a:ea typeface="+mn-ea"/>
              </a:rPr>
              <a:t>The Flink provided 3 built-in Evictors</a:t>
            </a:r>
            <a:endParaRPr lang="en-US" sz="1800">
              <a:effectLst/>
              <a:ea typeface="+mn-ea"/>
            </a:endParaRPr>
          </a:p>
          <a:p>
            <a:pPr lvl="1" algn="l" fontAlgn="base">
              <a:lnSpc>
                <a:spcPct val="100000"/>
              </a:lnSpc>
              <a:spcBef>
                <a:spcPct val="20000"/>
              </a:spcBef>
              <a:buClrTx/>
              <a:buSzTx/>
              <a:buFont typeface="Wingdings" panose="05000000000000000000" charset="0"/>
              <a:buChar char="ü"/>
            </a:pPr>
            <a:r>
              <a:rPr lang="en-US" sz="1600" b="1">
                <a:effectLst/>
                <a:ea typeface="+mn-ea"/>
              </a:rPr>
              <a:t>TimeEvictor</a:t>
            </a:r>
            <a:r>
              <a:rPr lang="en-US" sz="1600">
                <a:effectLst/>
                <a:ea typeface="+mn-ea"/>
              </a:rPr>
              <a:t>: keeps elements for a certain amount of time. Elements older than current_time - keep_time are evicted</a:t>
            </a:r>
            <a:endParaRPr lang="en-US" sz="1600">
              <a:effectLst/>
              <a:ea typeface="+mn-ea"/>
            </a:endParaRPr>
          </a:p>
          <a:p>
            <a:pPr lvl="1" algn="l" fontAlgn="base">
              <a:lnSpc>
                <a:spcPct val="100000"/>
              </a:lnSpc>
              <a:spcBef>
                <a:spcPct val="20000"/>
              </a:spcBef>
              <a:buClrTx/>
              <a:buSzTx/>
              <a:buFont typeface="Wingdings" panose="05000000000000000000" charset="0"/>
              <a:buChar char="ü"/>
            </a:pPr>
            <a:r>
              <a:rPr lang="en-US" sz="1600" b="1">
                <a:effectLst/>
                <a:ea typeface="+mn-ea"/>
              </a:rPr>
              <a:t>CountEvictor</a:t>
            </a:r>
            <a:r>
              <a:rPr lang="en-US" sz="1600">
                <a:effectLst/>
                <a:ea typeface="+mn-ea"/>
              </a:rPr>
              <a:t>: An Evictor that keeps up to a certain amount of elements.</a:t>
            </a:r>
            <a:endParaRPr lang="en-US" sz="1600">
              <a:effectLst/>
              <a:ea typeface="+mn-ea"/>
            </a:endParaRPr>
          </a:p>
          <a:p>
            <a:pPr lvl="1" algn="l" fontAlgn="base">
              <a:lnSpc>
                <a:spcPct val="100000"/>
              </a:lnSpc>
              <a:spcBef>
                <a:spcPct val="20000"/>
              </a:spcBef>
              <a:buClrTx/>
              <a:buSzTx/>
              <a:buFont typeface="Wingdings" panose="05000000000000000000" charset="0"/>
              <a:buChar char="ü"/>
            </a:pPr>
            <a:r>
              <a:rPr lang="en-US" sz="1600" b="1">
                <a:effectLst/>
                <a:ea typeface="+mn-ea"/>
              </a:rPr>
              <a:t>DeltaEvictor</a:t>
            </a:r>
            <a:r>
              <a:rPr lang="en-US" sz="1600">
                <a:effectLst/>
                <a:ea typeface="+mn-ea"/>
              </a:rPr>
              <a:t>: An Evictor that keeps elements based on a DeltaFunction and a threshold. Eviction starts from the first element of the buffer and removes all elements from the buffer which have a higher delta then the threshold.</a:t>
            </a:r>
            <a:endParaRPr lang="en-US" sz="2000">
              <a:effectLst/>
              <a:ea typeface="+mn-ea"/>
            </a:endParaRPr>
          </a:p>
        </p:txBody>
      </p:sp>
      <p:pic>
        <p:nvPicPr>
          <p:cNvPr id="6" name="Picture 5"/>
          <p:cNvPicPr>
            <a:picLocks noChangeAspect="1"/>
          </p:cNvPicPr>
          <p:nvPr/>
        </p:nvPicPr>
        <p:blipFill>
          <a:blip r:embed="rId2"/>
          <a:stretch>
            <a:fillRect/>
          </a:stretch>
        </p:blipFill>
        <p:spPr>
          <a:xfrm>
            <a:off x="2416175" y="4207510"/>
            <a:ext cx="6096000" cy="2262505"/>
          </a:xfrm>
          <a:prstGeom prst="rect">
            <a:avLst/>
          </a:prstGeom>
        </p:spPr>
      </p:pic>
      <p:sp>
        <p:nvSpPr>
          <p:cNvPr id="7" name="Text Box 6"/>
          <p:cNvSpPr txBox="1"/>
          <p:nvPr/>
        </p:nvSpPr>
        <p:spPr>
          <a:xfrm>
            <a:off x="8872220" y="4323715"/>
            <a:ext cx="2588260" cy="2030095"/>
          </a:xfrm>
          <a:prstGeom prst="rect">
            <a:avLst/>
          </a:prstGeom>
          <a:noFill/>
        </p:spPr>
        <p:txBody>
          <a:bodyPr wrap="square" rtlCol="0">
            <a:spAutoFit/>
          </a:bodyPr>
          <a:p>
            <a:r>
              <a:rPr lang="en-US" i="1">
                <a:solidFill>
                  <a:srgbClr val="C00000"/>
                </a:solidFill>
                <a:effectLst>
                  <a:outerShdw blurRad="38100" dist="38100" dir="2700000" algn="tl">
                    <a:srgbClr val="000000">
                      <a:alpha val="43137"/>
                    </a:srgbClr>
                  </a:outerShdw>
                </a:effectLst>
              </a:rPr>
              <a:t>Note: When using an evictor window performance will degrade significantly, since incremental aggregation of window results better no use.</a:t>
            </a:r>
            <a:endParaRPr lang="en-US" i="1">
              <a:solidFill>
                <a:srgbClr val="C00000"/>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a:bodyPr>
          <a:p>
            <a:r>
              <a:rPr lang="en-US" sz="4000">
                <a:sym typeface="+mn-ea"/>
              </a:rPr>
              <a:t>TimerService &amp; Timer</a:t>
            </a:r>
            <a:endParaRPr lang="en-US" sz="4000">
              <a:sym typeface="+mn-ea"/>
            </a:endParaRPr>
          </a:p>
        </p:txBody>
      </p:sp>
      <p:pic>
        <p:nvPicPr>
          <p:cNvPr id="34" name="Picture 33"/>
          <p:cNvPicPr>
            <a:picLocks noChangeAspect="1"/>
          </p:cNvPicPr>
          <p:nvPr/>
        </p:nvPicPr>
        <p:blipFill>
          <a:blip r:embed="rId1"/>
          <a:stretch>
            <a:fillRect/>
          </a:stretch>
        </p:blipFill>
        <p:spPr>
          <a:xfrm>
            <a:off x="9420225" y="0"/>
            <a:ext cx="2771775" cy="1428750"/>
          </a:xfrm>
          <a:prstGeom prst="rect">
            <a:avLst/>
          </a:prstGeom>
        </p:spPr>
      </p:pic>
      <p:sp>
        <p:nvSpPr>
          <p:cNvPr id="2" name="Content Placeholder 1"/>
          <p:cNvSpPr/>
          <p:nvPr>
            <p:ph sz="half" idx="1"/>
          </p:nvPr>
        </p:nvSpPr>
        <p:spPr>
          <a:xfrm>
            <a:off x="838200" y="2046605"/>
            <a:ext cx="6505575" cy="3521710"/>
          </a:xfrm>
        </p:spPr>
        <p:txBody>
          <a:bodyPr>
            <a:normAutofit lnSpcReduction="20000"/>
          </a:bodyPr>
          <a:p>
            <a:pPr marL="342900" indent="-342900" algn="l" fontAlgn="base">
              <a:lnSpc>
                <a:spcPct val="100000"/>
              </a:lnSpc>
              <a:spcBef>
                <a:spcPct val="20000"/>
              </a:spcBef>
              <a:buClrTx/>
              <a:buSzTx/>
              <a:buFont typeface="Wingdings" panose="05000000000000000000" charset="0"/>
              <a:buChar char="q"/>
            </a:pPr>
            <a:r>
              <a:rPr lang="en-US" sz="1800">
                <a:ea typeface="+mn-ea"/>
              </a:rPr>
              <a:t>Timers are what make Flink streaming applications reactive and adaptable to processing and event time changes.</a:t>
            </a:r>
            <a:endParaRPr lang="en-US" sz="1800">
              <a:ea typeface="+mn-ea"/>
            </a:endParaRPr>
          </a:p>
          <a:p>
            <a:pPr marL="342900" indent="-342900" algn="l" fontAlgn="base">
              <a:lnSpc>
                <a:spcPct val="100000"/>
              </a:lnSpc>
              <a:spcBef>
                <a:spcPct val="20000"/>
              </a:spcBef>
              <a:buClrTx/>
              <a:buSzTx/>
              <a:buFont typeface="Wingdings" panose="05000000000000000000" charset="0"/>
              <a:buChar char="q"/>
            </a:pPr>
            <a:r>
              <a:rPr lang="en-US" sz="1800">
                <a:effectLst/>
                <a:ea typeface="+mn-ea"/>
              </a:rPr>
              <a:t>4 characteristics of Timers in Apache Flink</a:t>
            </a:r>
            <a:endParaRPr lang="en-US" sz="1800">
              <a:effectLst/>
              <a:ea typeface="+mn-ea"/>
            </a:endParaRPr>
          </a:p>
          <a:p>
            <a:pPr lvl="1" algn="l" fontAlgn="base">
              <a:lnSpc>
                <a:spcPct val="100000"/>
              </a:lnSpc>
              <a:spcBef>
                <a:spcPct val="20000"/>
              </a:spcBef>
              <a:buClrTx/>
              <a:buSzTx/>
              <a:buFont typeface="Wingdings" panose="05000000000000000000" charset="0"/>
              <a:buChar char="ü"/>
            </a:pPr>
            <a:r>
              <a:rPr lang="en-US" sz="1600" i="1">
                <a:effectLst>
                  <a:outerShdw blurRad="38100" dist="38100" dir="2700000" algn="tl">
                    <a:srgbClr val="000000">
                      <a:alpha val="43137"/>
                    </a:srgbClr>
                  </a:outerShdw>
                </a:effectLst>
                <a:ea typeface="+mn-ea"/>
              </a:rPr>
              <a:t>Timers are registered on a KeyedStream:</a:t>
            </a:r>
            <a:r>
              <a:rPr lang="en-US" sz="1600">
                <a:effectLst/>
                <a:ea typeface="+mn-ea"/>
              </a:rPr>
              <a:t> Since timers are registered and fired per key, a KeyedStream is a prerequisite for any kind of operation and function using Timers in Apache Flink.</a:t>
            </a:r>
            <a:endParaRPr lang="en-US" sz="1600">
              <a:effectLst/>
              <a:ea typeface="+mn-ea"/>
            </a:endParaRPr>
          </a:p>
          <a:p>
            <a:pPr lvl="1" algn="l" fontAlgn="base">
              <a:lnSpc>
                <a:spcPct val="100000"/>
              </a:lnSpc>
              <a:spcBef>
                <a:spcPct val="20000"/>
              </a:spcBef>
              <a:buClrTx/>
              <a:buSzTx/>
              <a:buFont typeface="Wingdings" panose="05000000000000000000" charset="0"/>
              <a:buChar char="ü"/>
            </a:pPr>
            <a:r>
              <a:rPr lang="en-US" sz="1600" i="1">
                <a:effectLst>
                  <a:outerShdw blurRad="38100" dist="38100" dir="2700000" algn="tl">
                    <a:srgbClr val="000000">
                      <a:alpha val="43137"/>
                    </a:srgbClr>
                  </a:outerShdw>
                </a:effectLst>
                <a:ea typeface="+mn-ea"/>
              </a:rPr>
              <a:t>Timers are automatically deduplicated:</a:t>
            </a:r>
            <a:r>
              <a:rPr lang="en-US" sz="1600">
                <a:effectLst/>
                <a:ea typeface="+mn-ea"/>
              </a:rPr>
              <a:t> The TimerService automatically deduplicates Timers, always resulting in at most one timer per key and timestamp. This means that when multiple Timers are registered for the same key or timestamp, the onTimer() method will be called just once.</a:t>
            </a:r>
            <a:endParaRPr lang="en-US" sz="1600">
              <a:effectLst/>
              <a:ea typeface="+mn-ea"/>
            </a:endParaRPr>
          </a:p>
          <a:p>
            <a:pPr lvl="1" algn="l" fontAlgn="base">
              <a:lnSpc>
                <a:spcPct val="100000"/>
              </a:lnSpc>
              <a:spcBef>
                <a:spcPct val="20000"/>
              </a:spcBef>
              <a:buClrTx/>
              <a:buSzTx/>
              <a:buFont typeface="Wingdings" panose="05000000000000000000" charset="0"/>
              <a:buChar char="ü"/>
            </a:pPr>
            <a:r>
              <a:rPr lang="en-US" sz="1600" i="1">
                <a:effectLst>
                  <a:outerShdw blurRad="38100" dist="38100" dir="2700000" algn="tl">
                    <a:srgbClr val="000000">
                      <a:alpha val="43137"/>
                    </a:srgbClr>
                  </a:outerShdw>
                </a:effectLst>
                <a:ea typeface="+mn-ea"/>
              </a:rPr>
              <a:t>Timers are checkpointed: </a:t>
            </a:r>
            <a:r>
              <a:rPr lang="en-US" sz="1600">
                <a:effectLst/>
                <a:ea typeface="+mn-ea"/>
              </a:rPr>
              <a:t>Timers are checkpointed by Flink, just like any other managed state. </a:t>
            </a:r>
            <a:endParaRPr lang="en-US" sz="1600">
              <a:effectLst/>
              <a:ea typeface="+mn-ea"/>
            </a:endParaRPr>
          </a:p>
          <a:p>
            <a:pPr lvl="1" algn="l" fontAlgn="base">
              <a:lnSpc>
                <a:spcPct val="100000"/>
              </a:lnSpc>
              <a:spcBef>
                <a:spcPct val="20000"/>
              </a:spcBef>
              <a:buClrTx/>
              <a:buSzTx/>
              <a:buFont typeface="Wingdings" panose="05000000000000000000" charset="0"/>
              <a:buChar char="ü"/>
            </a:pPr>
            <a:r>
              <a:rPr lang="en-US" sz="1600" i="1">
                <a:effectLst>
                  <a:outerShdw blurRad="38100" dist="38100" dir="2700000" algn="tl">
                    <a:srgbClr val="000000">
                      <a:alpha val="43137"/>
                    </a:srgbClr>
                  </a:outerShdw>
                </a:effectLst>
                <a:ea typeface="+mn-ea"/>
              </a:rPr>
              <a:t>Timers can be deleted</a:t>
            </a:r>
            <a:endParaRPr lang="en-US" sz="1600" i="1">
              <a:effectLst>
                <a:outerShdw blurRad="38100" dist="38100" dir="2700000" algn="tl">
                  <a:srgbClr val="000000">
                    <a:alpha val="43137"/>
                  </a:srgbClr>
                </a:outerShdw>
              </a:effectLst>
              <a:ea typeface="+mn-ea"/>
            </a:endParaRPr>
          </a:p>
        </p:txBody>
      </p:sp>
      <p:pic>
        <p:nvPicPr>
          <p:cNvPr id="100" name="Content Placeholder 99"/>
          <p:cNvPicPr>
            <a:picLocks noChangeAspect="1"/>
          </p:cNvPicPr>
          <p:nvPr>
            <p:ph sz="half" idx="2"/>
          </p:nvPr>
        </p:nvPicPr>
        <p:blipFill>
          <a:blip r:embed="rId2"/>
          <a:stretch>
            <a:fillRect/>
          </a:stretch>
        </p:blipFill>
        <p:spPr>
          <a:xfrm>
            <a:off x="7486015" y="1825625"/>
            <a:ext cx="3963670" cy="396367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 calcmode="lin" valueType="num">
                                      <p:cBhvr additive="base">
                                        <p:cTn id="37"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SLIDE_MODEL_TYPE" val="cover"/>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99889</Words>
  <Application>WPS Presentation</Application>
  <PresentationFormat>宽屏</PresentationFormat>
  <Paragraphs>2927</Paragraphs>
  <Slides>161</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161</vt:i4>
      </vt:variant>
    </vt:vector>
  </HeadingPairs>
  <TitlesOfParts>
    <vt:vector size="171" baseType="lpstr">
      <vt:lpstr>Arial</vt:lpstr>
      <vt:lpstr>宋体</vt:lpstr>
      <vt:lpstr>Wingdings</vt:lpstr>
      <vt:lpstr>Calibri</vt:lpstr>
      <vt:lpstr>黑体</vt:lpstr>
      <vt:lpstr>Wingdings</vt:lpstr>
      <vt:lpstr>微软雅黑</vt:lpstr>
      <vt:lpstr>Arial Unicode MS</vt:lpstr>
      <vt:lpstr>Calibri Light</vt:lpstr>
      <vt:lpstr>Office 主题</vt:lpstr>
      <vt:lpstr>PowerPoint 演示文稿</vt:lpstr>
      <vt:lpstr>Prerequisites</vt:lpstr>
      <vt:lpstr>Course Objective</vt:lpstr>
      <vt:lpstr>PowerPoint 演示文稿</vt:lpstr>
      <vt:lpstr>PowerPoint 演示文稿</vt:lpstr>
      <vt:lpstr>PowerPoint 演示文稿</vt:lpstr>
      <vt:lpstr>PowerPoint 演示文稿</vt:lpstr>
      <vt:lpstr>PowerPoint 演示文稿</vt:lpstr>
      <vt:lpstr>What is Apache Flink</vt:lpstr>
      <vt:lpstr>Apache Flink Features</vt:lpstr>
      <vt:lpstr>Use Cases - Event-driven Applications</vt:lpstr>
      <vt:lpstr>Use Cases - Data Analytics Applications</vt:lpstr>
      <vt:lpstr>Use Cases - Data Pipeline Applications</vt:lpstr>
      <vt:lpstr>Overview Apache Flink Architecture</vt:lpstr>
      <vt:lpstr>Apache Flink Standalone Cluster Install</vt:lpstr>
      <vt:lpstr>Standalone Cluster Configuration</vt:lpstr>
      <vt:lpstr>Start Flink Standalone Cluster</vt:lpstr>
      <vt:lpstr>Apache Flink Application Development-I</vt:lpstr>
      <vt:lpstr>Apache Flink Application Development-II</vt:lpstr>
      <vt:lpstr>PowerPoint 演示文稿</vt:lpstr>
      <vt:lpstr>PowerPoint 演示文稿</vt:lpstr>
      <vt:lpstr>Flink Deployment modes</vt:lpstr>
      <vt:lpstr>Session Mode</vt:lpstr>
      <vt:lpstr>Per Job Mode</vt:lpstr>
      <vt:lpstr>Application Mode</vt:lpstr>
      <vt:lpstr>Flink Deployment Mode Summary</vt:lpstr>
      <vt:lpstr>Resource Provider</vt:lpstr>
      <vt:lpstr>Standalone Resource Provider</vt:lpstr>
      <vt:lpstr>Hadoop Yarn Resource Provider</vt:lpstr>
      <vt:lpstr>Yarn Resource Provider-Session Mode</vt:lpstr>
      <vt:lpstr>Yarn Resource Provider-Per-Job Mode</vt:lpstr>
      <vt:lpstr>Yarn Resource Provider-Application Mode</vt:lpstr>
      <vt:lpstr>Yarn Application Mode Best Practice</vt:lpstr>
      <vt:lpstr>Flink Job History Server</vt:lpstr>
      <vt:lpstr>PowerPoint 演示文稿</vt:lpstr>
      <vt:lpstr>PowerPoint 演示文稿</vt:lpstr>
      <vt:lpstr>Flink Runtime Architecture</vt:lpstr>
      <vt:lpstr>Flink Architecture Components</vt:lpstr>
      <vt:lpstr>Task Execution</vt:lpstr>
      <vt:lpstr>Task &amp; Slot &amp; SubTask</vt:lpstr>
      <vt:lpstr>Parallel Execution</vt:lpstr>
      <vt:lpstr>Operator Chain</vt:lpstr>
      <vt:lpstr>Operator Chain Illustration</vt:lpstr>
      <vt:lpstr>Question 1: SubTasks Distributing</vt:lpstr>
      <vt:lpstr>The occurrence of Operator Chaining</vt:lpstr>
      <vt:lpstr>Operator Chaining API</vt:lpstr>
      <vt:lpstr>Slots Group</vt:lpstr>
      <vt:lpstr>Standalone Flink Job Execution workflow</vt:lpstr>
      <vt:lpstr>Flink on YARN Per-Job Execution workflow</vt:lpstr>
      <vt:lpstr>Flink on YARN Session Execution workflow</vt:lpstr>
      <vt:lpstr>Dataflow Graphs</vt:lpstr>
      <vt:lpstr>Flink Graphs Transformation </vt:lpstr>
      <vt:lpstr>PowerPoint 演示文稿</vt:lpstr>
      <vt:lpstr>PowerPoint 演示文稿</vt:lpstr>
      <vt:lpstr>Flink Source Connector</vt:lpstr>
      <vt:lpstr>Java Collection Source Connector</vt:lpstr>
      <vt:lpstr>DataGen Source Connector</vt:lpstr>
      <vt:lpstr>FileSystem Connector</vt:lpstr>
      <vt:lpstr>Custom Source Connector</vt:lpstr>
      <vt:lpstr>Flink Data Types and TypeInformation</vt:lpstr>
      <vt:lpstr>Stream data transformations</vt:lpstr>
      <vt:lpstr>Basic Transformations-MAP</vt:lpstr>
      <vt:lpstr>Basic Transformations-FILTER</vt:lpstr>
      <vt:lpstr>Basic Transformations-FLATMAP</vt:lpstr>
      <vt:lpstr>KeyedStream</vt:lpstr>
      <vt:lpstr>Converts a DataStream into a KeyedStream</vt:lpstr>
      <vt:lpstr>Multistream Transformations - UNION</vt:lpstr>
      <vt:lpstr>Multistream Transformations - CONNECT</vt:lpstr>
      <vt:lpstr>Inner Join</vt:lpstr>
      <vt:lpstr>Side Output</vt:lpstr>
      <vt:lpstr>RichFunction</vt:lpstr>
      <vt:lpstr>Data Exchange Strategies</vt:lpstr>
      <vt:lpstr>Partitioner Algorithm-I</vt:lpstr>
      <vt:lpstr>Partitioner Algorithm-II</vt:lpstr>
      <vt:lpstr>Partitioner Algorithm-III</vt:lpstr>
      <vt:lpstr>Partitioner Algorithm-IV</vt:lpstr>
      <vt:lpstr>Accumulators &amp; Counters</vt:lpstr>
      <vt:lpstr>Flink Sink Connector</vt:lpstr>
      <vt:lpstr>PowerPoint 演示文稿</vt:lpstr>
      <vt:lpstr>PowerPoint 演示文稿</vt:lpstr>
      <vt:lpstr>Windowing</vt:lpstr>
      <vt:lpstr>Keyed window vs no-keyed window</vt:lpstr>
      <vt:lpstr>no-keyed window=dummy keyed window</vt:lpstr>
      <vt:lpstr>Window Definition - I</vt:lpstr>
      <vt:lpstr>Window Definition - II</vt:lpstr>
      <vt:lpstr>Window lifecycle</vt:lpstr>
      <vt:lpstr>Window Assigner</vt:lpstr>
      <vt:lpstr>Tumbling Windows</vt:lpstr>
      <vt:lpstr>Inside TimeWindows(Tumbling Window)</vt:lpstr>
      <vt:lpstr>Sliding Windows</vt:lpstr>
      <vt:lpstr>Session Windows</vt:lpstr>
      <vt:lpstr>Global Windows</vt:lpstr>
      <vt:lpstr>Count Windows</vt:lpstr>
      <vt:lpstr>Window Function</vt:lpstr>
      <vt:lpstr>Window Trigger</vt:lpstr>
      <vt:lpstr>Trigger and TriggerResult</vt:lpstr>
      <vt:lpstr>Custom Trigger Applied to GlobalWindow</vt:lpstr>
      <vt:lpstr>Evictor</vt:lpstr>
      <vt:lpstr>TimerService &amp; Timer</vt:lpstr>
      <vt:lpstr>PowerPoint 演示文稿</vt:lpstr>
      <vt:lpstr>PowerPoint 演示文稿</vt:lpstr>
      <vt:lpstr>Time Semantics</vt:lpstr>
      <vt:lpstr>EventTime and ProcessTime</vt:lpstr>
      <vt:lpstr>Event Time vs Processing Time</vt:lpstr>
      <vt:lpstr>What is Watermark</vt:lpstr>
      <vt:lpstr>How to generate the Watermark</vt:lpstr>
      <vt:lpstr>How to generate the Watermark</vt:lpstr>
      <vt:lpstr>Out-of-orderness elements and late data</vt:lpstr>
      <vt:lpstr>Handle the out-of-orderness and late data</vt:lpstr>
      <vt:lpstr>Watermark Strategy</vt:lpstr>
      <vt:lpstr>WatermarkGenerator &amp; TimestampAssigner</vt:lpstr>
      <vt:lpstr>Watermark Propagation-I</vt:lpstr>
      <vt:lpstr>Watermark Propagation-II</vt:lpstr>
      <vt:lpstr>Process Idle Sources</vt:lpstr>
      <vt:lpstr>Allowed Lateness</vt:lpstr>
      <vt:lpstr>Getting late data as a side output</vt:lpstr>
      <vt:lpstr>Joins</vt:lpstr>
      <vt:lpstr>Window Join</vt:lpstr>
      <vt:lpstr>Interval Join</vt:lpstr>
      <vt:lpstr>PowerPoint 演示文稿</vt:lpstr>
      <vt:lpstr>PowerPoint 演示文稿</vt:lpstr>
      <vt:lpstr>Stateful Application</vt:lpstr>
      <vt:lpstr>Stateful Application</vt:lpstr>
      <vt:lpstr>State API in Flink</vt:lpstr>
      <vt:lpstr>operator state vs keyed state</vt:lpstr>
      <vt:lpstr>Keyed State</vt:lpstr>
      <vt:lpstr>State Time-To-Live(TTL)</vt:lpstr>
      <vt:lpstr>Operator State</vt:lpstr>
      <vt:lpstr>State redistribution in Operator</vt:lpstr>
      <vt:lpstr>Broadcast State</vt:lpstr>
      <vt:lpstr>State Backend</vt:lpstr>
      <vt:lpstr>HashMapStateBackend</vt:lpstr>
      <vt:lpstr>EmbeddedRocksDBStateBackend</vt:lpstr>
      <vt:lpstr>EmbeddedRocksDBStateBackend</vt:lpstr>
      <vt:lpstr>Stateful Application(Answer)</vt:lpstr>
      <vt:lpstr>PowerPoint 演示文稿</vt:lpstr>
      <vt:lpstr>PowerPoint 演示文稿</vt:lpstr>
      <vt:lpstr>Consistent Checkpoints</vt:lpstr>
      <vt:lpstr>Checkpoint Algorithm Evolution -I</vt:lpstr>
      <vt:lpstr>Checkpoint Algorithm Evolution -I</vt:lpstr>
      <vt:lpstr>Checkpoint Algorithm Evolution -II</vt:lpstr>
      <vt:lpstr>Chandy–Lamport algorithm</vt:lpstr>
      <vt:lpstr>Chandy–Lamport algorithm - I</vt:lpstr>
      <vt:lpstr>Chandy–Lamport algorithm - II</vt:lpstr>
      <vt:lpstr>How checkpoint coordinator work</vt:lpstr>
      <vt:lpstr>Checkpoint Configuration</vt:lpstr>
      <vt:lpstr>Checkpoint barrier alignment</vt:lpstr>
      <vt:lpstr>Alignment: Exactly Once vs At Least Once</vt:lpstr>
      <vt:lpstr>Unaligned: Exactly Once Only</vt:lpstr>
      <vt:lpstr>Savepoints</vt:lpstr>
      <vt:lpstr>Restoring an application from a savepoint</vt:lpstr>
      <vt:lpstr>Apply savepoints</vt:lpstr>
      <vt:lpstr>Specifying Unique Operator Identifiers</vt:lpstr>
      <vt:lpstr>Checkpoints vs Savepoints</vt:lpstr>
      <vt:lpstr>End to End Exactly Once Semantics</vt:lpstr>
      <vt:lpstr>Idempotent writes</vt:lpstr>
      <vt:lpstr>Write-Ahead-Log (WAL)</vt:lpstr>
      <vt:lpstr>Write-Ahead-Log (WAL)</vt:lpstr>
      <vt:lpstr>Two-phase Commit</vt:lpstr>
      <vt:lpstr>New Data Source Collector API</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DELL</cp:lastModifiedBy>
  <cp:revision>1244</cp:revision>
  <dcterms:created xsi:type="dcterms:W3CDTF">2018-08-13T01:27:00Z</dcterms:created>
  <dcterms:modified xsi:type="dcterms:W3CDTF">2024-08-17T07:03:29Z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1033-12.2.0.17119</vt:lpwstr>
  </property>
  <property fmtid="{D5CDD505-2E9C-101B-9397-08002B2CF9AE}" pid="3" name="ICV">
    <vt:lpwstr>FEEBC34C7BA44E74A184557932810498_13</vt:lpwstr>
  </property>
</Properties>
</file>